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70" r:id="rId4"/>
    <p:sldId id="276" r:id="rId5"/>
    <p:sldId id="272" r:id="rId6"/>
    <p:sldId id="268" r:id="rId7"/>
    <p:sldId id="269" r:id="rId8"/>
    <p:sldId id="273" r:id="rId9"/>
    <p:sldId id="257" r:id="rId10"/>
    <p:sldId id="274" r:id="rId11"/>
    <p:sldId id="259" r:id="rId12"/>
    <p:sldId id="260" r:id="rId13"/>
    <p:sldId id="261" r:id="rId14"/>
    <p:sldId id="262" r:id="rId15"/>
    <p:sldId id="263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A5231-43AD-4E9A-9040-6031AEA12F5F}" type="datetimeFigureOut">
              <a:rPr lang="en-US" smtClean="0"/>
              <a:pPr/>
              <a:t>11/26/2019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D9045-05D2-45A1-9CA4-44E372CF11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Practical Clinical pharmacy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Irritable Bowel Syndrome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IBS Drugs in Practice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Prepared by Clinical pharmacist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Israa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Al-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Mitwali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Mebeverine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hydrochloride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876800" cy="3428999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non-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antimuscarinic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antispasmodic that is claimed to act directly on the smooth muscle of the intestine without affecting normal gut motility. 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alverine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mebeverine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antimuscarinic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side-effects and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no contraindications or interactions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other drugs. </a:t>
            </a:r>
          </a:p>
          <a:p>
            <a:endParaRPr lang="en-US" dirty="0"/>
          </a:p>
        </p:txBody>
      </p:sp>
      <p:pic>
        <p:nvPicPr>
          <p:cNvPr id="3074" name="Picture 2" descr="D:\Israa-Data\Desktop\Colofac(Mebeverine-Hydrochloride)_Tab_135mg_PG_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2209800"/>
            <a:ext cx="33528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Mebeverine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hydrochloride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Mebeverine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hydrochloride is licensed for use in adults and children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over 10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years of age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It should be used in pregnancy only under medical supervision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The dosage is 135 mg up to three times daily, taken 20 minutes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before meals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Hyoscine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butylbromide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153400" cy="419100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US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antimuscarinic</a:t>
            </a:r>
            <a:r>
              <a:rPr lang="en-US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antispasmodic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poorly absorbed from the gut 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claimed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act directly on the gut; any drug that is absorbed does 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readily cross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blood–brain barrier.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ntimuscarinic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side-effects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been reported.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hyoscine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butylbromide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contraindicated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patients with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glaucoma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Caution is also advised for men with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prostate problems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elderly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people and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pregnant women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recommended dosage is three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eight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10 mg tablets daily, in divided doses, for adults, and 30mg daily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children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aged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6–12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years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D:\Israa-Data\Desktop\i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0450" y="4648200"/>
            <a:ext cx="2622550" cy="18876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Peppermint oil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Menthol 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principal constituent of peppermint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oil.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has been shown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have a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relaxant action on smooth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muscle,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acts directly on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colon.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Peppermint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oil is available as enteric-coated capsules containing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0.2mL oil.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recommended dosage for adults is one or two capsules three times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day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preferably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food; it may be taken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food, but not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immediately after.</a:t>
            </a:r>
          </a:p>
        </p:txBody>
      </p:sp>
      <p:pic>
        <p:nvPicPr>
          <p:cNvPr id="2051" name="Picture 3" descr="D:\Israa-Data\Desktop\2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5105400"/>
            <a:ext cx="19050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Peppermint oil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capsules should not be chewed, as peppermint oil can cause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irritation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the mouth and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oesophagus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 in addition, the drug would be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dispersed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before reaching the colon.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People with heartburn may experience an exacerbation of symptoms even when the capsules are taken correctly.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Peppermint oil capsules are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not contraindicated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pregnancy or breastfeeding, although the usual precautions should be observed.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Ispaghula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husk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Ispaghula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husk is licensed for the treatment of IBS as well as for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constipation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One reviewer has stated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ispaghula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can increase stool frequency and help pain but that it may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aggravate bloating.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Two double-blind, placebo-controlled trials found that that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ispaghula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husk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significantly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improved overall wellbeing in patients with IBS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sz="32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MY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ntidiarrhoeals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The use of 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antidiarrhoeals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such as 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loperamide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is appropriate only on short-term basis. They improve diarrhoea, frequency of  bowel movements, but not abdominal pain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en-MY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Irritable Bowel Syndrome IBS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functional bowel disorder, there is no organic cause for IBS.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It is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characterised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by a range of symptoms, which may include abdominal pain,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diarrhoea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or constipation (or both alternately), abdominal distension and flatulence, together with non-intestinal symptoms such as headache and fatigue.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Symptoms are often exacerbated by stress, anxiety or depression.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As the cause cannot be determined, treatment is symptomatic.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en-MY" sz="2400" dirty="0" smtClean="0"/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Gastroenteritis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Stress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Anxiety`	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Depression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Food intolerances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Caffeine some sweeteners </a:t>
            </a:r>
            <a:r>
              <a:rPr lang="en-MY" sz="2400" dirty="0" err="1" smtClean="0">
                <a:latin typeface="Times New Roman" pitchFamily="18" charset="0"/>
                <a:cs typeface="Times New Roman" pitchFamily="18" charset="0"/>
              </a:rPr>
              <a:t>i.e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 sorbitol and fructose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Other foods like: milk (there is no evidence of lactase deficiency in IBS)</a:t>
            </a:r>
            <a:r>
              <a:rPr lang="en-MY" sz="2400" dirty="0" smtClean="0"/>
              <a:t> </a:t>
            </a: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and dairy products 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Chocolate 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Onions, garlic</a:t>
            </a:r>
          </a:p>
          <a:p>
            <a:pPr marL="914400" lvl="1" indent="-457200" algn="just">
              <a:buFont typeface="Wingdings" pitchFamily="2" charset="2"/>
              <a:buChar char="Ø"/>
            </a:pPr>
            <a:r>
              <a:rPr lang="en-MY" sz="2400" dirty="0" smtClean="0">
                <a:latin typeface="Times New Roman" pitchFamily="18" charset="0"/>
                <a:cs typeface="Times New Roman" pitchFamily="18" charset="0"/>
              </a:rPr>
              <a:t>leeks.</a:t>
            </a:r>
          </a:p>
          <a:p>
            <a:pPr marL="914400" lvl="1" indent="-457200">
              <a:buFont typeface="Arial" pitchFamily="34" charset="0"/>
              <a:buChar char="•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Aggravating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When to refer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5052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Children</a:t>
            </a:r>
          </a:p>
          <a:p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Older person with no previous history of IBS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Pregnant women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Blood in stools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Unexplained weight loss</a:t>
            </a:r>
          </a:p>
          <a:p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Caution in patients aged over 45 years with changed bowel habit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038600" y="1600200"/>
            <a:ext cx="4572000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Signs of bowel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obstruction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7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>Unresponsive to appropriate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treatment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US" sz="27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MY" sz="2700" dirty="0">
                <a:latin typeface="Times New Roman" pitchFamily="18" charset="0"/>
                <a:cs typeface="Times New Roman" pitchFamily="18" charset="0"/>
              </a:rPr>
              <a:t>History of travel </a:t>
            </a:r>
            <a:r>
              <a:rPr lang="en-MY" sz="2700" dirty="0" smtClean="0">
                <a:latin typeface="Times New Roman" pitchFamily="18" charset="0"/>
                <a:cs typeface="Times New Roman" pitchFamily="18" charset="0"/>
              </a:rPr>
              <a:t>abroad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endParaRPr lang="en-MY" sz="27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MY" sz="2700" dirty="0">
                <a:latin typeface="Times New Roman" pitchFamily="18" charset="0"/>
                <a:cs typeface="Times New Roman" pitchFamily="18" charset="0"/>
              </a:rPr>
              <a:t>History of gastroenteritis </a:t>
            </a:r>
            <a:endParaRPr lang="en-MY" sz="27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</a:pPr>
            <a:endParaRPr lang="en-MY" sz="27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MY" sz="2700" dirty="0">
                <a:latin typeface="Times New Roman" pitchFamily="18" charset="0"/>
                <a:cs typeface="Times New Roman" pitchFamily="18" charset="0"/>
              </a:rPr>
              <a:t>History of bowel surgery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Antispasmodics</a:t>
            </a: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Alverine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citrate</a:t>
            </a: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Mebeverine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Hyoscine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butylbromide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Peppermint oil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Bulking agents</a:t>
            </a: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Ispaghula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1"/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Antidiarrhoeals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Loperamide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MY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Antispasmodics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are the mainstay in </a:t>
            </a:r>
            <a:r>
              <a:rPr lang="en-MY" dirty="0" err="1" smtClean="0">
                <a:latin typeface="Times New Roman" pitchFamily="18" charset="0"/>
                <a:cs typeface="Times New Roman" pitchFamily="18" charset="0"/>
              </a:rPr>
              <a:t>treament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 of IBS as they improve abdominal pain and have smooth muscle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relaxation.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patient should see </a:t>
            </a:r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an improvement within a few days of starting treatment. </a:t>
            </a:r>
          </a:p>
          <a:p>
            <a:pPr algn="just"/>
            <a:endParaRPr lang="en-MY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It is advisable to try a different antispasmodic if the first has not worked.</a:t>
            </a:r>
          </a:p>
          <a:p>
            <a:pPr algn="just"/>
            <a:endParaRPr lang="en-MY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MY" dirty="0" smtClean="0">
                <a:latin typeface="Times New Roman" pitchFamily="18" charset="0"/>
                <a:cs typeface="Times New Roman" pitchFamily="18" charset="0"/>
              </a:rPr>
              <a:t>Side-effects from antispasmodics are rare.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Antispasmodics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antispasmodics are 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contraindicated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paralytic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ileus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serious condition that occurs rarely after abdominal operations and in peritonitis). 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Here the gut is not functioning and is obstructed.</a:t>
            </a: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symptoms would be severe pain, no bowel movements and possibly vomiting of partly digested food.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Immediate referral is needed.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Alverine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citrate</a:t>
            </a:r>
            <a:endParaRPr lang="en-US" dirty="0"/>
          </a:p>
        </p:txBody>
      </p:sp>
      <p:pic>
        <p:nvPicPr>
          <p:cNvPr id="2050" name="Picture 2" descr="D:\Israa-Data\Desktop\avarin-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29200" y="1828800"/>
            <a:ext cx="4297363" cy="429736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533400" y="1752600"/>
            <a:ext cx="472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 a non-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antimuscarinic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antispasmodic that acts directly on smooth muscle; it is used for the treatment of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pain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smooth muscle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spasm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IBS.</a:t>
            </a:r>
          </a:p>
          <a:p>
            <a:pPr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There were few side-effects reported during the 30 years (nausea, dizziness,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pruritus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rash and headache).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Alverine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citrate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recommended dose for adults and children over 12 years is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60–120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mg up to three times daily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It is </a:t>
            </a:r>
            <a:r>
              <a:rPr lang="en-US" sz="2000" u="sng" dirty="0">
                <a:latin typeface="Times New Roman" pitchFamily="18" charset="0"/>
                <a:cs typeface="Times New Roman" pitchFamily="18" charset="0"/>
              </a:rPr>
              <a:t>not contraindicated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during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pregnancy and breastfeeding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but caution is advised in the first trimester of pregnancy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478</TotalTime>
  <Words>781</Words>
  <Application>Microsoft Office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Office Theme</vt:lpstr>
      <vt:lpstr>Practical Clinical pharmacy  Irritable Bowel Syndrome IBS Drugs in Practice</vt:lpstr>
      <vt:lpstr>Irritable Bowel Syndrome IBS</vt:lpstr>
      <vt:lpstr>Aggravating factors</vt:lpstr>
      <vt:lpstr>When to refer</vt:lpstr>
      <vt:lpstr>Treatment</vt:lpstr>
      <vt:lpstr>Antispasmodics</vt:lpstr>
      <vt:lpstr>Antispasmodics</vt:lpstr>
      <vt:lpstr>Alverine citrate</vt:lpstr>
      <vt:lpstr>Alverine citrate </vt:lpstr>
      <vt:lpstr>Mebeverine hydrochloride</vt:lpstr>
      <vt:lpstr>Mebeverine hydrochloride </vt:lpstr>
      <vt:lpstr>Hyoscine butylbromide </vt:lpstr>
      <vt:lpstr>Peppermint oil </vt:lpstr>
      <vt:lpstr>Peppermint oil </vt:lpstr>
      <vt:lpstr>Ispaghula husk </vt:lpstr>
      <vt:lpstr>Antidiarrhoeals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Israa</dc:creator>
  <cp:lastModifiedBy>Israa</cp:lastModifiedBy>
  <cp:revision>44</cp:revision>
  <dcterms:created xsi:type="dcterms:W3CDTF">2016-11-02T19:01:16Z</dcterms:created>
  <dcterms:modified xsi:type="dcterms:W3CDTF">2019-11-26T08:14:28Z</dcterms:modified>
</cp:coreProperties>
</file>