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63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061978BE-58EA-4A4E-9C9D-5261E438287A}" type="datetimeFigureOut">
              <a:rPr lang="ar-IQ" smtClean="0"/>
              <a:t>28/11/1442</a:t>
            </a:fld>
            <a:endParaRPr lang="ar-IQ"/>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IQ"/>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919D05A-7948-428C-AD72-A178C86B83B9}" type="slidenum">
              <a:rPr lang="ar-IQ" smtClean="0"/>
              <a:t>‹#›</a:t>
            </a:fld>
            <a:endParaRPr lang="ar-IQ"/>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1978BE-58EA-4A4E-9C9D-5261E438287A}" type="datetimeFigureOut">
              <a:rPr lang="ar-IQ" smtClean="0"/>
              <a:t>28/11/1442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919D05A-7948-428C-AD72-A178C86B83B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1978BE-58EA-4A4E-9C9D-5261E438287A}" type="datetimeFigureOut">
              <a:rPr lang="ar-IQ" smtClean="0"/>
              <a:t>28/11/1442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919D05A-7948-428C-AD72-A178C86B83B9}"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1978BE-58EA-4A4E-9C9D-5261E438287A}" type="datetimeFigureOut">
              <a:rPr lang="ar-IQ" smtClean="0"/>
              <a:t>28/11/1442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919D05A-7948-428C-AD72-A178C86B83B9}"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1978BE-58EA-4A4E-9C9D-5261E438287A}" type="datetimeFigureOut">
              <a:rPr lang="ar-IQ" smtClean="0"/>
              <a:t>28/11/1442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919D05A-7948-428C-AD72-A178C86B83B9}"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061978BE-58EA-4A4E-9C9D-5261E438287A}" type="datetimeFigureOut">
              <a:rPr lang="ar-IQ" smtClean="0"/>
              <a:t>28/11/1442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919D05A-7948-428C-AD72-A178C86B83B9}" type="slidenum">
              <a:rPr lang="ar-IQ" smtClean="0"/>
              <a:t>‹#›</a:t>
            </a:fld>
            <a:endParaRPr lang="ar-IQ"/>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61978BE-58EA-4A4E-9C9D-5261E438287A}" type="datetimeFigureOut">
              <a:rPr lang="ar-IQ" smtClean="0"/>
              <a:t>28/11/1442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919D05A-7948-428C-AD72-A178C86B83B9}"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1978BE-58EA-4A4E-9C9D-5261E438287A}" type="datetimeFigureOut">
              <a:rPr lang="ar-IQ" smtClean="0"/>
              <a:t>28/11/1442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919D05A-7948-428C-AD72-A178C86B83B9}"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1978BE-58EA-4A4E-9C9D-5261E438287A}" type="datetimeFigureOut">
              <a:rPr lang="ar-IQ" smtClean="0"/>
              <a:t>28/11/1442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919D05A-7948-428C-AD72-A178C86B83B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61978BE-58EA-4A4E-9C9D-5261E438287A}" type="datetimeFigureOut">
              <a:rPr lang="ar-IQ" smtClean="0"/>
              <a:t>28/11/1442</a:t>
            </a:fld>
            <a:endParaRPr lang="ar-IQ"/>
          </a:p>
        </p:txBody>
      </p:sp>
      <p:sp>
        <p:nvSpPr>
          <p:cNvPr id="7" name="Slide Number Placeholder 6"/>
          <p:cNvSpPr>
            <a:spLocks noGrp="1"/>
          </p:cNvSpPr>
          <p:nvPr>
            <p:ph type="sldNum" sz="quarter" idx="12"/>
          </p:nvPr>
        </p:nvSpPr>
        <p:spPr/>
        <p:txBody>
          <a:bodyPr/>
          <a:lstStyle/>
          <a:p>
            <a:fld id="{8919D05A-7948-428C-AD72-A178C86B83B9}" type="slidenum">
              <a:rPr lang="ar-IQ" smtClean="0"/>
              <a:t>‹#›</a:t>
            </a:fld>
            <a:endParaRPr lang="ar-IQ"/>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1978BE-58EA-4A4E-9C9D-5261E438287A}" type="datetimeFigureOut">
              <a:rPr lang="ar-IQ" smtClean="0"/>
              <a:t>28/11/1442</a:t>
            </a:fld>
            <a:endParaRPr lang="ar-IQ"/>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IQ"/>
          </a:p>
        </p:txBody>
      </p:sp>
      <p:sp>
        <p:nvSpPr>
          <p:cNvPr id="7" name="Slide Number Placeholder 6"/>
          <p:cNvSpPr>
            <a:spLocks noGrp="1"/>
          </p:cNvSpPr>
          <p:nvPr>
            <p:ph type="sldNum" sz="quarter" idx="12"/>
          </p:nvPr>
        </p:nvSpPr>
        <p:spPr/>
        <p:txBody>
          <a:bodyPr/>
          <a:lstStyle/>
          <a:p>
            <a:fld id="{8919D05A-7948-428C-AD72-A178C86B83B9}"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061978BE-58EA-4A4E-9C9D-5261E438287A}" type="datetimeFigureOut">
              <a:rPr lang="ar-IQ" smtClean="0"/>
              <a:t>28/11/1442</a:t>
            </a:fld>
            <a:endParaRPr lang="ar-IQ"/>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919D05A-7948-428C-AD72-A178C86B83B9}"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Lab 5 </a:t>
            </a:r>
            <a:endParaRPr lang="ar-IQ" b="1" dirty="0"/>
          </a:p>
        </p:txBody>
      </p:sp>
      <p:sp>
        <p:nvSpPr>
          <p:cNvPr id="3" name="Subtitle 2"/>
          <p:cNvSpPr>
            <a:spLocks noGrp="1"/>
          </p:cNvSpPr>
          <p:nvPr>
            <p:ph type="subTitle" idx="1"/>
          </p:nvPr>
        </p:nvSpPr>
        <p:spPr/>
        <p:txBody>
          <a:bodyPr>
            <a:normAutofit/>
          </a:bodyPr>
          <a:lstStyle/>
          <a:p>
            <a:r>
              <a:rPr lang="en-US" sz="3600" b="1" dirty="0" smtClean="0"/>
              <a:t>Powder </a:t>
            </a:r>
            <a:endParaRPr lang="ar-IQ" sz="3600" b="1" dirty="0"/>
          </a:p>
        </p:txBody>
      </p:sp>
    </p:spTree>
    <p:extLst>
      <p:ext uri="{BB962C8B-B14F-4D97-AF65-F5344CB8AC3E}">
        <p14:creationId xmlns:p14="http://schemas.microsoft.com/office/powerpoint/2010/main" val="935627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8229600" cy="4525963"/>
          </a:xfrm>
        </p:spPr>
        <p:txBody>
          <a:bodyPr/>
          <a:lstStyle/>
          <a:p>
            <a:pPr lvl="0" algn="just" rtl="0" fontAlgn="base">
              <a:lnSpc>
                <a:spcPct val="115000"/>
              </a:lnSpc>
              <a:buFont typeface="+mj-lt"/>
              <a:buAutoNum type="arabicPeriod"/>
            </a:pPr>
            <a:r>
              <a:rPr lang="en-US" b="1" dirty="0" err="1" smtClean="0">
                <a:solidFill>
                  <a:srgbClr val="000000"/>
                </a:solidFill>
                <a:effectLst/>
                <a:latin typeface="Times New Roman"/>
                <a:ea typeface="Times New Roman"/>
              </a:rPr>
              <a:t>Spatulation</a:t>
            </a:r>
            <a:r>
              <a:rPr lang="en-US" b="1" dirty="0" smtClean="0">
                <a:solidFill>
                  <a:srgbClr val="000000"/>
                </a:solidFill>
                <a:effectLst/>
                <a:latin typeface="Times New Roman"/>
                <a:ea typeface="Times New Roman"/>
              </a:rPr>
              <a:t>:</a:t>
            </a:r>
          </a:p>
          <a:p>
            <a:pPr marL="0" lvl="0" indent="0" algn="just" rtl="0" fontAlgn="base">
              <a:lnSpc>
                <a:spcPct val="115000"/>
              </a:lnSpc>
              <a:buNone/>
            </a:pPr>
            <a:endParaRPr lang="en-US" sz="1800" dirty="0" smtClean="0">
              <a:effectLst/>
              <a:latin typeface="Times New Roman"/>
              <a:ea typeface="Times New Roman"/>
            </a:endParaRPr>
          </a:p>
          <a:p>
            <a:pPr marL="0" indent="0" algn="just" rtl="0">
              <a:lnSpc>
                <a:spcPct val="115000"/>
              </a:lnSpc>
              <a:spcAft>
                <a:spcPts val="0"/>
              </a:spcAft>
              <a:buNone/>
            </a:pPr>
            <a:r>
              <a:rPr lang="en-US" dirty="0" smtClean="0">
                <a:solidFill>
                  <a:srgbClr val="000000"/>
                </a:solidFill>
                <a:effectLst/>
                <a:latin typeface="Times New Roman"/>
                <a:ea typeface="Times New Roman"/>
              </a:rPr>
              <a:t>Is a method by which a small amount of powder may be blended by the movement of a spatula through the powders on a sheet of paper or an ointment tile.</a:t>
            </a:r>
            <a:endParaRPr lang="en-US" sz="1800" dirty="0" smtClean="0">
              <a:effectLst/>
              <a:latin typeface="Times New Roman"/>
              <a:ea typeface="Times New Roman"/>
            </a:endParaRPr>
          </a:p>
          <a:p>
            <a:endParaRPr lang="ar-IQ" dirty="0"/>
          </a:p>
        </p:txBody>
      </p:sp>
    </p:spTree>
    <p:extLst>
      <p:ext uri="{BB962C8B-B14F-4D97-AF65-F5344CB8AC3E}">
        <p14:creationId xmlns:p14="http://schemas.microsoft.com/office/powerpoint/2010/main" val="20324498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904656"/>
          </a:xfrm>
        </p:spPr>
        <p:txBody>
          <a:bodyPr>
            <a:normAutofit lnSpcReduction="10000"/>
          </a:bodyPr>
          <a:lstStyle/>
          <a:p>
            <a:pPr lvl="0" algn="just" rtl="0" fontAlgn="base">
              <a:lnSpc>
                <a:spcPct val="115000"/>
              </a:lnSpc>
              <a:buClr>
                <a:srgbClr val="000000"/>
              </a:buClr>
              <a:buFont typeface="Arial"/>
              <a:buChar char="●"/>
            </a:pPr>
            <a:r>
              <a:rPr lang="en-US" b="1" dirty="0" smtClean="0">
                <a:solidFill>
                  <a:srgbClr val="000000"/>
                </a:solidFill>
                <a:effectLst/>
                <a:latin typeface="Noto Sans Symbols"/>
                <a:ea typeface="Noto Sans Symbols"/>
                <a:cs typeface="Noto Sans Symbols"/>
              </a:rPr>
              <a:t>Notes:</a:t>
            </a:r>
            <a:r>
              <a:rPr lang="en-US" sz="2800" dirty="0" smtClean="0">
                <a:solidFill>
                  <a:srgbClr val="000000"/>
                </a:solidFill>
                <a:effectLst/>
                <a:latin typeface="Noto Sans Symbols"/>
                <a:ea typeface="Noto Sans Symbols"/>
                <a:cs typeface="Noto Sans Symbols"/>
              </a:rPr>
              <a:t> </a:t>
            </a:r>
            <a:endParaRPr lang="en-US" sz="1600" dirty="0" smtClean="0">
              <a:effectLst/>
              <a:latin typeface="Noto Sans Symbols"/>
              <a:ea typeface="Noto Sans Symbols"/>
              <a:cs typeface="Noto Sans Symbols"/>
            </a:endParaRPr>
          </a:p>
          <a:p>
            <a:pPr lvl="1" algn="just" rtl="0" fontAlgn="base">
              <a:lnSpc>
                <a:spcPct val="115000"/>
              </a:lnSpc>
              <a:buClr>
                <a:srgbClr val="000000"/>
              </a:buClr>
              <a:buFont typeface="Arial"/>
              <a:buChar char="❖"/>
            </a:pPr>
            <a:r>
              <a:rPr lang="en-US" sz="2400" dirty="0" err="1" smtClean="0">
                <a:solidFill>
                  <a:srgbClr val="000000"/>
                </a:solidFill>
                <a:effectLst/>
                <a:latin typeface="Noto Sans Symbols"/>
                <a:ea typeface="Noto Sans Symbols"/>
                <a:cs typeface="Noto Sans Symbols"/>
              </a:rPr>
              <a:t>Spatulation</a:t>
            </a:r>
            <a:r>
              <a:rPr lang="en-US" sz="2400" dirty="0" smtClean="0">
                <a:solidFill>
                  <a:srgbClr val="000000"/>
                </a:solidFill>
                <a:effectLst/>
                <a:latin typeface="Noto Sans Symbols"/>
                <a:ea typeface="Noto Sans Symbols"/>
                <a:cs typeface="Noto Sans Symbols"/>
              </a:rPr>
              <a:t> is not suitable for large quantities of powder containing potent substances, because homogenous blending is not as certain as through other methods.</a:t>
            </a:r>
          </a:p>
          <a:p>
            <a:pPr marL="457200" lvl="1" indent="0" algn="just" rtl="0" fontAlgn="base">
              <a:lnSpc>
                <a:spcPct val="115000"/>
              </a:lnSpc>
              <a:buClr>
                <a:srgbClr val="000000"/>
              </a:buClr>
              <a:buNone/>
            </a:pPr>
            <a:endParaRPr lang="en-US" sz="2400" dirty="0" smtClean="0">
              <a:effectLst/>
              <a:latin typeface="Noto Sans Symbols"/>
              <a:ea typeface="Noto Sans Symbols"/>
              <a:cs typeface="Noto Sans Symbols"/>
            </a:endParaRPr>
          </a:p>
          <a:p>
            <a:pPr lvl="1" algn="just" rtl="0" fontAlgn="base">
              <a:lnSpc>
                <a:spcPct val="115000"/>
              </a:lnSpc>
              <a:buClr>
                <a:srgbClr val="000000"/>
              </a:buClr>
              <a:buFont typeface="Arial"/>
              <a:buChar char="❖"/>
            </a:pPr>
            <a:r>
              <a:rPr lang="en-US" sz="2400" dirty="0" smtClean="0">
                <a:solidFill>
                  <a:srgbClr val="000000"/>
                </a:solidFill>
                <a:effectLst/>
                <a:latin typeface="Noto Sans Symbols"/>
                <a:ea typeface="Noto Sans Symbols"/>
                <a:cs typeface="Noto Sans Symbols"/>
              </a:rPr>
              <a:t>Very little compression or compacting of the powder results from </a:t>
            </a:r>
            <a:r>
              <a:rPr lang="en-US" sz="2400" dirty="0" err="1" smtClean="0">
                <a:solidFill>
                  <a:srgbClr val="000000"/>
                </a:solidFill>
                <a:effectLst/>
                <a:latin typeface="Noto Sans Symbols"/>
                <a:ea typeface="Noto Sans Symbols"/>
                <a:cs typeface="Noto Sans Symbols"/>
              </a:rPr>
              <a:t>Spatulation</a:t>
            </a:r>
            <a:r>
              <a:rPr lang="en-US" sz="2400" dirty="0" smtClean="0">
                <a:solidFill>
                  <a:srgbClr val="000000"/>
                </a:solidFill>
                <a:effectLst/>
                <a:latin typeface="Noto Sans Symbols"/>
                <a:ea typeface="Noto Sans Symbols"/>
                <a:cs typeface="Noto Sans Symbols"/>
              </a:rPr>
              <a:t>.</a:t>
            </a:r>
          </a:p>
          <a:p>
            <a:pPr marL="457200" lvl="1" indent="0" algn="just" rtl="0" fontAlgn="base">
              <a:lnSpc>
                <a:spcPct val="115000"/>
              </a:lnSpc>
              <a:buClr>
                <a:srgbClr val="000000"/>
              </a:buClr>
              <a:buNone/>
            </a:pPr>
            <a:endParaRPr lang="en-US" sz="2400" dirty="0" smtClean="0">
              <a:effectLst/>
              <a:latin typeface="Noto Sans Symbols"/>
              <a:ea typeface="Noto Sans Symbols"/>
              <a:cs typeface="Noto Sans Symbols"/>
            </a:endParaRPr>
          </a:p>
          <a:p>
            <a:pPr lvl="1" algn="just" rtl="0" fontAlgn="base">
              <a:lnSpc>
                <a:spcPct val="115000"/>
              </a:lnSpc>
              <a:buClr>
                <a:srgbClr val="000000"/>
              </a:buClr>
              <a:buFont typeface="Arial"/>
              <a:buChar char="❖"/>
            </a:pPr>
            <a:r>
              <a:rPr lang="en-US" sz="2400" dirty="0" err="1" smtClean="0">
                <a:solidFill>
                  <a:srgbClr val="000000"/>
                </a:solidFill>
                <a:effectLst/>
                <a:latin typeface="Noto Sans Symbols"/>
                <a:ea typeface="Noto Sans Symbols"/>
                <a:cs typeface="Noto Sans Symbols"/>
              </a:rPr>
              <a:t>Spatulation</a:t>
            </a:r>
            <a:r>
              <a:rPr lang="en-US" sz="2400" dirty="0" smtClean="0">
                <a:solidFill>
                  <a:srgbClr val="000000"/>
                </a:solidFill>
                <a:effectLst/>
                <a:latin typeface="Noto Sans Symbols"/>
                <a:ea typeface="Noto Sans Symbols"/>
                <a:cs typeface="Noto Sans Symbols"/>
              </a:rPr>
              <a:t> is especially suited to the mixing of solid substances that form eutectic mixtures (or liquefy) when close and prolonged contact with one another (ex: phenol, camphor, menthol, aspirin ……) </a:t>
            </a:r>
            <a:endParaRPr lang="en-US" sz="2400" dirty="0" smtClean="0">
              <a:effectLst/>
              <a:latin typeface="Noto Sans Symbols"/>
              <a:ea typeface="Noto Sans Symbols"/>
              <a:cs typeface="Noto Sans Symbols"/>
            </a:endParaRPr>
          </a:p>
          <a:p>
            <a:endParaRPr lang="ar-IQ" dirty="0"/>
          </a:p>
        </p:txBody>
      </p:sp>
    </p:spTree>
    <p:extLst>
      <p:ext uri="{BB962C8B-B14F-4D97-AF65-F5344CB8AC3E}">
        <p14:creationId xmlns:p14="http://schemas.microsoft.com/office/powerpoint/2010/main" val="4270547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620688"/>
            <a:ext cx="8229600" cy="5832648"/>
          </a:xfrm>
        </p:spPr>
        <p:txBody>
          <a:bodyPr>
            <a:normAutofit/>
          </a:bodyPr>
          <a:lstStyle/>
          <a:p>
            <a:pPr marL="68580" lvl="0" indent="0" algn="just" rtl="0" fontAlgn="base">
              <a:lnSpc>
                <a:spcPct val="115000"/>
              </a:lnSpc>
              <a:buNone/>
            </a:pPr>
            <a:r>
              <a:rPr lang="en-US" b="1" dirty="0" smtClean="0">
                <a:solidFill>
                  <a:srgbClr val="000000"/>
                </a:solidFill>
                <a:effectLst/>
                <a:latin typeface="Times New Roman"/>
                <a:ea typeface="Times New Roman"/>
              </a:rPr>
              <a:t>2- Trituration: </a:t>
            </a:r>
            <a:endParaRPr lang="en-US" sz="1800" dirty="0" smtClean="0">
              <a:effectLst/>
              <a:latin typeface="Times New Roman"/>
              <a:ea typeface="Times New Roman"/>
            </a:endParaRPr>
          </a:p>
          <a:p>
            <a:pPr marL="457200" algn="just" rtl="0">
              <a:lnSpc>
                <a:spcPct val="115000"/>
              </a:lnSpc>
              <a:spcAft>
                <a:spcPts val="0"/>
              </a:spcAft>
            </a:pPr>
            <a:r>
              <a:rPr lang="en-US" dirty="0" smtClean="0">
                <a:solidFill>
                  <a:srgbClr val="000000"/>
                </a:solidFill>
                <a:effectLst/>
                <a:latin typeface="Times New Roman"/>
                <a:ea typeface="Times New Roman"/>
              </a:rPr>
              <a:t>This method employed both to decrease the particle size and to mix the powder. </a:t>
            </a:r>
            <a:endParaRPr lang="en-US" sz="1800" dirty="0" smtClean="0">
              <a:effectLst/>
              <a:latin typeface="Times New Roman"/>
              <a:ea typeface="Times New Roman"/>
            </a:endParaRPr>
          </a:p>
          <a:p>
            <a:pPr lvl="0" algn="just" rtl="0" fontAlgn="base">
              <a:lnSpc>
                <a:spcPct val="115000"/>
              </a:lnSpc>
              <a:buClr>
                <a:srgbClr val="000000"/>
              </a:buClr>
              <a:buFont typeface="Arial"/>
              <a:buChar char="●"/>
            </a:pPr>
            <a:r>
              <a:rPr lang="en-US" b="1" dirty="0" smtClean="0">
                <a:solidFill>
                  <a:srgbClr val="000000"/>
                </a:solidFill>
                <a:effectLst/>
                <a:latin typeface="Noto Sans Symbols"/>
                <a:ea typeface="Noto Sans Symbols"/>
                <a:cs typeface="Noto Sans Symbols"/>
              </a:rPr>
              <a:t>Notes:</a:t>
            </a:r>
            <a:r>
              <a:rPr lang="en-US" sz="2800" dirty="0" smtClean="0">
                <a:solidFill>
                  <a:srgbClr val="000000"/>
                </a:solidFill>
                <a:effectLst/>
                <a:latin typeface="Noto Sans Symbols"/>
                <a:ea typeface="Noto Sans Symbols"/>
                <a:cs typeface="Noto Sans Symbols"/>
              </a:rPr>
              <a:t> </a:t>
            </a:r>
            <a:endParaRPr lang="en-US" sz="1600" dirty="0" smtClean="0">
              <a:effectLst/>
              <a:latin typeface="Noto Sans Symbols"/>
              <a:ea typeface="Noto Sans Symbols"/>
              <a:cs typeface="Noto Sans Symbols"/>
            </a:endParaRPr>
          </a:p>
          <a:p>
            <a:pPr lvl="1" algn="just" rtl="0" fontAlgn="base">
              <a:lnSpc>
                <a:spcPct val="115000"/>
              </a:lnSpc>
              <a:buFont typeface="Arial"/>
              <a:buChar char="❖"/>
            </a:pPr>
            <a:r>
              <a:rPr lang="en-US" dirty="0" smtClean="0">
                <a:solidFill>
                  <a:srgbClr val="000000"/>
                </a:solidFill>
                <a:effectLst/>
                <a:latin typeface="Noto Sans Symbols"/>
                <a:ea typeface="Noto Sans Symbols"/>
                <a:cs typeface="Noto Sans Symbols"/>
              </a:rPr>
              <a:t>In trituration method if simple admixture is desired without special need to decrease particle size, the glass mortar is usually preferred.</a:t>
            </a:r>
            <a:endParaRPr lang="en-US" sz="1600" dirty="0" smtClean="0">
              <a:effectLst/>
              <a:latin typeface="Noto Sans Symbols"/>
              <a:ea typeface="Noto Sans Symbols"/>
              <a:cs typeface="Noto Sans Symbols"/>
            </a:endParaRPr>
          </a:p>
          <a:p>
            <a:pPr lvl="1" algn="just" rtl="0" fontAlgn="base">
              <a:lnSpc>
                <a:spcPct val="115000"/>
              </a:lnSpc>
              <a:buFont typeface="Arial"/>
              <a:buChar char="❖"/>
            </a:pPr>
            <a:r>
              <a:rPr lang="en-US" dirty="0" smtClean="0">
                <a:solidFill>
                  <a:srgbClr val="000000"/>
                </a:solidFill>
                <a:effectLst/>
                <a:latin typeface="Noto Sans Symbols"/>
                <a:ea typeface="Noto Sans Symbols"/>
                <a:cs typeface="Noto Sans Symbols"/>
              </a:rPr>
              <a:t>In trituration method when a small amount of potent substance is to be mixed with large amount of diluent, the geometric dilution method is used to ensure the uniform distribution of potent drug.</a:t>
            </a:r>
            <a:endParaRPr lang="en-US" sz="1600" dirty="0" smtClean="0">
              <a:effectLst/>
              <a:latin typeface="Noto Sans Symbols"/>
              <a:ea typeface="Noto Sans Symbols"/>
              <a:cs typeface="Noto Sans Symbols"/>
            </a:endParaRPr>
          </a:p>
          <a:p>
            <a:endParaRPr lang="ar-IQ" dirty="0"/>
          </a:p>
        </p:txBody>
      </p:sp>
    </p:spTree>
    <p:extLst>
      <p:ext uri="{BB962C8B-B14F-4D97-AF65-F5344CB8AC3E}">
        <p14:creationId xmlns:p14="http://schemas.microsoft.com/office/powerpoint/2010/main" val="460813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229600" cy="5904656"/>
          </a:xfrm>
        </p:spPr>
        <p:txBody>
          <a:bodyPr>
            <a:normAutofit/>
          </a:bodyPr>
          <a:lstStyle/>
          <a:p>
            <a:pPr marL="0" lvl="0" indent="0" algn="just" rtl="0" fontAlgn="base">
              <a:lnSpc>
                <a:spcPct val="115000"/>
              </a:lnSpc>
              <a:buNone/>
            </a:pPr>
            <a:r>
              <a:rPr lang="en-US" b="1" dirty="0" smtClean="0">
                <a:solidFill>
                  <a:srgbClr val="000000"/>
                </a:solidFill>
                <a:effectLst/>
                <a:latin typeface="Times New Roman"/>
                <a:ea typeface="Times New Roman"/>
              </a:rPr>
              <a:t>3- Sifting:</a:t>
            </a:r>
            <a:r>
              <a:rPr lang="en-US" dirty="0" smtClean="0">
                <a:solidFill>
                  <a:srgbClr val="000000"/>
                </a:solidFill>
                <a:effectLst/>
                <a:latin typeface="Times New Roman"/>
                <a:ea typeface="Times New Roman"/>
              </a:rPr>
              <a:t> </a:t>
            </a:r>
            <a:endParaRPr lang="en-US" sz="1800" dirty="0" smtClean="0">
              <a:effectLst/>
              <a:latin typeface="Times New Roman"/>
              <a:ea typeface="Times New Roman"/>
            </a:endParaRPr>
          </a:p>
          <a:p>
            <a:pPr marL="457200" algn="just" rtl="0">
              <a:lnSpc>
                <a:spcPct val="115000"/>
              </a:lnSpc>
              <a:spcAft>
                <a:spcPts val="0"/>
              </a:spcAft>
            </a:pPr>
            <a:r>
              <a:rPr lang="en-US" dirty="0" smtClean="0">
                <a:solidFill>
                  <a:srgbClr val="000000"/>
                </a:solidFill>
                <a:effectLst/>
                <a:latin typeface="Times New Roman"/>
                <a:ea typeface="Times New Roman"/>
              </a:rPr>
              <a:t>In this method powders mixing by passing them through sifters like those used in kitchen to sift flour. </a:t>
            </a:r>
          </a:p>
          <a:p>
            <a:pPr marL="114300" indent="0" algn="just" rtl="0">
              <a:lnSpc>
                <a:spcPct val="115000"/>
              </a:lnSpc>
              <a:spcAft>
                <a:spcPts val="0"/>
              </a:spcAft>
              <a:buNone/>
            </a:pPr>
            <a:endParaRPr lang="en-US" sz="1800" dirty="0" smtClean="0">
              <a:effectLst/>
              <a:latin typeface="Times New Roman"/>
              <a:ea typeface="Times New Roman"/>
            </a:endParaRPr>
          </a:p>
          <a:p>
            <a:pPr lvl="0" algn="just" rtl="0" fontAlgn="base">
              <a:lnSpc>
                <a:spcPct val="115000"/>
              </a:lnSpc>
              <a:buClr>
                <a:srgbClr val="000000"/>
              </a:buClr>
              <a:buFont typeface="Arial"/>
              <a:buChar char="●"/>
            </a:pPr>
            <a:r>
              <a:rPr lang="en-US" b="1" dirty="0" smtClean="0">
                <a:solidFill>
                  <a:srgbClr val="000000"/>
                </a:solidFill>
                <a:effectLst/>
                <a:latin typeface="Noto Sans Symbols"/>
                <a:ea typeface="Noto Sans Symbols"/>
                <a:cs typeface="Noto Sans Symbols"/>
              </a:rPr>
              <a:t>Notes:</a:t>
            </a:r>
            <a:r>
              <a:rPr lang="en-US" sz="2800" dirty="0" smtClean="0">
                <a:solidFill>
                  <a:srgbClr val="000000"/>
                </a:solidFill>
                <a:effectLst/>
                <a:latin typeface="Noto Sans Symbols"/>
                <a:ea typeface="Noto Sans Symbols"/>
                <a:cs typeface="Noto Sans Symbols"/>
              </a:rPr>
              <a:t> </a:t>
            </a:r>
            <a:endParaRPr lang="en-US" sz="1600" dirty="0" smtClean="0">
              <a:effectLst/>
              <a:latin typeface="Noto Sans Symbols"/>
              <a:ea typeface="Noto Sans Symbols"/>
              <a:cs typeface="Noto Sans Symbols"/>
            </a:endParaRPr>
          </a:p>
          <a:p>
            <a:pPr lvl="1" algn="just" rtl="0" fontAlgn="base">
              <a:lnSpc>
                <a:spcPct val="115000"/>
              </a:lnSpc>
              <a:buFont typeface="Arial"/>
              <a:buChar char="❖"/>
            </a:pPr>
            <a:r>
              <a:rPr lang="en-US" dirty="0" smtClean="0">
                <a:solidFill>
                  <a:srgbClr val="000000"/>
                </a:solidFill>
                <a:effectLst/>
                <a:latin typeface="Noto Sans Symbols"/>
                <a:ea typeface="Noto Sans Symbols"/>
                <a:cs typeface="Noto Sans Symbols"/>
              </a:rPr>
              <a:t>Sifting result in light fluffy product.</a:t>
            </a:r>
            <a:endParaRPr lang="en-US" sz="1600" dirty="0" smtClean="0">
              <a:effectLst/>
              <a:latin typeface="Noto Sans Symbols"/>
              <a:ea typeface="Noto Sans Symbols"/>
              <a:cs typeface="Noto Sans Symbols"/>
            </a:endParaRPr>
          </a:p>
          <a:p>
            <a:pPr lvl="1" algn="just" rtl="0" fontAlgn="base">
              <a:lnSpc>
                <a:spcPct val="115000"/>
              </a:lnSpc>
              <a:buFont typeface="Arial"/>
              <a:buChar char="❖"/>
            </a:pPr>
            <a:r>
              <a:rPr lang="en-US" dirty="0" smtClean="0">
                <a:solidFill>
                  <a:srgbClr val="000000"/>
                </a:solidFill>
                <a:effectLst/>
                <a:latin typeface="Noto Sans Symbols"/>
                <a:ea typeface="Noto Sans Symbols"/>
                <a:cs typeface="Noto Sans Symbols"/>
              </a:rPr>
              <a:t>Sifting is not acceptable for the incorporation potent drugs into diluent powder. </a:t>
            </a:r>
            <a:endParaRPr lang="en-US" sz="1600" dirty="0" smtClean="0">
              <a:effectLst/>
              <a:latin typeface="Noto Sans Symbols"/>
              <a:ea typeface="Noto Sans Symbols"/>
              <a:cs typeface="Noto Sans Symbols"/>
            </a:endParaRPr>
          </a:p>
          <a:p>
            <a:endParaRPr lang="ar-IQ" dirty="0"/>
          </a:p>
        </p:txBody>
      </p:sp>
    </p:spTree>
    <p:extLst>
      <p:ext uri="{BB962C8B-B14F-4D97-AF65-F5344CB8AC3E}">
        <p14:creationId xmlns:p14="http://schemas.microsoft.com/office/powerpoint/2010/main" val="8817481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20688"/>
            <a:ext cx="8229600" cy="5904656"/>
          </a:xfrm>
        </p:spPr>
        <p:txBody>
          <a:bodyPr/>
          <a:lstStyle/>
          <a:p>
            <a:pPr marL="0" lvl="0" indent="0" algn="just" rtl="0" fontAlgn="base">
              <a:lnSpc>
                <a:spcPct val="115000"/>
              </a:lnSpc>
              <a:buNone/>
            </a:pPr>
            <a:r>
              <a:rPr lang="en-US" b="1" dirty="0" smtClean="0">
                <a:solidFill>
                  <a:srgbClr val="000000"/>
                </a:solidFill>
                <a:latin typeface="Times New Roman"/>
                <a:ea typeface="Times New Roman"/>
              </a:rPr>
              <a:t>4- </a:t>
            </a:r>
            <a:r>
              <a:rPr lang="en-US" b="1" dirty="0" smtClean="0">
                <a:solidFill>
                  <a:srgbClr val="000000"/>
                </a:solidFill>
                <a:effectLst/>
                <a:latin typeface="Times New Roman"/>
                <a:ea typeface="Times New Roman"/>
              </a:rPr>
              <a:t>Tumbling: </a:t>
            </a:r>
            <a:endParaRPr lang="en-US" sz="1800" dirty="0" smtClean="0">
              <a:effectLst/>
              <a:latin typeface="Times New Roman"/>
              <a:ea typeface="Times New Roman"/>
            </a:endParaRPr>
          </a:p>
          <a:p>
            <a:pPr marL="457200" algn="just" rtl="0">
              <a:lnSpc>
                <a:spcPct val="115000"/>
              </a:lnSpc>
              <a:spcAft>
                <a:spcPts val="0"/>
              </a:spcAft>
            </a:pPr>
            <a:r>
              <a:rPr lang="en-US" dirty="0" smtClean="0">
                <a:solidFill>
                  <a:srgbClr val="000000"/>
                </a:solidFill>
                <a:effectLst/>
                <a:latin typeface="Times New Roman"/>
                <a:ea typeface="Times New Roman"/>
              </a:rPr>
              <a:t>By this method the powders are mixed by tumbling in rotating container. </a:t>
            </a:r>
          </a:p>
          <a:p>
            <a:pPr marL="114300" indent="0" algn="just" rtl="0">
              <a:lnSpc>
                <a:spcPct val="115000"/>
              </a:lnSpc>
              <a:spcAft>
                <a:spcPts val="0"/>
              </a:spcAft>
              <a:buNone/>
            </a:pPr>
            <a:endParaRPr lang="en-US" dirty="0" smtClean="0">
              <a:solidFill>
                <a:srgbClr val="000000"/>
              </a:solidFill>
              <a:effectLst/>
              <a:latin typeface="Times New Roman"/>
              <a:ea typeface="Times New Roman"/>
            </a:endParaRPr>
          </a:p>
          <a:p>
            <a:pPr algn="just" rtl="0">
              <a:lnSpc>
                <a:spcPct val="115000"/>
              </a:lnSpc>
              <a:spcAft>
                <a:spcPts val="0"/>
              </a:spcAft>
            </a:pPr>
            <a:r>
              <a:rPr lang="en-US" sz="2800" b="1" i="1" dirty="0" smtClean="0">
                <a:solidFill>
                  <a:srgbClr val="000000"/>
                </a:solidFill>
                <a:effectLst/>
                <a:latin typeface="Times New Roman"/>
                <a:ea typeface="Times New Roman"/>
              </a:rPr>
              <a:t>Dispensing of powder :</a:t>
            </a:r>
            <a:endParaRPr lang="en-US" sz="1400" dirty="0" smtClean="0">
              <a:effectLst/>
              <a:latin typeface="Times New Roman"/>
              <a:ea typeface="Times New Roman"/>
            </a:endParaRPr>
          </a:p>
          <a:p>
            <a:pPr algn="just" rtl="0">
              <a:lnSpc>
                <a:spcPct val="115000"/>
              </a:lnSpc>
              <a:spcAft>
                <a:spcPts val="0"/>
              </a:spcAft>
            </a:pPr>
            <a:r>
              <a:rPr lang="en-US" sz="2400" dirty="0" smtClean="0">
                <a:solidFill>
                  <a:srgbClr val="000000"/>
                </a:solidFill>
                <a:effectLst/>
                <a:latin typeface="Times New Roman"/>
                <a:ea typeface="Times New Roman"/>
              </a:rPr>
              <a:t>Medicated powder may be provided to the patient as </a:t>
            </a:r>
            <a:endParaRPr lang="en-US" sz="1400" dirty="0" smtClean="0">
              <a:effectLst/>
              <a:latin typeface="Times New Roman"/>
              <a:ea typeface="Times New Roman"/>
            </a:endParaRPr>
          </a:p>
          <a:p>
            <a:pPr lvl="0" algn="just" rtl="0" fontAlgn="base">
              <a:lnSpc>
                <a:spcPct val="115000"/>
              </a:lnSpc>
              <a:buFont typeface="+mj-lt"/>
              <a:buAutoNum type="alphaLcPeriod"/>
            </a:pPr>
            <a:r>
              <a:rPr lang="en-US" sz="2400" dirty="0" smtClean="0">
                <a:solidFill>
                  <a:srgbClr val="000000"/>
                </a:solidFill>
                <a:effectLst/>
                <a:latin typeface="Times New Roman"/>
                <a:ea typeface="Times New Roman"/>
              </a:rPr>
              <a:t>Bulk powders: for non-potent drug as antacid laxative, douche powders.</a:t>
            </a:r>
            <a:endParaRPr lang="en-US" sz="1400" dirty="0" smtClean="0">
              <a:effectLst/>
              <a:latin typeface="Times New Roman"/>
              <a:ea typeface="Times New Roman"/>
            </a:endParaRPr>
          </a:p>
          <a:p>
            <a:pPr lvl="0" algn="just" rtl="0" fontAlgn="base">
              <a:lnSpc>
                <a:spcPct val="115000"/>
              </a:lnSpc>
              <a:buFont typeface="+mj-lt"/>
              <a:buAutoNum type="alphaLcPeriod"/>
            </a:pPr>
            <a:r>
              <a:rPr lang="en-US" sz="2400" dirty="0" smtClean="0">
                <a:solidFill>
                  <a:srgbClr val="000000"/>
                </a:solidFill>
                <a:effectLst/>
                <a:latin typeface="Times New Roman"/>
                <a:ea typeface="Times New Roman"/>
              </a:rPr>
              <a:t>Divided powder: for potent drug as antibiotics.</a:t>
            </a:r>
            <a:endParaRPr lang="en-US" sz="1400" dirty="0" smtClean="0">
              <a:effectLst/>
              <a:latin typeface="Times New Roman"/>
              <a:ea typeface="Times New Roman"/>
            </a:endParaRPr>
          </a:p>
          <a:p>
            <a:pPr marL="114300" indent="0" algn="just" rtl="0">
              <a:lnSpc>
                <a:spcPct val="115000"/>
              </a:lnSpc>
              <a:spcAft>
                <a:spcPts val="0"/>
              </a:spcAft>
              <a:buNone/>
            </a:pPr>
            <a:endParaRPr lang="en-US" sz="1800" dirty="0" smtClean="0">
              <a:effectLst/>
              <a:latin typeface="Times New Roman"/>
              <a:ea typeface="Times New Roman"/>
            </a:endParaRPr>
          </a:p>
          <a:p>
            <a:endParaRPr lang="ar-IQ" dirty="0"/>
          </a:p>
        </p:txBody>
      </p:sp>
    </p:spTree>
    <p:extLst>
      <p:ext uri="{BB962C8B-B14F-4D97-AF65-F5344CB8AC3E}">
        <p14:creationId xmlns:p14="http://schemas.microsoft.com/office/powerpoint/2010/main" val="10356787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60648"/>
            <a:ext cx="8352928" cy="6120680"/>
          </a:xfrm>
        </p:spPr>
        <p:txBody>
          <a:bodyPr>
            <a:normAutofit lnSpcReduction="10000"/>
          </a:bodyPr>
          <a:lstStyle/>
          <a:p>
            <a:pPr algn="just" rtl="0">
              <a:lnSpc>
                <a:spcPct val="115000"/>
              </a:lnSpc>
              <a:spcAft>
                <a:spcPts val="0"/>
              </a:spcAft>
            </a:pPr>
            <a:r>
              <a:rPr lang="en-US" b="1" i="1" dirty="0" smtClean="0">
                <a:solidFill>
                  <a:srgbClr val="000000"/>
                </a:solidFill>
                <a:effectLst/>
                <a:latin typeface="Times New Roman"/>
                <a:ea typeface="Times New Roman"/>
              </a:rPr>
              <a:t>Methods of divided powder:</a:t>
            </a:r>
            <a:endParaRPr lang="en-US" sz="1600" dirty="0" smtClean="0">
              <a:effectLst/>
              <a:latin typeface="Times New Roman"/>
              <a:ea typeface="Times New Roman"/>
            </a:endParaRPr>
          </a:p>
          <a:p>
            <a:pPr lvl="1" algn="just" rtl="0" fontAlgn="base">
              <a:lnSpc>
                <a:spcPct val="115000"/>
              </a:lnSpc>
              <a:buFont typeface="+mj-lt"/>
              <a:buAutoNum type="arabicPeriod"/>
            </a:pPr>
            <a:r>
              <a:rPr lang="en-US" dirty="0" smtClean="0">
                <a:solidFill>
                  <a:srgbClr val="000000"/>
                </a:solidFill>
                <a:effectLst/>
                <a:latin typeface="Times New Roman"/>
                <a:ea typeface="Times New Roman"/>
              </a:rPr>
              <a:t>Weighing method: by this method each portion of powder is weighed separately before enfolding in paper.</a:t>
            </a:r>
            <a:endParaRPr lang="en-US" sz="1600" dirty="0" smtClean="0">
              <a:effectLst/>
              <a:latin typeface="Times New Roman"/>
              <a:ea typeface="Times New Roman"/>
            </a:endParaRPr>
          </a:p>
          <a:p>
            <a:pPr lvl="1" algn="just" rtl="0" fontAlgn="base">
              <a:lnSpc>
                <a:spcPct val="115000"/>
              </a:lnSpc>
              <a:buFont typeface="+mj-lt"/>
              <a:buAutoNum type="arabicPeriod"/>
            </a:pPr>
            <a:r>
              <a:rPr lang="en-US" dirty="0" smtClean="0">
                <a:solidFill>
                  <a:srgbClr val="000000"/>
                </a:solidFill>
                <a:effectLst/>
                <a:latin typeface="Times New Roman"/>
                <a:ea typeface="Times New Roman"/>
              </a:rPr>
              <a:t>Block and divide method: by this method the pharmacist places the entire amount of prepared powder on a flat surface such as a porcelain or glass plate, pill tile, or large sheet of paper, and with large spatula forms a rectangular or square – shaped block of powder having a uniform depth. Then, using the spatula, the pharmacist cuts into the powder vertically and horizontally to delineate the appropriate number of smaller, uniform blocks, each representing a dose or unit of medication. Each of block with the spatula and transferred to the powder paper and wrapped.</a:t>
            </a:r>
          </a:p>
          <a:p>
            <a:pPr marL="457200" lvl="1" indent="0" algn="just" rtl="0" fontAlgn="base">
              <a:lnSpc>
                <a:spcPct val="115000"/>
              </a:lnSpc>
              <a:buNone/>
            </a:pPr>
            <a:endParaRPr lang="en-US" sz="1600" dirty="0" smtClean="0">
              <a:effectLst/>
              <a:latin typeface="Times New Roman"/>
              <a:ea typeface="Times New Roman"/>
            </a:endParaRPr>
          </a:p>
          <a:p>
            <a:pPr marL="457200" lvl="1" indent="0" algn="just" rtl="0" fontAlgn="base">
              <a:lnSpc>
                <a:spcPct val="115000"/>
              </a:lnSpc>
              <a:buNone/>
            </a:pPr>
            <a:r>
              <a:rPr lang="en-US" dirty="0" smtClean="0">
                <a:solidFill>
                  <a:srgbClr val="000000"/>
                </a:solidFill>
                <a:effectLst/>
                <a:latin typeface="Times New Roman"/>
                <a:ea typeface="Times New Roman"/>
              </a:rPr>
              <a:t>3-Measure in special form (estimation method).</a:t>
            </a:r>
            <a:endParaRPr lang="en-US" sz="1600" dirty="0" smtClean="0">
              <a:effectLst/>
              <a:latin typeface="Times New Roman"/>
              <a:ea typeface="Times New Roman"/>
            </a:endParaRPr>
          </a:p>
          <a:p>
            <a:pPr marL="457200" lvl="1" indent="0" algn="just" rtl="0" fontAlgn="base">
              <a:lnSpc>
                <a:spcPct val="115000"/>
              </a:lnSpc>
              <a:buNone/>
            </a:pPr>
            <a:r>
              <a:rPr lang="en-US" dirty="0" smtClean="0">
                <a:solidFill>
                  <a:srgbClr val="000000"/>
                </a:solidFill>
                <a:effectLst/>
                <a:latin typeface="Times New Roman"/>
                <a:ea typeface="Times New Roman"/>
              </a:rPr>
              <a:t>4- The smaller block is than separated from the main  </a:t>
            </a:r>
            <a:endParaRPr lang="en-US" sz="1600" dirty="0" smtClean="0">
              <a:effectLst/>
              <a:latin typeface="Times New Roman"/>
              <a:ea typeface="Times New Roman"/>
            </a:endParaRPr>
          </a:p>
          <a:p>
            <a:endParaRPr lang="ar-IQ" dirty="0"/>
          </a:p>
        </p:txBody>
      </p:sp>
    </p:spTree>
    <p:extLst>
      <p:ext uri="{BB962C8B-B14F-4D97-AF65-F5344CB8AC3E}">
        <p14:creationId xmlns:p14="http://schemas.microsoft.com/office/powerpoint/2010/main" val="2325675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6048672"/>
          </a:xfrm>
        </p:spPr>
        <p:txBody>
          <a:bodyPr>
            <a:normAutofit/>
          </a:bodyPr>
          <a:lstStyle/>
          <a:p>
            <a:pPr lvl="2" algn="just" rtl="0" fontAlgn="base">
              <a:lnSpc>
                <a:spcPct val="115000"/>
              </a:lnSpc>
              <a:buClr>
                <a:srgbClr val="000000"/>
              </a:buClr>
              <a:buFont typeface="Arial"/>
              <a:buChar char="●"/>
            </a:pPr>
            <a:r>
              <a:rPr lang="en-US" b="1" dirty="0" smtClean="0">
                <a:solidFill>
                  <a:srgbClr val="000000"/>
                </a:solidFill>
                <a:effectLst/>
                <a:latin typeface="Noto Sans Symbols"/>
                <a:ea typeface="Noto Sans Symbols"/>
                <a:cs typeface="Noto Sans Symbols"/>
              </a:rPr>
              <a:t>Notes: </a:t>
            </a:r>
            <a:endParaRPr lang="en-US" sz="1200" dirty="0" smtClean="0">
              <a:effectLst/>
              <a:latin typeface="Noto Sans Symbols"/>
              <a:ea typeface="Noto Sans Symbols"/>
              <a:cs typeface="Noto Sans Symbols"/>
            </a:endParaRPr>
          </a:p>
          <a:p>
            <a:pPr marL="228600" algn="just" rtl="0">
              <a:lnSpc>
                <a:spcPct val="115000"/>
              </a:lnSpc>
              <a:spcAft>
                <a:spcPts val="0"/>
              </a:spcAft>
            </a:pPr>
            <a:r>
              <a:rPr lang="en-US" dirty="0" smtClean="0">
                <a:solidFill>
                  <a:srgbClr val="000000"/>
                </a:solidFill>
                <a:effectLst/>
                <a:latin typeface="Times New Roman"/>
                <a:ea typeface="Times New Roman"/>
              </a:rPr>
              <a:t>Block and divide method and estimation method are non – accurate therefore, used for non – potent drugs. While weighing method is an accurate method, so used for potent drugs. </a:t>
            </a:r>
            <a:endParaRPr lang="en-US" sz="1800" dirty="0" smtClean="0">
              <a:effectLst/>
              <a:latin typeface="Times New Roman"/>
              <a:ea typeface="Times New Roman"/>
            </a:endParaRPr>
          </a:p>
          <a:p>
            <a:pPr marL="0" indent="0" algn="just" rtl="0">
              <a:lnSpc>
                <a:spcPct val="115000"/>
              </a:lnSpc>
              <a:spcAft>
                <a:spcPts val="0"/>
              </a:spcAft>
              <a:buNone/>
            </a:pPr>
            <a:endParaRPr lang="en-US" sz="1800" dirty="0" smtClean="0">
              <a:effectLst/>
              <a:latin typeface="Times New Roman"/>
              <a:ea typeface="Times New Roman"/>
            </a:endParaRPr>
          </a:p>
          <a:p>
            <a:pPr algn="just" rtl="0">
              <a:lnSpc>
                <a:spcPct val="115000"/>
              </a:lnSpc>
              <a:spcAft>
                <a:spcPts val="0"/>
              </a:spcAft>
            </a:pPr>
            <a:r>
              <a:rPr lang="en-US" b="1" i="1" dirty="0" smtClean="0">
                <a:solidFill>
                  <a:srgbClr val="000000"/>
                </a:solidFill>
                <a:effectLst/>
                <a:latin typeface="Times New Roman"/>
                <a:ea typeface="Times New Roman"/>
              </a:rPr>
              <a:t>Rules of mixing and preparation of powders:</a:t>
            </a:r>
            <a:r>
              <a:rPr lang="en-US" sz="2800" dirty="0" smtClean="0">
                <a:solidFill>
                  <a:srgbClr val="000000"/>
                </a:solidFill>
                <a:effectLst/>
                <a:latin typeface="Times New Roman"/>
                <a:ea typeface="Times New Roman"/>
              </a:rPr>
              <a:t> </a:t>
            </a:r>
            <a:endParaRPr lang="en-US" sz="1600" dirty="0" smtClean="0">
              <a:effectLst/>
              <a:latin typeface="Times New Roman"/>
              <a:ea typeface="Times New Roman"/>
            </a:endParaRPr>
          </a:p>
          <a:p>
            <a:pPr lvl="3" algn="just" rtl="0" fontAlgn="base">
              <a:lnSpc>
                <a:spcPct val="115000"/>
              </a:lnSpc>
              <a:buFont typeface="+mj-lt"/>
              <a:buAutoNum type="arabicPeriod"/>
            </a:pPr>
            <a:r>
              <a:rPr lang="en-US" dirty="0" smtClean="0">
                <a:solidFill>
                  <a:srgbClr val="000000"/>
                </a:solidFill>
                <a:effectLst/>
                <a:latin typeface="Times New Roman"/>
                <a:ea typeface="Times New Roman"/>
              </a:rPr>
              <a:t>Calculate one packet more than the prescribed amount because of loss of weight.</a:t>
            </a:r>
            <a:endParaRPr lang="en-US" sz="1200" dirty="0" smtClean="0">
              <a:effectLst/>
              <a:latin typeface="Times New Roman"/>
              <a:ea typeface="Times New Roman"/>
            </a:endParaRPr>
          </a:p>
          <a:p>
            <a:pPr lvl="3" algn="just" rtl="0" fontAlgn="base">
              <a:lnSpc>
                <a:spcPct val="115000"/>
              </a:lnSpc>
              <a:buFont typeface="+mj-lt"/>
              <a:buAutoNum type="arabicPeriod"/>
            </a:pPr>
            <a:r>
              <a:rPr lang="en-US" dirty="0" smtClean="0">
                <a:solidFill>
                  <a:srgbClr val="000000"/>
                </a:solidFill>
                <a:effectLst/>
                <a:latin typeface="Times New Roman"/>
                <a:ea typeface="Times New Roman"/>
              </a:rPr>
              <a:t>Particle size of the powder should be reduced by mortar if any crystalline substance is present.</a:t>
            </a:r>
            <a:endParaRPr lang="en-US" sz="1200" dirty="0" smtClean="0">
              <a:effectLst/>
              <a:latin typeface="Times New Roman"/>
              <a:ea typeface="Times New Roman"/>
            </a:endParaRPr>
          </a:p>
          <a:p>
            <a:pPr lvl="3" algn="just" rtl="0" fontAlgn="base">
              <a:lnSpc>
                <a:spcPct val="115000"/>
              </a:lnSpc>
              <a:buFont typeface="+mj-lt"/>
              <a:buAutoNum type="arabicPeriod"/>
            </a:pPr>
            <a:r>
              <a:rPr lang="en-US" dirty="0" smtClean="0">
                <a:solidFill>
                  <a:srgbClr val="000000"/>
                </a:solidFill>
                <a:effectLst/>
                <a:latin typeface="Times New Roman"/>
                <a:ea typeface="Times New Roman"/>
              </a:rPr>
              <a:t>Mix the powder by geometrical diluent method.</a:t>
            </a:r>
            <a:endParaRPr lang="en-US" sz="1200" dirty="0">
              <a:latin typeface="Times New Roman"/>
              <a:ea typeface="Times New Roman"/>
            </a:endParaRPr>
          </a:p>
          <a:p>
            <a:pPr lvl="3" algn="just" rtl="0" fontAlgn="base">
              <a:lnSpc>
                <a:spcPct val="115000"/>
              </a:lnSpc>
              <a:buFont typeface="+mj-lt"/>
              <a:buAutoNum type="arabicPeriod"/>
            </a:pPr>
            <a:r>
              <a:rPr lang="en-US" dirty="0" smtClean="0">
                <a:solidFill>
                  <a:srgbClr val="000000"/>
                </a:solidFill>
                <a:effectLst/>
                <a:latin typeface="Times New Roman"/>
                <a:ea typeface="Times New Roman"/>
              </a:rPr>
              <a:t>Divide and package</a:t>
            </a:r>
            <a:endParaRPr lang="ar-IQ" dirty="0"/>
          </a:p>
        </p:txBody>
      </p:sp>
    </p:spTree>
    <p:extLst>
      <p:ext uri="{BB962C8B-B14F-4D97-AF65-F5344CB8AC3E}">
        <p14:creationId xmlns:p14="http://schemas.microsoft.com/office/powerpoint/2010/main" val="34359370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p:spPr>
        <p:txBody>
          <a:bodyPr>
            <a:normAutofit/>
          </a:bodyPr>
          <a:lstStyle/>
          <a:p>
            <a:pPr lvl="0" algn="just" rtl="0" fontAlgn="base">
              <a:lnSpc>
                <a:spcPct val="115000"/>
              </a:lnSpc>
              <a:buClr>
                <a:srgbClr val="000000"/>
              </a:buClr>
              <a:buFont typeface="Arial"/>
              <a:buChar char="●"/>
            </a:pPr>
            <a:r>
              <a:rPr lang="en-US" b="1" dirty="0" smtClean="0">
                <a:solidFill>
                  <a:srgbClr val="000000"/>
                </a:solidFill>
                <a:effectLst/>
                <a:latin typeface="Noto Sans Symbols"/>
                <a:ea typeface="Noto Sans Symbols"/>
                <a:cs typeface="Noto Sans Symbols"/>
              </a:rPr>
              <a:t>Notes:</a:t>
            </a:r>
            <a:endParaRPr lang="en-US" sz="1600" dirty="0" smtClean="0">
              <a:effectLst/>
              <a:latin typeface="Noto Sans Symbols"/>
              <a:ea typeface="Noto Sans Symbols"/>
              <a:cs typeface="Noto Sans Symbols"/>
            </a:endParaRPr>
          </a:p>
          <a:p>
            <a:pPr lvl="1" algn="just" rtl="0" fontAlgn="base">
              <a:lnSpc>
                <a:spcPct val="115000"/>
              </a:lnSpc>
              <a:buClr>
                <a:srgbClr val="000000"/>
              </a:buClr>
              <a:buFont typeface="Arial"/>
              <a:buChar char="❖"/>
            </a:pPr>
            <a:r>
              <a:rPr lang="en-US" dirty="0" smtClean="0">
                <a:solidFill>
                  <a:srgbClr val="000000"/>
                </a:solidFill>
                <a:effectLst/>
                <a:latin typeface="Noto Sans Symbols"/>
                <a:ea typeface="Noto Sans Symbols"/>
                <a:cs typeface="Noto Sans Symbols"/>
              </a:rPr>
              <a:t>In preparation of powders, if the total amount of active ingredients is less than the minimum weighable quantity (0.1 g or 2 gr) dilution will be necessary.</a:t>
            </a:r>
            <a:endParaRPr lang="en-US" sz="1600" dirty="0" smtClean="0">
              <a:effectLst/>
              <a:latin typeface="Noto Sans Symbols"/>
              <a:ea typeface="Noto Sans Symbols"/>
              <a:cs typeface="Noto Sans Symbols"/>
            </a:endParaRPr>
          </a:p>
          <a:p>
            <a:pPr lvl="1" algn="just" rtl="0" fontAlgn="base">
              <a:lnSpc>
                <a:spcPct val="115000"/>
              </a:lnSpc>
              <a:buClr>
                <a:srgbClr val="000000"/>
              </a:buClr>
              <a:buFont typeface="Arial"/>
              <a:buChar char="❖"/>
            </a:pPr>
            <a:r>
              <a:rPr lang="en-US" dirty="0" smtClean="0">
                <a:solidFill>
                  <a:srgbClr val="000000"/>
                </a:solidFill>
                <a:effectLst/>
                <a:latin typeface="Noto Sans Symbols"/>
                <a:ea typeface="Noto Sans Symbols"/>
                <a:cs typeface="Noto Sans Symbols"/>
              </a:rPr>
              <a:t>Avoid any fraction present in grain.</a:t>
            </a:r>
            <a:endParaRPr lang="en-US" sz="1600" dirty="0" smtClean="0">
              <a:effectLst/>
              <a:latin typeface="Noto Sans Symbols"/>
              <a:ea typeface="Noto Sans Symbols"/>
              <a:cs typeface="Noto Sans Symbols"/>
            </a:endParaRPr>
          </a:p>
          <a:p>
            <a:pPr lvl="1" algn="just" rtl="0" fontAlgn="base">
              <a:lnSpc>
                <a:spcPct val="115000"/>
              </a:lnSpc>
              <a:buClr>
                <a:srgbClr val="000000"/>
              </a:buClr>
              <a:buFont typeface="Arial"/>
              <a:buChar char="❖"/>
            </a:pPr>
            <a:r>
              <a:rPr lang="en-US" dirty="0" smtClean="0">
                <a:solidFill>
                  <a:srgbClr val="000000"/>
                </a:solidFill>
                <a:effectLst/>
                <a:latin typeface="Noto Sans Symbols"/>
                <a:ea typeface="Noto Sans Symbols"/>
                <a:cs typeface="Noto Sans Symbols"/>
              </a:rPr>
              <a:t>Lactose is usually used as diluent. Because it is colorless, order less, soluble and generally harmless.</a:t>
            </a:r>
            <a:endParaRPr lang="en-US" sz="1600" dirty="0" smtClean="0">
              <a:effectLst/>
              <a:latin typeface="Noto Sans Symbols"/>
              <a:ea typeface="Noto Sans Symbols"/>
              <a:cs typeface="Noto Sans Symbols"/>
            </a:endParaRPr>
          </a:p>
          <a:p>
            <a:pPr algn="just">
              <a:lnSpc>
                <a:spcPct val="115000"/>
              </a:lnSpc>
              <a:spcAft>
                <a:spcPts val="0"/>
              </a:spcAft>
            </a:pPr>
            <a:r>
              <a:rPr lang="en-US" dirty="0" smtClean="0">
                <a:solidFill>
                  <a:srgbClr val="000000"/>
                </a:solidFill>
                <a:effectLst/>
                <a:latin typeface="Times New Roman"/>
                <a:ea typeface="Times New Roman"/>
              </a:rPr>
              <a:t> </a:t>
            </a:r>
            <a:endParaRPr lang="en-US" sz="1600" dirty="0" smtClean="0">
              <a:effectLst/>
              <a:latin typeface="Times New Roman"/>
              <a:ea typeface="Times New Roman"/>
            </a:endParaRPr>
          </a:p>
          <a:p>
            <a:endParaRPr lang="ar-IQ" dirty="0"/>
          </a:p>
        </p:txBody>
      </p:sp>
    </p:spTree>
    <p:extLst>
      <p:ext uri="{BB962C8B-B14F-4D97-AF65-F5344CB8AC3E}">
        <p14:creationId xmlns:p14="http://schemas.microsoft.com/office/powerpoint/2010/main" val="121298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620688"/>
            <a:ext cx="8229600" cy="4525963"/>
          </a:xfrm>
        </p:spPr>
        <p:txBody>
          <a:bodyPr/>
          <a:lstStyle/>
          <a:p>
            <a:pPr algn="just" rtl="0">
              <a:lnSpc>
                <a:spcPct val="115000"/>
              </a:lnSpc>
              <a:spcAft>
                <a:spcPts val="0"/>
              </a:spcAft>
            </a:pPr>
            <a:r>
              <a:rPr lang="en-US" b="1" i="1" dirty="0" smtClean="0">
                <a:solidFill>
                  <a:srgbClr val="000000"/>
                </a:solidFill>
                <a:effectLst/>
                <a:latin typeface="Times New Roman"/>
                <a:ea typeface="Times New Roman"/>
              </a:rPr>
              <a:t>Types of paper used to enclose the powders:</a:t>
            </a:r>
            <a:r>
              <a:rPr lang="en-US" sz="2800" dirty="0" smtClean="0">
                <a:solidFill>
                  <a:srgbClr val="000000"/>
                </a:solidFill>
                <a:effectLst/>
                <a:latin typeface="Times New Roman"/>
                <a:ea typeface="Times New Roman"/>
              </a:rPr>
              <a:t> </a:t>
            </a:r>
            <a:endParaRPr lang="en-US" sz="1600" dirty="0" smtClean="0">
              <a:effectLst/>
              <a:latin typeface="Times New Roman"/>
              <a:ea typeface="Times New Roman"/>
            </a:endParaRPr>
          </a:p>
          <a:p>
            <a:pPr lvl="2" algn="just" rtl="0" fontAlgn="base">
              <a:lnSpc>
                <a:spcPct val="115000"/>
              </a:lnSpc>
              <a:buClr>
                <a:srgbClr val="000000"/>
              </a:buClr>
              <a:buFont typeface="+mj-lt"/>
              <a:buAutoNum type="arabicPeriod"/>
            </a:pPr>
            <a:r>
              <a:rPr lang="en-US" dirty="0" smtClean="0">
                <a:solidFill>
                  <a:srgbClr val="000000"/>
                </a:solidFill>
                <a:effectLst/>
                <a:latin typeface="Times New Roman"/>
                <a:ea typeface="Times New Roman"/>
              </a:rPr>
              <a:t>Simple bond paper.</a:t>
            </a:r>
            <a:endParaRPr lang="en-US" sz="1400" dirty="0" smtClean="0">
              <a:effectLst/>
              <a:latin typeface="Times New Roman"/>
              <a:ea typeface="Times New Roman"/>
            </a:endParaRPr>
          </a:p>
          <a:p>
            <a:pPr lvl="2" algn="just" rtl="0" fontAlgn="base">
              <a:lnSpc>
                <a:spcPct val="115000"/>
              </a:lnSpc>
              <a:buClr>
                <a:srgbClr val="000000"/>
              </a:buClr>
              <a:buFont typeface="+mj-lt"/>
              <a:buAutoNum type="arabicPeriod"/>
            </a:pPr>
            <a:r>
              <a:rPr lang="en-US" dirty="0" smtClean="0">
                <a:solidFill>
                  <a:srgbClr val="000000"/>
                </a:solidFill>
                <a:effectLst/>
                <a:latin typeface="Times New Roman"/>
                <a:ea typeface="Times New Roman"/>
              </a:rPr>
              <a:t>Vegetable parchment, a thin, </a:t>
            </a:r>
            <a:r>
              <a:rPr lang="en-US" dirty="0" err="1" smtClean="0">
                <a:solidFill>
                  <a:srgbClr val="000000"/>
                </a:solidFill>
                <a:effectLst/>
                <a:latin typeface="Times New Roman"/>
                <a:ea typeface="Times New Roman"/>
              </a:rPr>
              <a:t>semiopagne</a:t>
            </a:r>
            <a:r>
              <a:rPr lang="en-US" dirty="0" smtClean="0">
                <a:solidFill>
                  <a:srgbClr val="000000"/>
                </a:solidFill>
                <a:effectLst/>
                <a:latin typeface="Times New Roman"/>
                <a:ea typeface="Times New Roman"/>
              </a:rPr>
              <a:t> paper having limited moisture resistant qualities.</a:t>
            </a:r>
            <a:endParaRPr lang="en-US" sz="1400" dirty="0" smtClean="0">
              <a:effectLst/>
              <a:latin typeface="Times New Roman"/>
              <a:ea typeface="Times New Roman"/>
            </a:endParaRPr>
          </a:p>
          <a:p>
            <a:pPr lvl="2" algn="just" rtl="0" fontAlgn="base">
              <a:lnSpc>
                <a:spcPct val="115000"/>
              </a:lnSpc>
              <a:buClr>
                <a:srgbClr val="000000"/>
              </a:buClr>
              <a:buFont typeface="+mj-lt"/>
              <a:buAutoNum type="arabicPeriod"/>
            </a:pPr>
            <a:r>
              <a:rPr lang="en-US" dirty="0" smtClean="0">
                <a:solidFill>
                  <a:srgbClr val="000000"/>
                </a:solidFill>
                <a:effectLst/>
                <a:latin typeface="Times New Roman"/>
                <a:ea typeface="Times New Roman"/>
              </a:rPr>
              <a:t>Glassine, glazed, transparent paper, having limited moisture – resistant qualities.</a:t>
            </a:r>
            <a:endParaRPr lang="en-US" sz="1400" dirty="0" smtClean="0">
              <a:effectLst/>
              <a:latin typeface="Times New Roman"/>
              <a:ea typeface="Times New Roman"/>
            </a:endParaRPr>
          </a:p>
          <a:p>
            <a:pPr lvl="2" algn="just" rtl="0" fontAlgn="base">
              <a:lnSpc>
                <a:spcPct val="115000"/>
              </a:lnSpc>
              <a:buClr>
                <a:srgbClr val="000000"/>
              </a:buClr>
              <a:buFont typeface="+mj-lt"/>
              <a:buAutoNum type="arabicPeriod"/>
            </a:pPr>
            <a:r>
              <a:rPr lang="en-US" dirty="0" smtClean="0">
                <a:solidFill>
                  <a:srgbClr val="000000"/>
                </a:solidFill>
                <a:effectLst/>
                <a:latin typeface="Times New Roman"/>
                <a:ea typeface="Times New Roman"/>
              </a:rPr>
              <a:t>Waxed paper, a transparent, water proof paper.</a:t>
            </a:r>
            <a:endParaRPr lang="en-US" sz="1400" dirty="0" smtClean="0">
              <a:effectLst/>
              <a:latin typeface="Times New Roman"/>
              <a:ea typeface="Times New Roman"/>
            </a:endParaRPr>
          </a:p>
          <a:p>
            <a:endParaRPr lang="ar-IQ" dirty="0"/>
          </a:p>
        </p:txBody>
      </p:sp>
    </p:spTree>
    <p:extLst>
      <p:ext uri="{BB962C8B-B14F-4D97-AF65-F5344CB8AC3E}">
        <p14:creationId xmlns:p14="http://schemas.microsoft.com/office/powerpoint/2010/main" val="1138365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pPr algn="just" rtl="0">
              <a:lnSpc>
                <a:spcPct val="115000"/>
              </a:lnSpc>
              <a:spcAft>
                <a:spcPts val="0"/>
              </a:spcAft>
            </a:pPr>
            <a:r>
              <a:rPr lang="en-US" sz="3600" b="1" i="1" dirty="0" smtClean="0">
                <a:solidFill>
                  <a:srgbClr val="000000"/>
                </a:solidFill>
                <a:effectLst/>
                <a:latin typeface="Times New Roman"/>
                <a:ea typeface="Times New Roman"/>
              </a:rPr>
              <a:t>Experimental work:</a:t>
            </a:r>
            <a:r>
              <a:rPr lang="en-US" dirty="0" smtClean="0">
                <a:solidFill>
                  <a:srgbClr val="000000"/>
                </a:solidFill>
                <a:effectLst/>
                <a:latin typeface="Times New Roman"/>
                <a:ea typeface="Times New Roman"/>
              </a:rPr>
              <a:t> </a:t>
            </a: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Rx 1                                                                        .</a:t>
            </a: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                 Aspirin                              gr  iv                   </a:t>
            </a: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                 </a:t>
            </a:r>
            <a:r>
              <a:rPr lang="en-US" dirty="0" err="1" smtClean="0">
                <a:solidFill>
                  <a:srgbClr val="000000"/>
                </a:solidFill>
                <a:effectLst/>
                <a:latin typeface="Times New Roman"/>
                <a:ea typeface="Times New Roman"/>
              </a:rPr>
              <a:t>Phenacetine</a:t>
            </a:r>
            <a:r>
              <a:rPr lang="en-US" dirty="0" smtClean="0">
                <a:solidFill>
                  <a:srgbClr val="000000"/>
                </a:solidFill>
                <a:effectLst/>
                <a:latin typeface="Times New Roman"/>
                <a:ea typeface="Times New Roman"/>
              </a:rPr>
              <a:t>                      gr  iv                    </a:t>
            </a: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                 Codeine phosphate         1/8 gr                    </a:t>
            </a: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                 Ft. powder      </a:t>
            </a: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               </a:t>
            </a: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  Mitt. 12 packets</a:t>
            </a:r>
            <a:endParaRPr lang="en-US" sz="1800" dirty="0" smtClean="0">
              <a:effectLst/>
              <a:latin typeface="Times New Roman"/>
              <a:ea typeface="Times New Roman"/>
            </a:endParaRPr>
          </a:p>
          <a:p>
            <a:endParaRPr lang="ar-IQ" dirty="0"/>
          </a:p>
        </p:txBody>
      </p:sp>
    </p:spTree>
    <p:extLst>
      <p:ext uri="{BB962C8B-B14F-4D97-AF65-F5344CB8AC3E}">
        <p14:creationId xmlns:p14="http://schemas.microsoft.com/office/powerpoint/2010/main" val="1950416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3466728" cy="778098"/>
          </a:xfrm>
        </p:spPr>
        <p:txBody>
          <a:bodyPr/>
          <a:lstStyle/>
          <a:p>
            <a:r>
              <a:rPr lang="en-US" i="1" dirty="0" smtClean="0">
                <a:solidFill>
                  <a:srgbClr val="000000"/>
                </a:solidFill>
                <a:effectLst/>
                <a:latin typeface="Arial"/>
                <a:ea typeface="Arial"/>
              </a:rPr>
              <a:t>Powder</a:t>
            </a:r>
            <a:endParaRPr lang="ar-IQ" dirty="0"/>
          </a:p>
        </p:txBody>
      </p:sp>
      <p:sp>
        <p:nvSpPr>
          <p:cNvPr id="3" name="Content Placeholder 2"/>
          <p:cNvSpPr>
            <a:spLocks noGrp="1"/>
          </p:cNvSpPr>
          <p:nvPr>
            <p:ph idx="1"/>
          </p:nvPr>
        </p:nvSpPr>
        <p:spPr>
          <a:xfrm>
            <a:off x="457200" y="1124744"/>
            <a:ext cx="8075240" cy="5328592"/>
          </a:xfrm>
        </p:spPr>
        <p:txBody>
          <a:bodyPr>
            <a:normAutofit lnSpcReduction="10000"/>
          </a:bodyPr>
          <a:lstStyle/>
          <a:p>
            <a:pPr marL="0" indent="0" algn="l">
              <a:buNone/>
            </a:pPr>
            <a:r>
              <a:rPr lang="en-US" dirty="0"/>
              <a:t> Can be defined as subdivided solids (drug and /or chemicals) intended for internal or external use</a:t>
            </a:r>
            <a:r>
              <a:rPr lang="en-US" dirty="0" smtClean="0"/>
              <a:t>.</a:t>
            </a:r>
            <a:endParaRPr lang="en-US" sz="1800" dirty="0" smtClean="0"/>
          </a:p>
          <a:p>
            <a:pPr marL="0" indent="0" algn="l">
              <a:buNone/>
            </a:pPr>
            <a:r>
              <a:rPr lang="en-US" dirty="0"/>
              <a:t> </a:t>
            </a:r>
            <a:endParaRPr lang="en-US" sz="1600" dirty="0"/>
          </a:p>
          <a:p>
            <a:pPr marL="0" lvl="0" indent="0" algn="l" fontAlgn="base">
              <a:buNone/>
            </a:pPr>
            <a:r>
              <a:rPr lang="en-US" b="1" dirty="0"/>
              <a:t>Notes:</a:t>
            </a:r>
            <a:r>
              <a:rPr lang="en-US" sz="2800" dirty="0"/>
              <a:t> </a:t>
            </a:r>
            <a:endParaRPr lang="en-US" sz="1600" dirty="0"/>
          </a:p>
          <a:p>
            <a:pPr marL="457200" lvl="1" indent="0" algn="just" rtl="0" fontAlgn="base">
              <a:buNone/>
            </a:pPr>
            <a:r>
              <a:rPr lang="en-US" dirty="0"/>
              <a:t>Powder present in various dosage forms as: vials, suspension, dusting powder.</a:t>
            </a:r>
            <a:endParaRPr lang="en-US" sz="1600" dirty="0"/>
          </a:p>
          <a:p>
            <a:pPr marL="457200" lvl="1" indent="0" algn="just" rtl="0" fontAlgn="base">
              <a:buNone/>
            </a:pPr>
            <a:endParaRPr lang="en-US" dirty="0" smtClean="0"/>
          </a:p>
          <a:p>
            <a:pPr marL="457200" lvl="1" indent="0" algn="just" rtl="0" fontAlgn="base">
              <a:buNone/>
            </a:pPr>
            <a:r>
              <a:rPr lang="en-US" dirty="0" smtClean="0"/>
              <a:t>The </a:t>
            </a:r>
            <a:r>
              <a:rPr lang="en-US" dirty="0"/>
              <a:t>term powder used to describe a formulation in which a drug has been mixed with other powdered excipient to produce the final product the function of added excipients depends upon the intended use of the products: diluting, coloring, flavoring and sweetening agent for example may be added to the powders for oral use.</a:t>
            </a:r>
            <a:endParaRPr lang="en-US" sz="1600" dirty="0"/>
          </a:p>
          <a:p>
            <a:pPr marL="0" indent="0" algn="l">
              <a:buNone/>
            </a:pPr>
            <a:r>
              <a:rPr lang="en-US" dirty="0"/>
              <a:t> </a:t>
            </a:r>
            <a:endParaRPr lang="ar-IQ" dirty="0"/>
          </a:p>
        </p:txBody>
      </p:sp>
    </p:spTree>
    <p:extLst>
      <p:ext uri="{BB962C8B-B14F-4D97-AF65-F5344CB8AC3E}">
        <p14:creationId xmlns:p14="http://schemas.microsoft.com/office/powerpoint/2010/main" val="8152155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20688"/>
            <a:ext cx="8229600" cy="5040560"/>
          </a:xfrm>
        </p:spPr>
        <p:txBody>
          <a:bodyPr>
            <a:normAutofit/>
          </a:bodyPr>
          <a:lstStyle/>
          <a:p>
            <a:pPr algn="just" rtl="0">
              <a:lnSpc>
                <a:spcPct val="115000"/>
              </a:lnSpc>
              <a:spcAft>
                <a:spcPts val="0"/>
              </a:spcAft>
            </a:pPr>
            <a:r>
              <a:rPr lang="en-US" dirty="0" smtClean="0">
                <a:solidFill>
                  <a:srgbClr val="000000"/>
                </a:solidFill>
                <a:effectLst/>
                <a:latin typeface="Times New Roman"/>
                <a:ea typeface="Times New Roman"/>
              </a:rPr>
              <a:t> </a:t>
            </a:r>
            <a:r>
              <a:rPr lang="en-US" sz="3600" b="1" i="1" dirty="0" smtClean="0">
                <a:solidFill>
                  <a:srgbClr val="000000"/>
                </a:solidFill>
                <a:effectLst/>
                <a:latin typeface="Times New Roman"/>
                <a:ea typeface="Times New Roman"/>
              </a:rPr>
              <a:t>Calculation</a:t>
            </a:r>
            <a:r>
              <a:rPr lang="en-US" dirty="0" smtClean="0">
                <a:solidFill>
                  <a:srgbClr val="000000"/>
                </a:solidFill>
                <a:effectLst/>
                <a:latin typeface="Times New Roman"/>
                <a:ea typeface="Times New Roman"/>
              </a:rPr>
              <a:t>:</a:t>
            </a: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   Calculate for (13) powders:  </a:t>
            </a: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               Aspirin                           4 gr </a:t>
            </a:r>
            <a:r>
              <a:rPr lang="en-US" sz="1600" b="1" dirty="0" smtClean="0">
                <a:solidFill>
                  <a:srgbClr val="000000"/>
                </a:solidFill>
                <a:effectLst/>
                <a:latin typeface="MS Mincho"/>
                <a:ea typeface="Times New Roman"/>
                <a:cs typeface="MS Mincho"/>
              </a:rPr>
              <a:t>☓</a:t>
            </a:r>
            <a:r>
              <a:rPr lang="en-US" dirty="0" smtClean="0">
                <a:solidFill>
                  <a:srgbClr val="000000"/>
                </a:solidFill>
                <a:effectLst/>
                <a:latin typeface="Times New Roman"/>
                <a:ea typeface="Times New Roman"/>
              </a:rPr>
              <a:t> 13 = 25 gr </a:t>
            </a:r>
            <a:r>
              <a:rPr lang="en-US" dirty="0" smtClean="0">
                <a:solidFill>
                  <a:srgbClr val="000000"/>
                </a:solidFill>
                <a:effectLst/>
                <a:latin typeface="Batang"/>
                <a:ea typeface="Times New Roman"/>
                <a:cs typeface="Batang"/>
              </a:rPr>
              <a:t>→</a:t>
            </a:r>
            <a:r>
              <a:rPr lang="en-US" dirty="0" smtClean="0">
                <a:solidFill>
                  <a:srgbClr val="000000"/>
                </a:solidFill>
                <a:effectLst/>
                <a:latin typeface="Times New Roman"/>
                <a:ea typeface="Times New Roman"/>
              </a:rPr>
              <a:t> 3.46 </a:t>
            </a:r>
            <a:r>
              <a:rPr lang="en-US" dirty="0" err="1" smtClean="0">
                <a:solidFill>
                  <a:srgbClr val="000000"/>
                </a:solidFill>
                <a:effectLst/>
                <a:latin typeface="Times New Roman"/>
                <a:ea typeface="Times New Roman"/>
              </a:rPr>
              <a:t>gm</a:t>
            </a:r>
            <a:r>
              <a:rPr lang="en-US" dirty="0" smtClean="0">
                <a:solidFill>
                  <a:srgbClr val="000000"/>
                </a:solidFill>
                <a:effectLst/>
                <a:latin typeface="Times New Roman"/>
                <a:ea typeface="Times New Roman"/>
              </a:rPr>
              <a:t>       </a:t>
            </a: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                </a:t>
            </a:r>
            <a:r>
              <a:rPr lang="en-US" dirty="0" err="1" smtClean="0">
                <a:solidFill>
                  <a:srgbClr val="000000"/>
                </a:solidFill>
                <a:effectLst/>
                <a:latin typeface="Times New Roman"/>
                <a:ea typeface="Times New Roman"/>
              </a:rPr>
              <a:t>Phenacetine</a:t>
            </a:r>
            <a:r>
              <a:rPr lang="en-US" dirty="0" smtClean="0">
                <a:solidFill>
                  <a:srgbClr val="000000"/>
                </a:solidFill>
                <a:effectLst/>
                <a:latin typeface="Times New Roman"/>
                <a:ea typeface="Times New Roman"/>
              </a:rPr>
              <a:t>                    4 gr </a:t>
            </a:r>
            <a:r>
              <a:rPr lang="en-US" sz="1600" b="1" dirty="0" smtClean="0">
                <a:solidFill>
                  <a:srgbClr val="000000"/>
                </a:solidFill>
                <a:effectLst/>
                <a:latin typeface="MS Mincho"/>
                <a:ea typeface="Times New Roman"/>
                <a:cs typeface="MS Mincho"/>
              </a:rPr>
              <a:t>☓</a:t>
            </a:r>
            <a:r>
              <a:rPr lang="en-US" dirty="0" smtClean="0">
                <a:solidFill>
                  <a:srgbClr val="000000"/>
                </a:solidFill>
                <a:effectLst/>
                <a:latin typeface="Times New Roman"/>
                <a:ea typeface="Times New Roman"/>
              </a:rPr>
              <a:t> 13 = 25 gr </a:t>
            </a:r>
            <a:r>
              <a:rPr lang="en-US" dirty="0" smtClean="0">
                <a:solidFill>
                  <a:srgbClr val="000000"/>
                </a:solidFill>
                <a:effectLst/>
                <a:latin typeface="Batang"/>
                <a:ea typeface="Times New Roman"/>
                <a:cs typeface="Batang"/>
              </a:rPr>
              <a:t>→</a:t>
            </a:r>
            <a:r>
              <a:rPr lang="en-US" dirty="0" smtClean="0">
                <a:solidFill>
                  <a:srgbClr val="000000"/>
                </a:solidFill>
                <a:effectLst/>
                <a:latin typeface="Times New Roman"/>
                <a:ea typeface="Times New Roman"/>
              </a:rPr>
              <a:t> 3.46 g                               </a:t>
            </a: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               Codeine phosphate        1/8 gr </a:t>
            </a:r>
            <a:r>
              <a:rPr lang="en-US" sz="1600" b="1" dirty="0" smtClean="0">
                <a:solidFill>
                  <a:srgbClr val="000000"/>
                </a:solidFill>
                <a:effectLst/>
                <a:latin typeface="MS Mincho"/>
                <a:ea typeface="Times New Roman"/>
                <a:cs typeface="MS Mincho"/>
              </a:rPr>
              <a:t>☓</a:t>
            </a:r>
            <a:r>
              <a:rPr lang="en-US" dirty="0" smtClean="0">
                <a:solidFill>
                  <a:srgbClr val="000000"/>
                </a:solidFill>
                <a:effectLst/>
                <a:latin typeface="Times New Roman"/>
                <a:ea typeface="Times New Roman"/>
              </a:rPr>
              <a:t> 13 = 1.631 gr </a:t>
            </a:r>
            <a:r>
              <a:rPr lang="en-US" dirty="0" smtClean="0">
                <a:solidFill>
                  <a:srgbClr val="000000"/>
                </a:solidFill>
                <a:effectLst/>
                <a:latin typeface="Batang"/>
                <a:ea typeface="Times New Roman"/>
                <a:cs typeface="Batang"/>
              </a:rPr>
              <a:t>= 0.118 g</a:t>
            </a:r>
          </a:p>
          <a:p>
            <a:pPr marL="0" indent="0" algn="just" rtl="0">
              <a:lnSpc>
                <a:spcPct val="115000"/>
              </a:lnSpc>
              <a:spcAft>
                <a:spcPts val="0"/>
              </a:spcAft>
              <a:buNone/>
            </a:pP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  The total weight   = 7.03 g </a:t>
            </a: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Weight of each packet = 4 gr + 4 gr + 1/8 = 8.13 gr = 0.54 g  </a:t>
            </a:r>
            <a:endParaRPr lang="ar-IQ" dirty="0"/>
          </a:p>
        </p:txBody>
      </p:sp>
    </p:spTree>
    <p:extLst>
      <p:ext uri="{BB962C8B-B14F-4D97-AF65-F5344CB8AC3E}">
        <p14:creationId xmlns:p14="http://schemas.microsoft.com/office/powerpoint/2010/main" val="1761770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229600" cy="6048672"/>
          </a:xfrm>
        </p:spPr>
        <p:txBody>
          <a:bodyPr>
            <a:normAutofit fontScale="85000" lnSpcReduction="20000"/>
          </a:bodyPr>
          <a:lstStyle/>
          <a:p>
            <a:pPr algn="just" rtl="0">
              <a:lnSpc>
                <a:spcPct val="115000"/>
              </a:lnSpc>
              <a:spcAft>
                <a:spcPts val="0"/>
              </a:spcAft>
            </a:pPr>
            <a:r>
              <a:rPr lang="en-US" sz="3600" i="1" dirty="0" smtClean="0">
                <a:solidFill>
                  <a:srgbClr val="000000"/>
                </a:solidFill>
                <a:effectLst/>
                <a:latin typeface="Jacques Francois Shadow"/>
                <a:ea typeface="Jacques Francois Shadow"/>
                <a:cs typeface="Jacques Francois Shadow"/>
              </a:rPr>
              <a:t>Dilution of powders</a:t>
            </a:r>
            <a:endParaRPr lang="en-US" sz="1800" dirty="0" smtClean="0">
              <a:effectLst/>
              <a:latin typeface="Times New Roman"/>
              <a:ea typeface="Times New Roman"/>
            </a:endParaRPr>
          </a:p>
          <a:p>
            <a:pPr algn="just" rtl="0">
              <a:lnSpc>
                <a:spcPct val="115000"/>
              </a:lnSpc>
              <a:spcAft>
                <a:spcPts val="0"/>
              </a:spcAft>
            </a:pPr>
            <a:r>
              <a:rPr lang="en-US" sz="800" dirty="0" smtClean="0">
                <a:solidFill>
                  <a:srgbClr val="000000"/>
                </a:solidFill>
                <a:effectLst/>
                <a:latin typeface="Times New Roman"/>
                <a:ea typeface="Times New Roman"/>
              </a:rPr>
              <a:t> </a:t>
            </a:r>
            <a:endParaRPr lang="en-US" sz="1800" dirty="0" smtClean="0">
              <a:effectLst/>
              <a:latin typeface="Times New Roman"/>
              <a:ea typeface="Times New Roman"/>
            </a:endParaRPr>
          </a:p>
          <a:p>
            <a:pPr algn="just" rtl="0">
              <a:lnSpc>
                <a:spcPct val="115000"/>
              </a:lnSpc>
              <a:spcAft>
                <a:spcPts val="0"/>
              </a:spcAft>
            </a:pPr>
            <a:r>
              <a:rPr lang="en-US" sz="3600" b="1" i="1" dirty="0" smtClean="0">
                <a:solidFill>
                  <a:srgbClr val="000000"/>
                </a:solidFill>
                <a:effectLst/>
                <a:latin typeface="Times New Roman"/>
                <a:ea typeface="Times New Roman"/>
              </a:rPr>
              <a:t>Experimental work:</a:t>
            </a:r>
            <a:r>
              <a:rPr lang="en-US" dirty="0" smtClean="0">
                <a:solidFill>
                  <a:srgbClr val="000000"/>
                </a:solidFill>
                <a:effectLst/>
                <a:latin typeface="Times New Roman"/>
                <a:ea typeface="Times New Roman"/>
              </a:rPr>
              <a:t> </a:t>
            </a: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Rx 1                                                                        .</a:t>
            </a: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                  Codeine phosphate        1/6 gr.                    </a:t>
            </a: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                 Ft. powder      </a:t>
            </a: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                  Mitt. 11 packets</a:t>
            </a: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    </a:t>
            </a:r>
            <a:r>
              <a:rPr lang="en-US" sz="3600" b="1" i="1" dirty="0" smtClean="0">
                <a:solidFill>
                  <a:srgbClr val="000000"/>
                </a:solidFill>
                <a:effectLst/>
                <a:latin typeface="Times New Roman"/>
                <a:ea typeface="Times New Roman"/>
              </a:rPr>
              <a:t>Calculations</a:t>
            </a:r>
            <a:r>
              <a:rPr lang="en-US" dirty="0" smtClean="0">
                <a:solidFill>
                  <a:srgbClr val="000000"/>
                </a:solidFill>
                <a:effectLst/>
                <a:latin typeface="Times New Roman"/>
                <a:ea typeface="Times New Roman"/>
              </a:rPr>
              <a:t>:</a:t>
            </a: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   Calculate for (12) powders. Use lactose as the diluent  </a:t>
            </a: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                Codeine phosphate        1/6 gr </a:t>
            </a:r>
            <a:r>
              <a:rPr lang="en-US" sz="1600" b="1" dirty="0" smtClean="0">
                <a:solidFill>
                  <a:srgbClr val="000000"/>
                </a:solidFill>
                <a:effectLst/>
                <a:latin typeface="MS Mincho"/>
                <a:ea typeface="Times New Roman"/>
                <a:cs typeface="MS Mincho"/>
              </a:rPr>
              <a:t>☓</a:t>
            </a:r>
            <a:r>
              <a:rPr lang="en-US" dirty="0" smtClean="0">
                <a:solidFill>
                  <a:srgbClr val="000000"/>
                </a:solidFill>
                <a:effectLst/>
                <a:latin typeface="Times New Roman"/>
                <a:ea typeface="Times New Roman"/>
              </a:rPr>
              <a:t> 12 = 2 gr. </a:t>
            </a:r>
          </a:p>
          <a:p>
            <a:pPr algn="just" rtl="0">
              <a:lnSpc>
                <a:spcPct val="115000"/>
              </a:lnSpc>
              <a:spcAft>
                <a:spcPts val="0"/>
              </a:spcAft>
            </a:pPr>
            <a:endParaRPr lang="en-US" dirty="0">
              <a:solidFill>
                <a:srgbClr val="000000"/>
              </a:solidFill>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The minimum weighable quantity is 100 mg or 2 gr.: </a:t>
            </a:r>
          </a:p>
          <a:p>
            <a:pPr algn="just" rtl="0">
              <a:lnSpc>
                <a:spcPct val="115000"/>
              </a:lnSpc>
              <a:spcAft>
                <a:spcPts val="0"/>
              </a:spcAft>
            </a:pPr>
            <a:r>
              <a:rPr lang="en-US" dirty="0" smtClean="0">
                <a:solidFill>
                  <a:srgbClr val="000000"/>
                </a:solidFill>
                <a:effectLst/>
                <a:latin typeface="Times New Roman"/>
                <a:ea typeface="Times New Roman"/>
              </a:rPr>
              <a:t> </a:t>
            </a: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                2 gr </a:t>
            </a:r>
            <a:r>
              <a:rPr lang="en-US" sz="1600" b="1" dirty="0" smtClean="0">
                <a:solidFill>
                  <a:srgbClr val="000000"/>
                </a:solidFill>
                <a:effectLst/>
                <a:latin typeface="MS Mincho"/>
                <a:ea typeface="Times New Roman"/>
                <a:cs typeface="MS Mincho"/>
              </a:rPr>
              <a:t>☓</a:t>
            </a:r>
            <a:r>
              <a:rPr lang="en-US" dirty="0" smtClean="0">
                <a:solidFill>
                  <a:srgbClr val="000000"/>
                </a:solidFill>
                <a:effectLst/>
                <a:latin typeface="Times New Roman"/>
                <a:ea typeface="Times New Roman"/>
              </a:rPr>
              <a:t> 12 = 24 gr………The total weight   </a:t>
            </a: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24 gr . - 2 gr. = 22 gr the amount of lactose needed.</a:t>
            </a:r>
            <a:endParaRPr lang="en-US" sz="1800" dirty="0" smtClean="0">
              <a:effectLst/>
              <a:latin typeface="Times New Roman"/>
              <a:ea typeface="Times New Roman"/>
            </a:endParaRPr>
          </a:p>
          <a:p>
            <a:pPr algn="just">
              <a:lnSpc>
                <a:spcPct val="115000"/>
              </a:lnSpc>
              <a:spcAft>
                <a:spcPts val="0"/>
              </a:spcAft>
            </a:pPr>
            <a:r>
              <a:rPr lang="en-US" u="sng" dirty="0" smtClean="0">
                <a:solidFill>
                  <a:srgbClr val="000000"/>
                </a:solidFill>
                <a:effectLst/>
                <a:latin typeface="Times New Roman"/>
                <a:ea typeface="Times New Roman"/>
              </a:rPr>
              <a:t>_________________________________</a:t>
            </a:r>
            <a:endParaRPr lang="en-US" sz="1800" dirty="0" smtClean="0">
              <a:effectLst/>
              <a:latin typeface="Times New Roman"/>
              <a:ea typeface="Times New Roman"/>
            </a:endParaRPr>
          </a:p>
          <a:p>
            <a:endParaRPr lang="ar-IQ" dirty="0"/>
          </a:p>
        </p:txBody>
      </p:sp>
    </p:spTree>
    <p:extLst>
      <p:ext uri="{BB962C8B-B14F-4D97-AF65-F5344CB8AC3E}">
        <p14:creationId xmlns:p14="http://schemas.microsoft.com/office/powerpoint/2010/main" val="1387863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l">
              <a:lnSpc>
                <a:spcPct val="115000"/>
              </a:lnSpc>
              <a:spcAft>
                <a:spcPts val="0"/>
              </a:spcAft>
              <a:buNone/>
            </a:pPr>
            <a:r>
              <a:rPr lang="en-US" sz="3600" b="1" i="1" dirty="0" smtClean="0">
                <a:solidFill>
                  <a:srgbClr val="000000"/>
                </a:solidFill>
                <a:effectLst/>
                <a:latin typeface="Times New Roman"/>
                <a:ea typeface="Times New Roman"/>
              </a:rPr>
              <a:t>Particle size of powders:</a:t>
            </a:r>
            <a:endParaRPr lang="en-US" sz="1800" dirty="0" smtClean="0">
              <a:effectLst/>
              <a:latin typeface="Times New Roman"/>
              <a:ea typeface="Times New Roman"/>
            </a:endParaRPr>
          </a:p>
          <a:p>
            <a:pPr marL="0" indent="0" algn="just" rtl="0">
              <a:lnSpc>
                <a:spcPct val="115000"/>
              </a:lnSpc>
              <a:spcAft>
                <a:spcPts val="0"/>
              </a:spcAft>
              <a:buNone/>
            </a:pPr>
            <a:r>
              <a:rPr lang="en-US" dirty="0" smtClean="0">
                <a:solidFill>
                  <a:srgbClr val="000000"/>
                </a:solidFill>
                <a:effectLst/>
                <a:latin typeface="Times New Roman"/>
                <a:ea typeface="Times New Roman"/>
              </a:rPr>
              <a:t>The particles of pharmaceutical powders may range from extremely coarse (about 10 mm in diameter) to extremely fine (approaching colloidal dimensions of 1</a:t>
            </a:r>
            <a:r>
              <a:rPr lang="en-US" dirty="0" smtClean="0">
                <a:solidFill>
                  <a:srgbClr val="000000"/>
                </a:solidFill>
                <a:effectLst/>
                <a:latin typeface="Teko"/>
                <a:ea typeface="Teko"/>
                <a:cs typeface="Teko"/>
              </a:rPr>
              <a:t>µ</a:t>
            </a:r>
            <a:r>
              <a:rPr lang="en-US" dirty="0" smtClean="0">
                <a:solidFill>
                  <a:srgbClr val="000000"/>
                </a:solidFill>
                <a:effectLst/>
                <a:latin typeface="Times New Roman"/>
                <a:ea typeface="Times New Roman"/>
              </a:rPr>
              <a:t>m or less)</a:t>
            </a:r>
            <a:endParaRPr lang="en-US" sz="1800" dirty="0" smtClean="0">
              <a:effectLst/>
              <a:latin typeface="Times New Roman"/>
              <a:ea typeface="Times New Roman"/>
            </a:endParaRPr>
          </a:p>
          <a:p>
            <a:pPr algn="l"/>
            <a:endParaRPr lang="ar-IQ" dirty="0"/>
          </a:p>
        </p:txBody>
      </p:sp>
    </p:spTree>
    <p:extLst>
      <p:ext uri="{BB962C8B-B14F-4D97-AF65-F5344CB8AC3E}">
        <p14:creationId xmlns:p14="http://schemas.microsoft.com/office/powerpoint/2010/main" val="3003264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76672"/>
            <a:ext cx="8280920" cy="6120680"/>
          </a:xfrm>
        </p:spPr>
        <p:txBody>
          <a:bodyPr>
            <a:normAutofit lnSpcReduction="10000"/>
          </a:bodyPr>
          <a:lstStyle/>
          <a:p>
            <a:pPr marL="0" indent="0" algn="l">
              <a:buNone/>
            </a:pPr>
            <a:r>
              <a:rPr lang="en-US" dirty="0"/>
              <a:t> </a:t>
            </a:r>
            <a:r>
              <a:rPr lang="en-US" b="1" dirty="0" smtClean="0"/>
              <a:t>Notes</a:t>
            </a:r>
            <a:r>
              <a:rPr lang="en-US" b="1" dirty="0"/>
              <a:t>:</a:t>
            </a:r>
            <a:r>
              <a:rPr lang="en-US" sz="2800" dirty="0"/>
              <a:t> </a:t>
            </a:r>
            <a:endParaRPr lang="en-US" sz="1600" dirty="0"/>
          </a:p>
          <a:p>
            <a:pPr lvl="0" algn="just" rtl="0" fontAlgn="base"/>
            <a:r>
              <a:rPr lang="en-US" sz="2600" dirty="0"/>
              <a:t>The USP classify the particle size of powders into the following terms: very coarse, coarse, moderately coarse, fine and very fine. </a:t>
            </a:r>
          </a:p>
          <a:p>
            <a:pPr lvl="1" algn="just" rtl="0" fontAlgn="base"/>
            <a:endParaRPr lang="en-US" sz="2600" dirty="0" smtClean="0"/>
          </a:p>
          <a:p>
            <a:pPr marL="457200" lvl="1" indent="0" algn="just" rtl="0" fontAlgn="base">
              <a:buNone/>
            </a:pPr>
            <a:r>
              <a:rPr lang="en-US" sz="2600" dirty="0" smtClean="0"/>
              <a:t>Particle </a:t>
            </a:r>
            <a:r>
              <a:rPr lang="en-US" sz="2600" dirty="0"/>
              <a:t>size of powder  can influence a variety of important factors, such as</a:t>
            </a:r>
            <a:r>
              <a:rPr lang="en-US" sz="2600" dirty="0" smtClean="0"/>
              <a:t>:</a:t>
            </a:r>
          </a:p>
          <a:p>
            <a:pPr marL="457200" lvl="1" indent="0" algn="just" rtl="0" fontAlgn="base">
              <a:buNone/>
            </a:pPr>
            <a:endParaRPr lang="en-US" sz="2400" dirty="0"/>
          </a:p>
          <a:p>
            <a:pPr marL="914400" lvl="2" indent="0" algn="just" rtl="0" fontAlgn="base">
              <a:buNone/>
            </a:pPr>
            <a:r>
              <a:rPr lang="en-US" dirty="0" smtClean="0"/>
              <a:t>1- Dissolution </a:t>
            </a:r>
            <a:r>
              <a:rPr lang="en-US" dirty="0"/>
              <a:t>rate of particles intended to dissolve; drug </a:t>
            </a:r>
            <a:r>
              <a:rPr lang="en-US" dirty="0" err="1"/>
              <a:t>micronization</a:t>
            </a:r>
            <a:r>
              <a:rPr lang="en-US" dirty="0"/>
              <a:t> can increase the rate of drug dissolution and its bioavailability.</a:t>
            </a:r>
          </a:p>
          <a:p>
            <a:pPr marL="914400" lvl="2" indent="0" algn="just" rtl="0" fontAlgn="base">
              <a:buNone/>
            </a:pPr>
            <a:r>
              <a:rPr lang="en-US" dirty="0" smtClean="0"/>
              <a:t>2- </a:t>
            </a:r>
            <a:r>
              <a:rPr lang="en-US" dirty="0" err="1" smtClean="0"/>
              <a:t>Suspendability</a:t>
            </a:r>
            <a:r>
              <a:rPr lang="en-US" dirty="0" smtClean="0"/>
              <a:t> </a:t>
            </a:r>
            <a:r>
              <a:rPr lang="en-US" dirty="0"/>
              <a:t>of particles intended to remain un dissolved but uniformly dispersed in liquid vehicle. </a:t>
            </a:r>
          </a:p>
          <a:p>
            <a:pPr marL="914400" lvl="2" indent="0" algn="just" rtl="0" fontAlgn="base">
              <a:buNone/>
            </a:pPr>
            <a:r>
              <a:rPr lang="en-US" dirty="0" smtClean="0"/>
              <a:t>3- Uniform </a:t>
            </a:r>
            <a:r>
              <a:rPr lang="en-US" dirty="0"/>
              <a:t>distribution of a drug substance in a powder mixture or solid dosage form to ensure dose - to – dose content uniformity.</a:t>
            </a:r>
            <a:endParaRPr lang="en-US" sz="1400" dirty="0"/>
          </a:p>
          <a:p>
            <a:pPr algn="l"/>
            <a:endParaRPr lang="ar-IQ" dirty="0"/>
          </a:p>
        </p:txBody>
      </p:sp>
    </p:spTree>
    <p:extLst>
      <p:ext uri="{BB962C8B-B14F-4D97-AF65-F5344CB8AC3E}">
        <p14:creationId xmlns:p14="http://schemas.microsoft.com/office/powerpoint/2010/main" val="2692122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1196752"/>
            <a:ext cx="7704856" cy="4525963"/>
          </a:xfrm>
        </p:spPr>
        <p:txBody>
          <a:bodyPr/>
          <a:lstStyle/>
          <a:p>
            <a:pPr marL="914400" lvl="2" indent="0" algn="just" rtl="0" fontAlgn="base">
              <a:lnSpc>
                <a:spcPct val="115000"/>
              </a:lnSpc>
              <a:buClr>
                <a:srgbClr val="000000"/>
              </a:buClr>
              <a:buNone/>
            </a:pPr>
            <a:endParaRPr lang="en-US" dirty="0" smtClean="0">
              <a:solidFill>
                <a:srgbClr val="000000"/>
              </a:solidFill>
              <a:effectLst/>
              <a:latin typeface="Times New Roman"/>
              <a:ea typeface="Times New Roman"/>
            </a:endParaRPr>
          </a:p>
          <a:p>
            <a:pPr marL="914400" lvl="2" indent="0" algn="just" rtl="0" fontAlgn="base">
              <a:lnSpc>
                <a:spcPct val="115000"/>
              </a:lnSpc>
              <a:buClr>
                <a:srgbClr val="000000"/>
              </a:buClr>
              <a:buNone/>
            </a:pPr>
            <a:r>
              <a:rPr lang="en-US" dirty="0" smtClean="0">
                <a:solidFill>
                  <a:srgbClr val="000000"/>
                </a:solidFill>
                <a:effectLst/>
                <a:latin typeface="Times New Roman"/>
                <a:ea typeface="Times New Roman"/>
              </a:rPr>
              <a:t>3- </a:t>
            </a:r>
            <a:r>
              <a:rPr lang="en-US" sz="2400" dirty="0" err="1" smtClean="0">
                <a:solidFill>
                  <a:srgbClr val="000000"/>
                </a:solidFill>
                <a:effectLst/>
                <a:latin typeface="Times New Roman"/>
                <a:ea typeface="Times New Roman"/>
              </a:rPr>
              <a:t>Penetrateability</a:t>
            </a:r>
            <a:r>
              <a:rPr lang="en-US" sz="2400" dirty="0" smtClean="0">
                <a:solidFill>
                  <a:srgbClr val="000000"/>
                </a:solidFill>
                <a:effectLst/>
                <a:latin typeface="Times New Roman"/>
                <a:ea typeface="Times New Roman"/>
              </a:rPr>
              <a:t> of particles intended to be inhaled for deposition deep in the respiratory tract. </a:t>
            </a:r>
          </a:p>
          <a:p>
            <a:pPr marL="914400" lvl="2" indent="0" algn="just" rtl="0" fontAlgn="base">
              <a:lnSpc>
                <a:spcPct val="115000"/>
              </a:lnSpc>
              <a:buClr>
                <a:srgbClr val="000000"/>
              </a:buClr>
              <a:buNone/>
            </a:pPr>
            <a:endParaRPr lang="en-US" sz="1600" dirty="0" smtClean="0">
              <a:effectLst/>
              <a:latin typeface="Times New Roman"/>
              <a:ea typeface="Times New Roman"/>
            </a:endParaRPr>
          </a:p>
          <a:p>
            <a:pPr marL="914400" lvl="2" indent="0" algn="just" rtl="0" fontAlgn="base">
              <a:lnSpc>
                <a:spcPct val="115000"/>
              </a:lnSpc>
              <a:buClr>
                <a:srgbClr val="000000"/>
              </a:buClr>
              <a:buNone/>
            </a:pPr>
            <a:r>
              <a:rPr lang="en-US" sz="2400" dirty="0" smtClean="0">
                <a:solidFill>
                  <a:srgbClr val="000000"/>
                </a:solidFill>
                <a:effectLst/>
                <a:latin typeface="Times New Roman"/>
                <a:ea typeface="Times New Roman"/>
              </a:rPr>
              <a:t>4- Non-grittiness of solid particles in dermal ointment, creams, and ophthalmic preparations.   </a:t>
            </a:r>
          </a:p>
          <a:p>
            <a:pPr marL="914400" lvl="2" indent="0" algn="just" rtl="0" fontAlgn="base">
              <a:lnSpc>
                <a:spcPct val="115000"/>
              </a:lnSpc>
              <a:buClr>
                <a:srgbClr val="000000"/>
              </a:buClr>
              <a:buNone/>
            </a:pPr>
            <a:endParaRPr lang="en-US" sz="1400" dirty="0" smtClean="0">
              <a:effectLst/>
              <a:latin typeface="Times New Roman"/>
              <a:ea typeface="Times New Roman"/>
            </a:endParaRPr>
          </a:p>
          <a:p>
            <a:pPr algn="l"/>
            <a:endParaRPr lang="ar-IQ" dirty="0"/>
          </a:p>
        </p:txBody>
      </p:sp>
    </p:spTree>
    <p:extLst>
      <p:ext uri="{BB962C8B-B14F-4D97-AF65-F5344CB8AC3E}">
        <p14:creationId xmlns:p14="http://schemas.microsoft.com/office/powerpoint/2010/main" val="28825592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593304"/>
            <a:ext cx="8064896" cy="6264696"/>
          </a:xfrm>
        </p:spPr>
        <p:txBody>
          <a:bodyPr>
            <a:normAutofit fontScale="70000" lnSpcReduction="20000"/>
          </a:bodyPr>
          <a:lstStyle/>
          <a:p>
            <a:pPr algn="just" rtl="0">
              <a:lnSpc>
                <a:spcPct val="115000"/>
              </a:lnSpc>
              <a:spcAft>
                <a:spcPts val="0"/>
              </a:spcAft>
            </a:pPr>
            <a:r>
              <a:rPr lang="en-US" sz="4400" b="1" i="1" dirty="0" smtClean="0">
                <a:solidFill>
                  <a:srgbClr val="000000"/>
                </a:solidFill>
                <a:effectLst/>
                <a:latin typeface="Times New Roman"/>
                <a:ea typeface="Times New Roman"/>
              </a:rPr>
              <a:t>Methods for determination of particles size:</a:t>
            </a:r>
          </a:p>
          <a:p>
            <a:pPr marL="0" indent="0" algn="just" rtl="0">
              <a:lnSpc>
                <a:spcPct val="115000"/>
              </a:lnSpc>
              <a:spcAft>
                <a:spcPts val="0"/>
              </a:spcAft>
              <a:buNone/>
            </a:pPr>
            <a:endParaRPr lang="en-US" dirty="0" smtClean="0">
              <a:effectLst/>
              <a:latin typeface="Times New Roman"/>
              <a:ea typeface="Times New Roman"/>
            </a:endParaRPr>
          </a:p>
          <a:p>
            <a:pPr lvl="0" algn="just" rtl="0" fontAlgn="base">
              <a:lnSpc>
                <a:spcPct val="115000"/>
              </a:lnSpc>
              <a:buClr>
                <a:srgbClr val="000000"/>
              </a:buClr>
              <a:buFont typeface="+mj-lt"/>
              <a:buAutoNum type="arabicPeriod"/>
            </a:pPr>
            <a:r>
              <a:rPr lang="en-US" dirty="0" smtClean="0">
                <a:solidFill>
                  <a:srgbClr val="000000"/>
                </a:solidFill>
                <a:effectLst/>
                <a:latin typeface="Times New Roman"/>
                <a:ea typeface="Times New Roman"/>
              </a:rPr>
              <a:t>Sieving: in which particles are passed by mechanical shaking through a series of known size sieves.</a:t>
            </a:r>
            <a:endParaRPr lang="en-US" dirty="0" smtClean="0">
              <a:effectLst/>
              <a:latin typeface="Times New Roman"/>
              <a:ea typeface="Times New Roman"/>
            </a:endParaRPr>
          </a:p>
          <a:p>
            <a:pPr lvl="0" algn="just" rtl="0" fontAlgn="base">
              <a:lnSpc>
                <a:spcPct val="115000"/>
              </a:lnSpc>
              <a:buClr>
                <a:srgbClr val="000000"/>
              </a:buClr>
              <a:buFont typeface="+mj-lt"/>
              <a:buAutoNum type="arabicPeriod"/>
            </a:pPr>
            <a:r>
              <a:rPr lang="en-US" dirty="0" smtClean="0">
                <a:solidFill>
                  <a:srgbClr val="000000"/>
                </a:solidFill>
                <a:effectLst/>
                <a:latin typeface="Times New Roman"/>
                <a:ea typeface="Times New Roman"/>
              </a:rPr>
              <a:t>Microscopy: in which the particles sized through the use of calibrated grid back ground or other measuring device.</a:t>
            </a:r>
            <a:endParaRPr lang="en-US" dirty="0" smtClean="0">
              <a:effectLst/>
              <a:latin typeface="Times New Roman"/>
              <a:ea typeface="Times New Roman"/>
            </a:endParaRPr>
          </a:p>
          <a:p>
            <a:pPr lvl="0" algn="just" rtl="0" fontAlgn="base">
              <a:lnSpc>
                <a:spcPct val="115000"/>
              </a:lnSpc>
              <a:buClr>
                <a:srgbClr val="000000"/>
              </a:buClr>
              <a:buFont typeface="+mj-lt"/>
              <a:buAutoNum type="arabicPeriod"/>
            </a:pPr>
            <a:endParaRPr lang="en-US" dirty="0" smtClean="0">
              <a:solidFill>
                <a:srgbClr val="000000"/>
              </a:solidFill>
              <a:effectLst/>
              <a:latin typeface="Times New Roman"/>
              <a:ea typeface="Times New Roman"/>
            </a:endParaRPr>
          </a:p>
          <a:p>
            <a:pPr lvl="0" algn="just" rtl="0" fontAlgn="base">
              <a:lnSpc>
                <a:spcPct val="115000"/>
              </a:lnSpc>
              <a:buClr>
                <a:srgbClr val="000000"/>
              </a:buClr>
              <a:buFont typeface="+mj-lt"/>
              <a:buAutoNum type="arabicPeriod"/>
            </a:pPr>
            <a:r>
              <a:rPr lang="en-US" dirty="0" smtClean="0">
                <a:solidFill>
                  <a:srgbClr val="000000"/>
                </a:solidFill>
                <a:effectLst/>
                <a:latin typeface="Times New Roman"/>
                <a:ea typeface="Times New Roman"/>
              </a:rPr>
              <a:t>Sedimentation: in which the particles  size is determined by measuring the terminal settling velocity of particles through a liquid medium in gravitational or centrifugal environment.</a:t>
            </a:r>
          </a:p>
          <a:p>
            <a:pPr lvl="0" algn="just" rtl="0" fontAlgn="base">
              <a:lnSpc>
                <a:spcPct val="115000"/>
              </a:lnSpc>
              <a:buClr>
                <a:srgbClr val="000000"/>
              </a:buClr>
              <a:buFont typeface="+mj-lt"/>
              <a:buAutoNum type="arabicPeriod"/>
            </a:pPr>
            <a:r>
              <a:rPr lang="en-US" dirty="0" smtClean="0">
                <a:solidFill>
                  <a:srgbClr val="000000"/>
                </a:solidFill>
                <a:effectLst/>
                <a:latin typeface="Times New Roman"/>
                <a:ea typeface="Times New Roman"/>
              </a:rPr>
              <a:t>Light energy diffraction or light scattering in which particle size is determined by reduction in light reaching the sensor as the particle (dispersed in liquid or gas) passes through the sensing zone.</a:t>
            </a:r>
          </a:p>
          <a:p>
            <a:pPr lvl="0" algn="just" rtl="0" fontAlgn="base">
              <a:lnSpc>
                <a:spcPct val="115000"/>
              </a:lnSpc>
              <a:buClr>
                <a:srgbClr val="000000"/>
              </a:buClr>
              <a:buFont typeface="+mj-lt"/>
              <a:buAutoNum type="arabicPeriod"/>
            </a:pPr>
            <a:endParaRPr lang="en-US" dirty="0">
              <a:solidFill>
                <a:srgbClr val="000000"/>
              </a:solidFill>
              <a:latin typeface="Times New Roman"/>
              <a:ea typeface="Times New Roman"/>
            </a:endParaRPr>
          </a:p>
          <a:p>
            <a:pPr lvl="0" algn="just" rtl="0" fontAlgn="base">
              <a:lnSpc>
                <a:spcPct val="115000"/>
              </a:lnSpc>
              <a:buClr>
                <a:srgbClr val="000000"/>
              </a:buClr>
              <a:buFont typeface="+mj-lt"/>
              <a:buAutoNum type="arabicPeriod"/>
            </a:pPr>
            <a:r>
              <a:rPr lang="en-US" dirty="0" smtClean="0">
                <a:solidFill>
                  <a:srgbClr val="000000"/>
                </a:solidFill>
                <a:effectLst/>
                <a:latin typeface="Times New Roman"/>
                <a:ea typeface="Times New Roman"/>
              </a:rPr>
              <a:t>Laser holography: in which pulsed laser is fired through an aerosolized particle spray and photographed in three dimensions with holographic camera.</a:t>
            </a:r>
            <a:endParaRPr lang="en-US" dirty="0" smtClean="0">
              <a:effectLst/>
              <a:latin typeface="Times New Roman"/>
              <a:ea typeface="Times New Roman"/>
            </a:endParaRPr>
          </a:p>
          <a:p>
            <a:pPr lvl="0" algn="just" rtl="0" fontAlgn="base">
              <a:lnSpc>
                <a:spcPct val="115000"/>
              </a:lnSpc>
              <a:buClr>
                <a:srgbClr val="000000"/>
              </a:buClr>
              <a:buFont typeface="+mj-lt"/>
              <a:buAutoNum type="arabicPeriod"/>
            </a:pPr>
            <a:endParaRPr lang="en-US" dirty="0" smtClean="0">
              <a:solidFill>
                <a:srgbClr val="000000"/>
              </a:solidFill>
              <a:effectLst/>
              <a:latin typeface="Times New Roman"/>
              <a:ea typeface="Times New Roman"/>
            </a:endParaRPr>
          </a:p>
          <a:p>
            <a:pPr lvl="0" algn="just" rtl="0" fontAlgn="base">
              <a:lnSpc>
                <a:spcPct val="115000"/>
              </a:lnSpc>
              <a:buClr>
                <a:srgbClr val="000000"/>
              </a:buClr>
              <a:buFont typeface="+mj-lt"/>
              <a:buAutoNum type="arabicPeriod"/>
            </a:pPr>
            <a:r>
              <a:rPr lang="en-US" dirty="0" smtClean="0">
                <a:solidFill>
                  <a:srgbClr val="000000"/>
                </a:solidFill>
                <a:effectLst/>
                <a:latin typeface="Times New Roman"/>
                <a:ea typeface="Times New Roman"/>
              </a:rPr>
              <a:t>Cascade impaction: is based on the principle that particle, driven by an air stream will impact on a surface in its path, provided that its inertia is sufficient to overcome the drug force that tends to keep it in the air stream. </a:t>
            </a:r>
            <a:endParaRPr lang="en-US" dirty="0" smtClean="0">
              <a:effectLst/>
              <a:latin typeface="Times New Roman"/>
              <a:ea typeface="Times New Roman"/>
            </a:endParaRPr>
          </a:p>
          <a:p>
            <a:endParaRPr lang="ar-IQ" dirty="0"/>
          </a:p>
        </p:txBody>
      </p:sp>
    </p:spTree>
    <p:extLst>
      <p:ext uri="{BB962C8B-B14F-4D97-AF65-F5344CB8AC3E}">
        <p14:creationId xmlns:p14="http://schemas.microsoft.com/office/powerpoint/2010/main" val="719805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832648"/>
          </a:xfrm>
        </p:spPr>
        <p:txBody>
          <a:bodyPr/>
          <a:lstStyle/>
          <a:p>
            <a:pPr algn="just" rtl="0">
              <a:lnSpc>
                <a:spcPct val="115000"/>
              </a:lnSpc>
              <a:spcAft>
                <a:spcPts val="0"/>
              </a:spcAft>
            </a:pPr>
            <a:r>
              <a:rPr lang="en-US" sz="2800" dirty="0" smtClean="0">
                <a:solidFill>
                  <a:srgbClr val="000000"/>
                </a:solidFill>
                <a:effectLst/>
                <a:latin typeface="Times New Roman"/>
                <a:ea typeface="Times New Roman"/>
              </a:rPr>
              <a:t> </a:t>
            </a:r>
            <a:r>
              <a:rPr lang="en-US" b="1" i="1" dirty="0" smtClean="0">
                <a:solidFill>
                  <a:srgbClr val="000000"/>
                </a:solidFill>
                <a:effectLst/>
                <a:latin typeface="Times New Roman"/>
                <a:ea typeface="Times New Roman"/>
              </a:rPr>
              <a:t>Advantages of powder:</a:t>
            </a:r>
          </a:p>
          <a:p>
            <a:pPr algn="just" rtl="0">
              <a:lnSpc>
                <a:spcPct val="115000"/>
              </a:lnSpc>
              <a:spcAft>
                <a:spcPts val="0"/>
              </a:spcAft>
            </a:pPr>
            <a:endParaRPr lang="en-US" sz="1600" dirty="0" smtClean="0">
              <a:effectLst/>
              <a:latin typeface="Times New Roman"/>
              <a:ea typeface="Times New Roman"/>
            </a:endParaRPr>
          </a:p>
          <a:p>
            <a:pPr lvl="1" algn="just" rtl="0" fontAlgn="base">
              <a:lnSpc>
                <a:spcPct val="115000"/>
              </a:lnSpc>
              <a:buClr>
                <a:srgbClr val="000000"/>
              </a:buClr>
              <a:buFont typeface="+mj-lt"/>
              <a:buAutoNum type="arabicPeriod"/>
            </a:pPr>
            <a:r>
              <a:rPr lang="en-US" dirty="0" smtClean="0">
                <a:solidFill>
                  <a:srgbClr val="000000"/>
                </a:solidFill>
                <a:effectLst/>
                <a:latin typeface="Times New Roman"/>
                <a:ea typeface="Times New Roman"/>
              </a:rPr>
              <a:t>Improve stability of the drug such as antibiotics.</a:t>
            </a:r>
            <a:endParaRPr lang="en-US" sz="1600" dirty="0" smtClean="0">
              <a:effectLst/>
              <a:latin typeface="Times New Roman"/>
              <a:ea typeface="Times New Roman"/>
            </a:endParaRPr>
          </a:p>
          <a:p>
            <a:pPr lvl="1" algn="just" rtl="0" fontAlgn="base">
              <a:lnSpc>
                <a:spcPct val="115000"/>
              </a:lnSpc>
              <a:buClr>
                <a:srgbClr val="000000"/>
              </a:buClr>
              <a:buFont typeface="+mj-lt"/>
              <a:buAutoNum type="arabicPeriod"/>
            </a:pPr>
            <a:r>
              <a:rPr lang="en-US" dirty="0" smtClean="0">
                <a:solidFill>
                  <a:srgbClr val="000000"/>
                </a:solidFill>
                <a:effectLst/>
                <a:latin typeface="Times New Roman"/>
                <a:ea typeface="Times New Roman"/>
              </a:rPr>
              <a:t>Easily taken by children or infant.</a:t>
            </a:r>
            <a:endParaRPr lang="en-US" sz="1600" dirty="0" smtClean="0">
              <a:effectLst/>
              <a:latin typeface="Times New Roman"/>
              <a:ea typeface="Times New Roman"/>
            </a:endParaRPr>
          </a:p>
          <a:p>
            <a:pPr lvl="1" algn="just" rtl="0" fontAlgn="base">
              <a:lnSpc>
                <a:spcPct val="115000"/>
              </a:lnSpc>
              <a:buClr>
                <a:srgbClr val="000000"/>
              </a:buClr>
              <a:buFont typeface="+mj-lt"/>
              <a:buAutoNum type="arabicPeriod"/>
            </a:pPr>
            <a:r>
              <a:rPr lang="en-US" dirty="0" smtClean="0">
                <a:solidFill>
                  <a:srgbClr val="000000"/>
                </a:solidFill>
                <a:effectLst/>
                <a:latin typeface="Times New Roman"/>
                <a:ea typeface="Times New Roman"/>
              </a:rPr>
              <a:t>Convenient for dispensing drugs with large dose.</a:t>
            </a:r>
            <a:endParaRPr lang="en-US" sz="1600" dirty="0" smtClean="0">
              <a:effectLst/>
              <a:latin typeface="Times New Roman"/>
              <a:ea typeface="Times New Roman"/>
            </a:endParaRPr>
          </a:p>
          <a:p>
            <a:pPr lvl="1" algn="just" rtl="0" fontAlgn="base">
              <a:lnSpc>
                <a:spcPct val="115000"/>
              </a:lnSpc>
              <a:buClr>
                <a:srgbClr val="000000"/>
              </a:buClr>
              <a:buFont typeface="+mj-lt"/>
              <a:buAutoNum type="arabicPeriod"/>
            </a:pPr>
            <a:r>
              <a:rPr lang="en-US" dirty="0" smtClean="0">
                <a:solidFill>
                  <a:srgbClr val="000000"/>
                </a:solidFill>
                <a:effectLst/>
                <a:latin typeface="Times New Roman"/>
                <a:ea typeface="Times New Roman"/>
              </a:rPr>
              <a:t>Oral powder capsules have a faster dissolution rate than tablets and capsules.</a:t>
            </a:r>
            <a:endParaRPr lang="en-US" sz="1600" dirty="0" smtClean="0">
              <a:effectLst/>
              <a:latin typeface="Times New Roman"/>
              <a:ea typeface="Times New Roman"/>
            </a:endParaRPr>
          </a:p>
          <a:p>
            <a:pPr lvl="1" algn="just" rtl="0" fontAlgn="base">
              <a:lnSpc>
                <a:spcPct val="115000"/>
              </a:lnSpc>
              <a:buClr>
                <a:srgbClr val="000000"/>
              </a:buClr>
              <a:buFont typeface="+mj-lt"/>
              <a:buAutoNum type="arabicPeriod"/>
            </a:pPr>
            <a:r>
              <a:rPr lang="en-US" dirty="0" smtClean="0">
                <a:solidFill>
                  <a:srgbClr val="000000"/>
                </a:solidFill>
                <a:effectLst/>
                <a:latin typeface="Times New Roman"/>
                <a:ea typeface="Times New Roman"/>
              </a:rPr>
              <a:t>Economical (don’t need a solvent).</a:t>
            </a:r>
            <a:endParaRPr lang="ar-IQ" dirty="0"/>
          </a:p>
        </p:txBody>
      </p:sp>
    </p:spTree>
    <p:extLst>
      <p:ext uri="{BB962C8B-B14F-4D97-AF65-F5344CB8AC3E}">
        <p14:creationId xmlns:p14="http://schemas.microsoft.com/office/powerpoint/2010/main" val="1336050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pPr algn="just" rtl="0">
              <a:lnSpc>
                <a:spcPct val="115000"/>
              </a:lnSpc>
              <a:spcAft>
                <a:spcPts val="0"/>
              </a:spcAft>
            </a:pPr>
            <a:r>
              <a:rPr lang="en-US" sz="3600" b="1" i="1" dirty="0" smtClean="0">
                <a:solidFill>
                  <a:srgbClr val="000000"/>
                </a:solidFill>
                <a:effectLst/>
                <a:latin typeface="Times New Roman"/>
                <a:ea typeface="Times New Roman"/>
              </a:rPr>
              <a:t>Disadvantages of powder:</a:t>
            </a:r>
            <a:endParaRPr lang="en-US" sz="1800" dirty="0" smtClean="0">
              <a:effectLst/>
              <a:latin typeface="Times New Roman"/>
              <a:ea typeface="Times New Roman"/>
            </a:endParaRPr>
          </a:p>
          <a:p>
            <a:pPr lvl="0" algn="just" rtl="0" fontAlgn="base">
              <a:lnSpc>
                <a:spcPct val="115000"/>
              </a:lnSpc>
              <a:buFont typeface="+mj-lt"/>
              <a:buAutoNum type="arabicPeriod"/>
            </a:pPr>
            <a:r>
              <a:rPr lang="en-US" dirty="0" smtClean="0">
                <a:solidFill>
                  <a:srgbClr val="000000"/>
                </a:solidFill>
                <a:effectLst/>
                <a:latin typeface="Times New Roman"/>
                <a:ea typeface="Times New Roman"/>
              </a:rPr>
              <a:t>It is not suitable for administration of unpleasant taste drugs.</a:t>
            </a:r>
            <a:endParaRPr lang="en-US" sz="1800" dirty="0" smtClean="0">
              <a:effectLst/>
              <a:latin typeface="Times New Roman"/>
              <a:ea typeface="Times New Roman"/>
            </a:endParaRPr>
          </a:p>
          <a:p>
            <a:pPr lvl="0" algn="just" rtl="0" fontAlgn="base">
              <a:lnSpc>
                <a:spcPct val="115000"/>
              </a:lnSpc>
              <a:buFont typeface="+mj-lt"/>
              <a:buAutoNum type="arabicPeriod"/>
            </a:pPr>
            <a:r>
              <a:rPr lang="en-US" dirty="0" smtClean="0">
                <a:solidFill>
                  <a:srgbClr val="000000"/>
                </a:solidFill>
                <a:effectLst/>
                <a:latin typeface="Times New Roman"/>
                <a:ea typeface="Times New Roman"/>
              </a:rPr>
              <a:t>Unsuitable for drugs that deteriorate by oxygen or atmosphere.</a:t>
            </a:r>
            <a:endParaRPr lang="en-US" sz="1800" dirty="0" smtClean="0">
              <a:effectLst/>
              <a:latin typeface="Times New Roman"/>
              <a:ea typeface="Times New Roman"/>
            </a:endParaRPr>
          </a:p>
          <a:p>
            <a:pPr lvl="0" algn="just" rtl="0" fontAlgn="base">
              <a:lnSpc>
                <a:spcPct val="115000"/>
              </a:lnSpc>
              <a:buFont typeface="+mj-lt"/>
              <a:buAutoNum type="arabicPeriod"/>
            </a:pPr>
            <a:r>
              <a:rPr lang="en-US" dirty="0" smtClean="0">
                <a:solidFill>
                  <a:srgbClr val="000000"/>
                </a:solidFill>
                <a:effectLst/>
                <a:latin typeface="Times New Roman"/>
                <a:ea typeface="Times New Roman"/>
              </a:rPr>
              <a:t>It is not suitable for administration of potent drug.</a:t>
            </a:r>
            <a:endParaRPr lang="en-US" sz="1800" dirty="0" smtClean="0">
              <a:effectLst/>
              <a:latin typeface="Times New Roman"/>
              <a:ea typeface="Times New Roman"/>
            </a:endParaRPr>
          </a:p>
          <a:p>
            <a:pPr algn="l" rtl="0"/>
            <a:r>
              <a:rPr lang="en-US" dirty="0" smtClean="0">
                <a:solidFill>
                  <a:srgbClr val="000000"/>
                </a:solidFill>
                <a:effectLst/>
                <a:latin typeface="Times New Roman"/>
                <a:ea typeface="Times New Roman"/>
              </a:rPr>
              <a:t>Unsuitable for administration of drugs inactivated in the stomach</a:t>
            </a:r>
            <a:endParaRPr lang="ar-IQ" dirty="0"/>
          </a:p>
        </p:txBody>
      </p:sp>
    </p:spTree>
    <p:extLst>
      <p:ext uri="{BB962C8B-B14F-4D97-AF65-F5344CB8AC3E}">
        <p14:creationId xmlns:p14="http://schemas.microsoft.com/office/powerpoint/2010/main" val="2472121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a:bodyPr>
          <a:lstStyle/>
          <a:p>
            <a:pPr algn="just" rtl="0">
              <a:lnSpc>
                <a:spcPct val="115000"/>
              </a:lnSpc>
              <a:spcAft>
                <a:spcPts val="0"/>
              </a:spcAft>
            </a:pPr>
            <a:r>
              <a:rPr lang="en-US" sz="3600" b="1" i="1" dirty="0" smtClean="0">
                <a:solidFill>
                  <a:srgbClr val="000000"/>
                </a:solidFill>
                <a:effectLst/>
                <a:latin typeface="Times New Roman"/>
                <a:ea typeface="Times New Roman"/>
              </a:rPr>
              <a:t>Methods of mixing powder:</a:t>
            </a:r>
            <a:endParaRPr lang="en-US" sz="1800" dirty="0" smtClean="0">
              <a:effectLst/>
              <a:latin typeface="Times New Roman"/>
              <a:ea typeface="Times New Roman"/>
            </a:endParaRPr>
          </a:p>
          <a:p>
            <a:pPr algn="just" rtl="0">
              <a:lnSpc>
                <a:spcPct val="115000"/>
              </a:lnSpc>
              <a:spcAft>
                <a:spcPts val="0"/>
              </a:spcAft>
            </a:pPr>
            <a:r>
              <a:rPr lang="en-US" dirty="0" smtClean="0">
                <a:solidFill>
                  <a:srgbClr val="000000"/>
                </a:solidFill>
                <a:effectLst/>
                <a:latin typeface="Times New Roman"/>
                <a:ea typeface="Times New Roman"/>
              </a:rPr>
              <a:t>      Depending upon the nature of the ingredients, the amount of powder to prepare, and the equipment available, powders may be blended by:-</a:t>
            </a:r>
            <a:endParaRPr lang="en-US" sz="1800" dirty="0" smtClean="0">
              <a:effectLst/>
              <a:latin typeface="Times New Roman"/>
              <a:ea typeface="Times New Roman"/>
            </a:endParaRPr>
          </a:p>
          <a:p>
            <a:pPr marL="0" indent="0" algn="just" rtl="0">
              <a:lnSpc>
                <a:spcPct val="115000"/>
              </a:lnSpc>
              <a:spcAft>
                <a:spcPts val="0"/>
              </a:spcAft>
              <a:buNone/>
            </a:pPr>
            <a:endParaRPr lang="en-US" sz="1800" dirty="0" smtClean="0">
              <a:effectLst/>
              <a:latin typeface="Times New Roman"/>
              <a:ea typeface="Times New Roman"/>
            </a:endParaRPr>
          </a:p>
          <a:p>
            <a:pPr lvl="0" algn="just" rtl="0" fontAlgn="base">
              <a:lnSpc>
                <a:spcPct val="115000"/>
              </a:lnSpc>
              <a:buFont typeface="+mj-lt"/>
              <a:buAutoNum type="arabicPeriod"/>
            </a:pPr>
            <a:r>
              <a:rPr lang="en-US" dirty="0" err="1" smtClean="0">
                <a:solidFill>
                  <a:srgbClr val="000000"/>
                </a:solidFill>
                <a:effectLst/>
                <a:latin typeface="Times New Roman"/>
                <a:ea typeface="Times New Roman"/>
              </a:rPr>
              <a:t>Spatulation</a:t>
            </a:r>
            <a:r>
              <a:rPr lang="en-US" dirty="0" smtClean="0">
                <a:solidFill>
                  <a:srgbClr val="000000"/>
                </a:solidFill>
                <a:effectLst/>
                <a:latin typeface="Times New Roman"/>
                <a:ea typeface="Times New Roman"/>
              </a:rPr>
              <a:t>.</a:t>
            </a:r>
            <a:endParaRPr lang="en-US" sz="1800" dirty="0" smtClean="0">
              <a:effectLst/>
              <a:latin typeface="Times New Roman"/>
              <a:ea typeface="Times New Roman"/>
            </a:endParaRPr>
          </a:p>
          <a:p>
            <a:pPr lvl="0" algn="just" rtl="0" fontAlgn="base">
              <a:lnSpc>
                <a:spcPct val="115000"/>
              </a:lnSpc>
              <a:buFont typeface="+mj-lt"/>
              <a:buAutoNum type="arabicPeriod"/>
            </a:pPr>
            <a:r>
              <a:rPr lang="en-US" dirty="0" smtClean="0">
                <a:solidFill>
                  <a:srgbClr val="000000"/>
                </a:solidFill>
                <a:effectLst/>
                <a:latin typeface="Times New Roman"/>
                <a:ea typeface="Times New Roman"/>
              </a:rPr>
              <a:t>Trituration.</a:t>
            </a:r>
            <a:endParaRPr lang="en-US" sz="1800" dirty="0" smtClean="0">
              <a:effectLst/>
              <a:latin typeface="Times New Roman"/>
              <a:ea typeface="Times New Roman"/>
            </a:endParaRPr>
          </a:p>
          <a:p>
            <a:pPr lvl="0" algn="just" rtl="0" fontAlgn="base">
              <a:lnSpc>
                <a:spcPct val="115000"/>
              </a:lnSpc>
              <a:buFont typeface="+mj-lt"/>
              <a:buAutoNum type="arabicPeriod"/>
            </a:pPr>
            <a:r>
              <a:rPr lang="en-US" dirty="0" smtClean="0">
                <a:solidFill>
                  <a:srgbClr val="000000"/>
                </a:solidFill>
                <a:effectLst/>
                <a:latin typeface="Times New Roman"/>
                <a:ea typeface="Times New Roman"/>
              </a:rPr>
              <a:t>Sifting.</a:t>
            </a:r>
            <a:endParaRPr lang="en-US" sz="1800" dirty="0" smtClean="0">
              <a:effectLst/>
              <a:latin typeface="Times New Roman"/>
              <a:ea typeface="Times New Roman"/>
            </a:endParaRPr>
          </a:p>
          <a:p>
            <a:pPr lvl="0" algn="just" rtl="0" fontAlgn="base">
              <a:lnSpc>
                <a:spcPct val="115000"/>
              </a:lnSpc>
              <a:buFont typeface="+mj-lt"/>
              <a:buAutoNum type="arabicPeriod"/>
            </a:pPr>
            <a:r>
              <a:rPr lang="en-US" dirty="0" smtClean="0">
                <a:solidFill>
                  <a:srgbClr val="000000"/>
                </a:solidFill>
                <a:effectLst/>
                <a:latin typeface="Times New Roman"/>
                <a:ea typeface="Times New Roman"/>
              </a:rPr>
              <a:t>Tumbling.</a:t>
            </a:r>
            <a:endParaRPr lang="en-US" sz="1800" dirty="0" smtClean="0">
              <a:effectLst/>
              <a:latin typeface="Times New Roman"/>
              <a:ea typeface="Times New Roman"/>
            </a:endParaRPr>
          </a:p>
          <a:p>
            <a:pPr marL="0" indent="0" algn="just" rtl="0">
              <a:lnSpc>
                <a:spcPct val="115000"/>
              </a:lnSpc>
              <a:spcAft>
                <a:spcPts val="0"/>
              </a:spcAft>
              <a:buNone/>
            </a:pPr>
            <a:endParaRPr lang="en-US" sz="1800" dirty="0" smtClean="0">
              <a:effectLst/>
              <a:latin typeface="Times New Roman"/>
              <a:ea typeface="Times New Roman"/>
            </a:endParaRPr>
          </a:p>
          <a:p>
            <a:endParaRPr lang="ar-IQ" dirty="0"/>
          </a:p>
        </p:txBody>
      </p:sp>
    </p:spTree>
    <p:extLst>
      <p:ext uri="{BB962C8B-B14F-4D97-AF65-F5344CB8AC3E}">
        <p14:creationId xmlns:p14="http://schemas.microsoft.com/office/powerpoint/2010/main" val="189968791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179</TotalTime>
  <Words>1132</Words>
  <Application>Microsoft Office PowerPoint</Application>
  <PresentationFormat>On-screen Show (4:3)</PresentationFormat>
  <Paragraphs>137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Austin</vt:lpstr>
      <vt:lpstr>Lab 5 </vt:lpstr>
      <vt:lpstr>Powder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12</cp:revision>
  <dcterms:created xsi:type="dcterms:W3CDTF">2021-06-29T18:52:01Z</dcterms:created>
  <dcterms:modified xsi:type="dcterms:W3CDTF">2021-07-07T20:17:37Z</dcterms:modified>
</cp:coreProperties>
</file>