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9" r:id="rId5"/>
    <p:sldId id="267" r:id="rId6"/>
    <p:sldId id="268" r:id="rId7"/>
  </p:sldIdLst>
  <p:sldSz cx="9144000" cy="6858000" type="screen4x3"/>
  <p:notesSz cx="6742113" cy="9872663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5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7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9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7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4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9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8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9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6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C0C8-0DCF-4770-AA09-7A6FF597D2A4}" type="datetimeFigureOut">
              <a:rPr lang="en-US" smtClean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2362200"/>
            <a:ext cx="4648200" cy="1524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Gargles</a:t>
            </a:r>
            <a:b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b="1" smtClean="0">
                <a:solidFill>
                  <a:schemeClr val="bg2">
                    <a:lumMod val="10000"/>
                  </a:schemeClr>
                </a:solidFill>
              </a:rPr>
              <a:t>lab </a:t>
            </a:r>
            <a:r>
              <a:rPr lang="en-US" b="1" smtClean="0">
                <a:solidFill>
                  <a:schemeClr val="bg2">
                    <a:lumMod val="10000"/>
                  </a:schemeClr>
                </a:solidFill>
              </a:rPr>
              <a:t>5 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3609975" cy="5791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2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Gargles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Gargles</a:t>
            </a:r>
            <a:r>
              <a:rPr lang="en-US" b="1" dirty="0" smtClean="0"/>
              <a:t> </a:t>
            </a:r>
            <a:r>
              <a:rPr lang="en-US" dirty="0" smtClean="0"/>
              <a:t>are aqueous solution used for treatment of pharynx and </a:t>
            </a:r>
            <a:r>
              <a:rPr lang="en-US" dirty="0" err="1" smtClean="0"/>
              <a:t>naso</a:t>
            </a:r>
            <a:r>
              <a:rPr lang="en-US" dirty="0" smtClean="0"/>
              <a:t> pharynx </a:t>
            </a:r>
            <a:r>
              <a:rPr lang="en-US" dirty="0" smtClean="0"/>
              <a:t>by forcing air from lung , it is held in throat for few moments then thrown out of the mouth. They are usually diluted with water before use such as phenol gargle 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Potassium chlorate and phenol gargle     B.P.</a:t>
            </a:r>
          </a:p>
          <a:p>
            <a:pPr marL="0" indent="0">
              <a:buNone/>
            </a:pPr>
            <a:r>
              <a:rPr lang="en-US" dirty="0" smtClean="0"/>
              <a:t>Rx</a:t>
            </a:r>
          </a:p>
          <a:p>
            <a:pPr marL="0" indent="0">
              <a:buNone/>
            </a:pPr>
            <a:r>
              <a:rPr lang="en-US" dirty="0" smtClean="0"/>
              <a:t>Potassium Chlorate                                 3 g</a:t>
            </a:r>
          </a:p>
          <a:p>
            <a:pPr marL="0" indent="0">
              <a:buNone/>
            </a:pPr>
            <a:r>
              <a:rPr lang="en-US" dirty="0" smtClean="0"/>
              <a:t>Patent blue v                                            2 ml</a:t>
            </a:r>
          </a:p>
          <a:p>
            <a:pPr marL="0" indent="0">
              <a:buNone/>
            </a:pPr>
            <a:r>
              <a:rPr lang="en-US" dirty="0" smtClean="0"/>
              <a:t>Liquid phenol                                           1.5 ml </a:t>
            </a:r>
          </a:p>
          <a:p>
            <a:pPr marL="0" indent="0">
              <a:buNone/>
            </a:pPr>
            <a:r>
              <a:rPr lang="en-US" dirty="0" smtClean="0"/>
              <a:t>D.W                           Q.S                           100 ml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Sig.     1table spoonful in half glass of warm water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763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Note:-  </a:t>
            </a:r>
          </a:p>
          <a:p>
            <a:pPr marL="0" indent="0">
              <a:buNone/>
            </a:pPr>
            <a:r>
              <a:rPr lang="en-US" sz="2800" b="1" dirty="0" smtClean="0"/>
              <a:t>Stock solution of patent blue V contain 60 mg /100 ml</a:t>
            </a:r>
          </a:p>
          <a:p>
            <a:pPr marL="0" indent="0">
              <a:buNone/>
            </a:pPr>
            <a:r>
              <a:rPr lang="en-US" sz="2600" b="1" dirty="0" smtClean="0"/>
              <a:t>60 mg                             100 ml</a:t>
            </a:r>
          </a:p>
          <a:p>
            <a:pPr marL="0" indent="0">
              <a:buNone/>
            </a:pPr>
            <a:r>
              <a:rPr lang="en-US" sz="2600" b="1" dirty="0" smtClean="0"/>
              <a:t>X                                         2 ml</a:t>
            </a:r>
          </a:p>
          <a:p>
            <a:pPr marL="0" indent="0">
              <a:buNone/>
            </a:pPr>
            <a:r>
              <a:rPr lang="en-US" sz="2600" b="1" dirty="0" smtClean="0"/>
              <a:t>X= 1.2 mg</a:t>
            </a:r>
          </a:p>
          <a:p>
            <a:pPr marL="0" indent="0">
              <a:buNone/>
            </a:pPr>
            <a:endParaRPr lang="en-US" sz="2600" b="1" dirty="0" smtClean="0"/>
          </a:p>
          <a:p>
            <a:pPr marL="0" indent="0">
              <a:buNone/>
            </a:pPr>
            <a:endParaRPr lang="en-US" sz="2600" b="1" dirty="0" smtClean="0"/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Pot. Chl. used as </a:t>
            </a:r>
            <a:r>
              <a:rPr lang="en-US" sz="2600" b="1" dirty="0" smtClean="0">
                <a:solidFill>
                  <a:srgbClr val="FF0000"/>
                </a:solidFill>
              </a:rPr>
              <a:t>anti-inflammatory.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Patent blue used as </a:t>
            </a:r>
            <a:r>
              <a:rPr lang="en-US" sz="2600" b="1" dirty="0" smtClean="0">
                <a:solidFill>
                  <a:srgbClr val="FF0000"/>
                </a:solidFill>
              </a:rPr>
              <a:t>coloring agent.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Liquid phenol used as </a:t>
            </a:r>
            <a:r>
              <a:rPr lang="en-US" sz="2600" b="1" dirty="0" smtClean="0">
                <a:solidFill>
                  <a:srgbClr val="FF0000"/>
                </a:solidFill>
              </a:rPr>
              <a:t>antiseptic.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6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05917" y="1034321"/>
            <a:ext cx="8188377" cy="514443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 algn="l"/>
            <a:r>
              <a:rPr lang="en-US" sz="3100" b="1" dirty="0" smtClean="0"/>
              <a:t>        </a:t>
            </a:r>
            <a:r>
              <a:rPr lang="en-US" sz="3200" dirty="0" smtClean="0"/>
              <a:t>1- Dissolve the </a:t>
            </a:r>
            <a:r>
              <a:rPr lang="en-US" sz="3200" dirty="0" err="1" smtClean="0"/>
              <a:t>pott</a:t>
            </a:r>
            <a:r>
              <a:rPr lang="en-US" sz="3200" dirty="0" smtClean="0"/>
              <a:t>. Chlorate in about 15 ml of warm water.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2- Cool before  adding  the liquefied phenol (very caustic).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3- Add the dye solution, filter if necessary.</a:t>
            </a:r>
            <a:br>
              <a:rPr lang="en-US" sz="3200" dirty="0" smtClean="0"/>
            </a:br>
            <a:r>
              <a:rPr lang="en-US" sz="3200" dirty="0" smtClean="0"/>
              <a:t> 4- Complete the volume by D.W.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24852" y="194872"/>
            <a:ext cx="3357797" cy="659568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procedure</a:t>
            </a:r>
            <a:endParaRPr lang="ar-IQ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438401"/>
            <a:ext cx="4843464" cy="1219199"/>
          </a:xfrm>
          <a:solidFill>
            <a:schemeClr val="accent3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b="1" dirty="0" smtClean="0"/>
              <a:t>Mouth wash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775547"/>
            <a:ext cx="17430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775547"/>
            <a:ext cx="1556472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71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Mouth wash:- </a:t>
            </a:r>
            <a:r>
              <a:rPr lang="en-US" sz="2600" dirty="0" smtClean="0"/>
              <a:t>are aqueous solutions, most often used for their deodorant ,refreshing or antiseptic effect. They may contain alcohol, glycerin, sweetener and flavoring agent.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C00000"/>
                </a:solidFill>
              </a:rPr>
              <a:t>Compound sodium chloride wash. B.P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Rx</a:t>
            </a:r>
          </a:p>
          <a:p>
            <a:pPr marL="0" indent="0">
              <a:buNone/>
            </a:pPr>
            <a:r>
              <a:rPr lang="en-US" sz="2600" dirty="0" err="1" smtClean="0"/>
              <a:t>NaCl</a:t>
            </a:r>
            <a:r>
              <a:rPr lang="en-US" sz="2600" dirty="0" smtClean="0"/>
              <a:t>                                      1.5 mg </a:t>
            </a:r>
          </a:p>
          <a:p>
            <a:pPr marL="0" indent="0">
              <a:buNone/>
            </a:pPr>
            <a:r>
              <a:rPr lang="en-US" sz="2600" dirty="0" err="1" smtClean="0"/>
              <a:t>Na.bicarb</a:t>
            </a:r>
            <a:r>
              <a:rPr lang="en-US" sz="2600" dirty="0" smtClean="0"/>
              <a:t>                              1 mg</a:t>
            </a:r>
          </a:p>
          <a:p>
            <a:pPr marL="0" indent="0">
              <a:buNone/>
            </a:pPr>
            <a:r>
              <a:rPr lang="en-US" sz="2600" dirty="0" err="1" smtClean="0"/>
              <a:t>Pepp</a:t>
            </a:r>
            <a:r>
              <a:rPr lang="en-US" sz="2600" dirty="0" smtClean="0"/>
              <a:t>. water     Q.S               100 ml</a:t>
            </a:r>
          </a:p>
          <a:p>
            <a:pPr marL="0" indent="0">
              <a:buNone/>
            </a:pPr>
            <a:r>
              <a:rPr lang="en-US" sz="2600" dirty="0" smtClean="0"/>
              <a:t>Sig. to be used with equal volume of warm water</a:t>
            </a:r>
            <a:endParaRPr lang="en-US" dirty="0" smtClean="0"/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Procedure:- </a:t>
            </a:r>
          </a:p>
          <a:p>
            <a:pPr marL="0" indent="0">
              <a:buNone/>
            </a:pPr>
            <a:r>
              <a:rPr lang="en-US" sz="2600" b="1" dirty="0" smtClean="0"/>
              <a:t>By simple sol. Method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Note:-</a:t>
            </a:r>
          </a:p>
          <a:p>
            <a:pPr marL="0" indent="0">
              <a:buNone/>
            </a:pPr>
            <a:r>
              <a:rPr lang="en-US" sz="2600" b="1" dirty="0" smtClean="0"/>
              <a:t>Mouth washes are usually </a:t>
            </a:r>
            <a:r>
              <a:rPr lang="en-US" sz="2600" b="1" u="sng" dirty="0" smtClean="0"/>
              <a:t>less medicated </a:t>
            </a:r>
            <a:r>
              <a:rPr lang="en-US" sz="2600" b="1" dirty="0" smtClean="0"/>
              <a:t>and </a:t>
            </a:r>
            <a:r>
              <a:rPr lang="en-US" sz="2600" b="1" u="sng" dirty="0" smtClean="0"/>
              <a:t>more flavored </a:t>
            </a:r>
            <a:r>
              <a:rPr lang="en-US" sz="2600" b="1" dirty="0" smtClean="0"/>
              <a:t>than gargles.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692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1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231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Gargles lab 5 </vt:lpstr>
      <vt:lpstr>Gargles </vt:lpstr>
      <vt:lpstr>PowerPoint Presentation</vt:lpstr>
      <vt:lpstr>        1- Dissolve the pott. Chlorate in about 15 ml of warm water.  2- Cool before  adding  the liquefied phenol (very caustic).  3- Add the dye solution, filter if necessary.  4- Complete the volume by D.W.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 Drops</dc:title>
  <dc:creator>AWM</dc:creator>
  <cp:lastModifiedBy>Maher</cp:lastModifiedBy>
  <cp:revision>6</cp:revision>
  <dcterms:modified xsi:type="dcterms:W3CDTF">2021-02-12T13:07:23Z</dcterms:modified>
</cp:coreProperties>
</file>