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63" r:id="rId2"/>
    <p:sldId id="264" r:id="rId3"/>
    <p:sldId id="265" r:id="rId4"/>
    <p:sldId id="276" r:id="rId5"/>
    <p:sldId id="273" r:id="rId6"/>
    <p:sldId id="266" r:id="rId7"/>
    <p:sldId id="267" r:id="rId8"/>
    <p:sldId id="274" r:id="rId9"/>
    <p:sldId id="268" r:id="rId10"/>
    <p:sldId id="269" r:id="rId11"/>
    <p:sldId id="275" r:id="rId12"/>
    <p:sldId id="270" r:id="rId13"/>
    <p:sldId id="271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968129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>
            <a:spLocks noGrp="1"/>
          </p:cNvSpPr>
          <p:nvPr>
            <p:ph type="title"/>
          </p:nvPr>
        </p:nvSpPr>
        <p:spPr>
          <a:xfrm>
            <a:off x="2286523" y="509392"/>
            <a:ext cx="4064173" cy="1325562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rgbClr val="9748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600" b="1" i="1" dirty="0">
                <a:solidFill>
                  <a:srgbClr val="FFFF00"/>
                </a:solidFill>
              </a:rPr>
              <a:t>Elixir </a:t>
            </a:r>
            <a:endParaRPr sz="6600" b="1" i="1" dirty="0">
              <a:solidFill>
                <a:srgbClr val="FFFF00"/>
              </a:solidFill>
            </a:endParaRPr>
          </a:p>
        </p:txBody>
      </p:sp>
      <p:pic>
        <p:nvPicPr>
          <p:cNvPr id="147" name="Google Shape;147;p2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871581" y="2234852"/>
            <a:ext cx="3619500" cy="41529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84;p13"/>
          <p:cNvSpPr txBox="1">
            <a:spLocks/>
          </p:cNvSpPr>
          <p:nvPr/>
        </p:nvSpPr>
        <p:spPr>
          <a:xfrm>
            <a:off x="388829" y="4420337"/>
            <a:ext cx="3269294" cy="162666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perspectiveHeroicExtremeRightFacing"/>
            <a:lightRig rig="threePt" dir="t"/>
          </a:scene3d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en-US" sz="3200" dirty="0" smtClean="0"/>
              <a:t>Done by</a:t>
            </a:r>
          </a:p>
          <a:p>
            <a:pPr>
              <a:buSzPts val="4400"/>
            </a:pPr>
            <a:r>
              <a:rPr lang="en-US" sz="3200" dirty="0" smtClean="0"/>
              <a:t>Assist. </a:t>
            </a:r>
            <a:r>
              <a:rPr lang="en-US" sz="3200" dirty="0" err="1" smtClean="0"/>
              <a:t>Lec</a:t>
            </a:r>
            <a:r>
              <a:rPr lang="en-US" sz="3200" dirty="0" smtClean="0"/>
              <a:t>. </a:t>
            </a:r>
          </a:p>
          <a:p>
            <a:pPr>
              <a:buSzPts val="4400"/>
            </a:pPr>
            <a:r>
              <a:rPr lang="en-US" sz="3200" dirty="0" err="1" smtClean="0"/>
              <a:t>Mayssam</a:t>
            </a:r>
            <a:r>
              <a:rPr lang="en-US" sz="3200" dirty="0" smtClean="0"/>
              <a:t> </a:t>
            </a:r>
            <a:r>
              <a:rPr lang="en-US" sz="3200" dirty="0" err="1" smtClean="0"/>
              <a:t>hussein</a:t>
            </a:r>
            <a:r>
              <a:rPr lang="en-US" sz="3200" dirty="0" smtClean="0"/>
              <a:t> 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Phenobarbital elixir  U.S.P</a:t>
            </a:r>
            <a:endParaRPr/>
          </a:p>
        </p:txBody>
      </p:sp>
      <p:sp>
        <p:nvSpPr>
          <p:cNvPr id="183" name="Google Shape;183;p26"/>
          <p:cNvSpPr txBox="1">
            <a:spLocks noGrp="1"/>
          </p:cNvSpPr>
          <p:nvPr>
            <p:ph type="body" idx="1"/>
          </p:nvPr>
        </p:nvSpPr>
        <p:spPr>
          <a:xfrm>
            <a:off x="228600" y="685800"/>
            <a:ext cx="8763000" cy="601980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Rx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Phenobarbital                    4 g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Tr. of orange peel              30 ml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Solution of amaranth       10 ml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Alcohol                               125 ml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Glycerin                              450 ml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Syrup                                   250 ml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D.W         Q.S                       1000 ml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b="1" u="sng" dirty="0"/>
              <a:t>Method: </a:t>
            </a:r>
            <a:endParaRPr dirty="0"/>
          </a:p>
          <a:p>
            <a:pPr marL="514350" lvl="0" indent="-5143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dirty="0"/>
              <a:t>Dissolve the phenobarbital in alcohol </a:t>
            </a:r>
            <a:endParaRPr dirty="0"/>
          </a:p>
          <a:p>
            <a:pPr marL="514350" lvl="0" indent="-5143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dirty="0"/>
              <a:t>Add the tincture of orange peel ,glycerin, syrup, amaranth solution and add sufficient water to produce 1000 ml ,mix well and filter.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105" y="814192"/>
            <a:ext cx="7772400" cy="4494583"/>
          </a:xfrm>
        </p:spPr>
        <p:txBody>
          <a:bodyPr>
            <a:normAutofit/>
          </a:bodyPr>
          <a:lstStyle/>
          <a:p>
            <a:pPr marL="0" lvl="0" indent="0">
              <a:buClr>
                <a:schemeClr val="dk1"/>
              </a:buClr>
              <a:buSzPct val="100000"/>
            </a:pPr>
            <a:r>
              <a:rPr lang="en-US" sz="2800" b="1" u="sng" dirty="0">
                <a:solidFill>
                  <a:srgbClr val="7030A0"/>
                </a:solidFill>
              </a:rPr>
              <a:t>Notes :</a:t>
            </a:r>
            <a:r>
              <a:rPr lang="en-US" sz="2800" b="1" u="sng" dirty="0"/>
              <a:t> </a:t>
            </a:r>
            <a:endParaRPr lang="en-US" sz="2800" b="1" u="sng" dirty="0" smtClean="0"/>
          </a:p>
          <a:p>
            <a:pPr marL="0" lvl="0" indent="0">
              <a:buClr>
                <a:schemeClr val="dk1"/>
              </a:buClr>
              <a:buSzPct val="100000"/>
            </a:pPr>
            <a:endParaRPr lang="en-US" sz="2800" dirty="0"/>
          </a:p>
          <a:p>
            <a:pPr marL="342900" lvl="0" indent="-342900">
              <a:buClr>
                <a:schemeClr val="dk1"/>
              </a:buClr>
              <a:buSzPct val="10000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 phenobarbital elixir used as </a:t>
            </a:r>
            <a:r>
              <a:rPr lang="en-US" sz="2800" dirty="0" err="1">
                <a:solidFill>
                  <a:schemeClr val="tx1"/>
                </a:solidFill>
              </a:rPr>
              <a:t>sedetive</a:t>
            </a:r>
            <a:r>
              <a:rPr lang="en-US" sz="2800" dirty="0">
                <a:solidFill>
                  <a:schemeClr val="tx1"/>
                </a:solidFill>
              </a:rPr>
              <a:t> and hypnotic.</a:t>
            </a:r>
          </a:p>
          <a:p>
            <a:pPr marL="342900" lvl="0" indent="-342900">
              <a:buClr>
                <a:schemeClr val="dk1"/>
              </a:buClr>
              <a:buSzPct val="10000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Glycerin used as </a:t>
            </a:r>
            <a:r>
              <a:rPr lang="en-US" sz="2800" dirty="0" err="1">
                <a:solidFill>
                  <a:schemeClr val="tx1"/>
                </a:solidFill>
              </a:rPr>
              <a:t>thicknening</a:t>
            </a:r>
            <a:r>
              <a:rPr lang="en-US" sz="2800" dirty="0">
                <a:solidFill>
                  <a:schemeClr val="tx1"/>
                </a:solidFill>
              </a:rPr>
              <a:t> agent ,also increase the solubility of </a:t>
            </a:r>
            <a:r>
              <a:rPr lang="en-US" sz="2800" dirty="0" err="1">
                <a:solidFill>
                  <a:schemeClr val="tx1"/>
                </a:solidFill>
              </a:rPr>
              <a:t>phenobarb</a:t>
            </a:r>
            <a:r>
              <a:rPr lang="en-US" sz="2800" dirty="0">
                <a:solidFill>
                  <a:schemeClr val="tx1"/>
                </a:solidFill>
              </a:rPr>
              <a:t> .</a:t>
            </a:r>
          </a:p>
          <a:p>
            <a:pPr marL="342900" lvl="0" indent="-342900">
              <a:buClr>
                <a:schemeClr val="dk1"/>
              </a:buClr>
              <a:buSzPct val="10000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Tr.of</a:t>
            </a:r>
            <a:r>
              <a:rPr lang="en-US" sz="2800" dirty="0">
                <a:solidFill>
                  <a:schemeClr val="tx1"/>
                </a:solidFill>
              </a:rPr>
              <a:t> orange peel used as </a:t>
            </a:r>
            <a:r>
              <a:rPr lang="en-US" sz="2800" dirty="0" err="1">
                <a:solidFill>
                  <a:schemeClr val="tx1"/>
                </a:solidFill>
              </a:rPr>
              <a:t>flavouring</a:t>
            </a:r>
            <a:r>
              <a:rPr lang="en-US" sz="2800" dirty="0">
                <a:solidFill>
                  <a:schemeClr val="tx1"/>
                </a:solidFill>
              </a:rPr>
              <a:t> agent.</a:t>
            </a:r>
          </a:p>
          <a:p>
            <a:pPr marL="342900" lvl="0" indent="-342900">
              <a:buClr>
                <a:schemeClr val="dk1"/>
              </a:buClr>
              <a:buSzPct val="10000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Solution of </a:t>
            </a:r>
            <a:r>
              <a:rPr lang="en-US" sz="2800" dirty="0" err="1">
                <a:solidFill>
                  <a:schemeClr val="tx1"/>
                </a:solidFill>
              </a:rPr>
              <a:t>ammaranth</a:t>
            </a:r>
            <a:r>
              <a:rPr lang="en-US" sz="2800" dirty="0">
                <a:solidFill>
                  <a:schemeClr val="tx1"/>
                </a:solidFill>
              </a:rPr>
              <a:t> used as </a:t>
            </a:r>
            <a:r>
              <a:rPr lang="en-US" sz="2800" dirty="0" err="1">
                <a:solidFill>
                  <a:schemeClr val="tx1"/>
                </a:solidFill>
              </a:rPr>
              <a:t>colouring</a:t>
            </a:r>
            <a:r>
              <a:rPr lang="en-US" sz="2800" dirty="0">
                <a:solidFill>
                  <a:schemeClr val="tx1"/>
                </a:solidFill>
              </a:rPr>
              <a:t> agent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marL="342900" lvl="0" indent="-342900">
              <a:buClr>
                <a:schemeClr val="dk1"/>
              </a:buClr>
              <a:buSzPct val="10000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Syrup used as sweetening agent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5187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7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/>
              <a:t>Pediatric paracetamol elixir B.P</a:t>
            </a:r>
            <a:endParaRPr sz="2800"/>
          </a:p>
        </p:txBody>
      </p:sp>
      <p:sp>
        <p:nvSpPr>
          <p:cNvPr id="189" name="Google Shape;189;p27"/>
          <p:cNvSpPr txBox="1">
            <a:spLocks noGrp="1"/>
          </p:cNvSpPr>
          <p:nvPr>
            <p:ph type="body" idx="1"/>
          </p:nvPr>
        </p:nvSpPr>
        <p:spPr>
          <a:xfrm>
            <a:off x="381000" y="533400"/>
            <a:ext cx="8229600" cy="571500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Rx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Paracetamol                      120 mg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Alcohol                               0.5 ml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Chloroform spirit              0.1 ml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Propylene glycol                0.5 ml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Conc. rose berry juice       0.125 ml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Amaranth solution             0.01 ml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Invert syrup                         1.375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Glycerol      Q.S                    5ml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b="1" u="sng"/>
              <a:t>Method:</a:t>
            </a:r>
            <a:endParaRPr/>
          </a:p>
          <a:p>
            <a:pPr marL="514350" lvl="0" indent="-51435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US"/>
              <a:t>Dissolve paracetamol in alcohol.</a:t>
            </a:r>
            <a:endParaRPr/>
          </a:p>
          <a:p>
            <a:pPr marL="514350" lvl="0" indent="-51435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US"/>
              <a:t>Add chloroform spirit ,propylene glycol, juice, amaranth solution, invert syrup.</a:t>
            </a:r>
            <a:endParaRPr/>
          </a:p>
          <a:p>
            <a:pPr marL="514350" lvl="0" indent="-51435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US"/>
              <a:t>Complete the volume by addition of glycerol</a:t>
            </a:r>
            <a:r>
              <a:rPr lang="en-US" b="1" u="sng"/>
              <a:t>.</a:t>
            </a:r>
            <a:endParaRPr/>
          </a:p>
          <a:p>
            <a:pPr marL="514350" lvl="0" indent="-34163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 u="sng"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 u="sng"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342900" lvl="0" indent="-1701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Rounded"/>
              <a:buNone/>
            </a:pPr>
            <a:r>
              <a:rPr lang="en-US" b="1">
                <a:latin typeface="Arial Rounded"/>
                <a:ea typeface="Arial Rounded"/>
                <a:cs typeface="Arial Rounded"/>
                <a:sym typeface="Arial Rounded"/>
              </a:rPr>
              <a:t>Thank</a:t>
            </a:r>
            <a:r>
              <a:rPr lang="en-US"/>
              <a:t> </a:t>
            </a:r>
            <a:r>
              <a:rPr lang="en-US" b="1">
                <a:latin typeface="Arial Rounded"/>
                <a:ea typeface="Arial Rounded"/>
                <a:cs typeface="Arial Rounded"/>
                <a:sym typeface="Arial Rounded"/>
              </a:rPr>
              <a:t>you </a:t>
            </a:r>
            <a:endParaRPr b="1"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195" name="Google Shape;195;p28" descr="C:\Users\nora\Pictures\60356-design-mascot-in-flask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309018" y="1600200"/>
            <a:ext cx="4701381" cy="48006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Elixirs </a:t>
            </a:r>
            <a:endParaRPr/>
          </a:p>
        </p:txBody>
      </p:sp>
      <p:sp>
        <p:nvSpPr>
          <p:cNvPr id="153" name="Google Shape;153;p21"/>
          <p:cNvSpPr txBox="1">
            <a:spLocks noGrp="1"/>
          </p:cNvSpPr>
          <p:nvPr>
            <p:ph type="body" idx="1"/>
          </p:nvPr>
        </p:nvSpPr>
        <p:spPr>
          <a:xfrm>
            <a:off x="457200" y="990600"/>
            <a:ext cx="8229600" cy="525780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Elixirs: are clear, sweetened hydroalcoholic solutions intended for oral use, and are usually flavoured to enhance their palatability.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Medically they are classified to:</a:t>
            </a: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AutoNum type="arabicPeriod"/>
            </a:pPr>
            <a:r>
              <a:rPr lang="en-US">
                <a:solidFill>
                  <a:srgbClr val="FF0000"/>
                </a:solidFill>
              </a:rPr>
              <a:t>Non medicated elixirs</a:t>
            </a:r>
            <a:r>
              <a:rPr lang="en-US"/>
              <a:t>: these employed as vehicles for medicinal substances. Ex elixir of glycerin.</a:t>
            </a: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AutoNum type="arabicPeriod"/>
            </a:pPr>
            <a:r>
              <a:rPr lang="en-US">
                <a:solidFill>
                  <a:srgbClr val="FF0000"/>
                </a:solidFill>
              </a:rPr>
              <a:t>Medicated elixirs</a:t>
            </a:r>
            <a:r>
              <a:rPr lang="en-US"/>
              <a:t>: these contain ingredients giving them therapeutic value.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2"/>
          <p:cNvSpPr txBox="1">
            <a:spLocks noGrp="1"/>
          </p:cNvSpPr>
          <p:nvPr>
            <p:ph type="body" idx="1"/>
          </p:nvPr>
        </p:nvSpPr>
        <p:spPr>
          <a:xfrm>
            <a:off x="663879" y="726508"/>
            <a:ext cx="7665929" cy="536114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10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1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100" dirty="0" smtClean="0"/>
              <a:t>The </a:t>
            </a:r>
            <a:r>
              <a:rPr lang="en-US" sz="3100" dirty="0"/>
              <a:t>proportion of alcohol present in elixirs varies widely since the individual components of the elixirs have different water and alcohol solubility characteristics (each elixir require a specific blend of alcohol and water to maintain all of components in solution.</a:t>
            </a:r>
            <a:endParaRPr dirty="0"/>
          </a:p>
          <a:p>
            <a:pPr marL="0" lvl="0" indent="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359" y="588723"/>
            <a:ext cx="8467594" cy="57243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just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-US" sz="3200" dirty="0">
                <a:solidFill>
                  <a:schemeClr val="tx1"/>
                </a:solidFill>
              </a:rPr>
              <a:t>In addition of alcohol and water other ingredients may be used in elixirs such as </a:t>
            </a:r>
            <a:r>
              <a:rPr lang="en-US" sz="3200" dirty="0" smtClean="0">
                <a:solidFill>
                  <a:schemeClr val="tx1"/>
                </a:solidFill>
              </a:rPr>
              <a:t>:</a:t>
            </a:r>
          </a:p>
          <a:p>
            <a:pPr marL="0" lvl="0" indent="0" algn="just">
              <a:spcBef>
                <a:spcPts val="480"/>
              </a:spcBef>
              <a:buClr>
                <a:schemeClr val="dk1"/>
              </a:buClr>
              <a:buSzPct val="100000"/>
            </a:pPr>
            <a:endParaRPr lang="en-US" sz="3200" dirty="0">
              <a:solidFill>
                <a:schemeClr val="tx1"/>
              </a:solidFill>
            </a:endParaRPr>
          </a:p>
          <a:p>
            <a:pPr marL="342900" lvl="0" indent="-342900">
              <a:spcBef>
                <a:spcPts val="496"/>
              </a:spcBef>
              <a:buClr>
                <a:schemeClr val="dk1"/>
              </a:buClr>
              <a:buSzPct val="10000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Glycerin and propylene glycol which used as adjunct solvents.</a:t>
            </a:r>
          </a:p>
          <a:p>
            <a:pPr marL="342900" lvl="0" indent="-342900">
              <a:spcBef>
                <a:spcPts val="496"/>
              </a:spcBef>
              <a:buClr>
                <a:schemeClr val="dk1"/>
              </a:buClr>
              <a:buSzPct val="10000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Sucrose , saccharine, and sorbitol as sweetening agent </a:t>
            </a:r>
          </a:p>
          <a:p>
            <a:pPr marL="342900" lvl="0" indent="-342900">
              <a:spcBef>
                <a:spcPts val="496"/>
              </a:spcBef>
              <a:buClr>
                <a:srgbClr val="FF0000"/>
              </a:buClr>
              <a:buSzPct val="100000"/>
              <a:buChar char="•"/>
            </a:pPr>
            <a:r>
              <a:rPr lang="en-US" sz="3200" dirty="0" err="1">
                <a:solidFill>
                  <a:schemeClr val="tx1"/>
                </a:solidFill>
              </a:rPr>
              <a:t>Flavouring</a:t>
            </a:r>
            <a:r>
              <a:rPr lang="en-US" sz="3200" dirty="0">
                <a:solidFill>
                  <a:schemeClr val="tx1"/>
                </a:solidFill>
              </a:rPr>
              <a:t> materials to increase their palatability.</a:t>
            </a:r>
          </a:p>
          <a:p>
            <a:pPr marL="342900" lvl="0" indent="-342900">
              <a:spcBef>
                <a:spcPts val="496"/>
              </a:spcBef>
              <a:buClr>
                <a:schemeClr val="dk1"/>
              </a:buClr>
              <a:buSzPct val="10000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colouring</a:t>
            </a:r>
            <a:r>
              <a:rPr lang="en-US" sz="3200" dirty="0">
                <a:solidFill>
                  <a:schemeClr val="tx1"/>
                </a:solidFill>
              </a:rPr>
              <a:t> agents to enhance their appearance.</a:t>
            </a:r>
            <a:endParaRPr lang="ar-IQ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95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>
              <a:spcBef>
                <a:spcPts val="496"/>
              </a:spcBef>
              <a:buSzPct val="100000"/>
              <a:buFont typeface="Noto Sans Symbols"/>
              <a:buChar char="❑"/>
            </a:pPr>
            <a:r>
              <a:rPr lang="en-US" dirty="0"/>
              <a:t>Elixirs containing   over 10-12% of alcohol are usually self preserving .</a:t>
            </a:r>
          </a:p>
          <a:p>
            <a:pPr marL="342900" lvl="0">
              <a:spcBef>
                <a:spcPts val="496"/>
              </a:spcBef>
              <a:buSzPct val="100000"/>
              <a:buFont typeface="Noto Sans Symbols"/>
              <a:buChar char="❑"/>
            </a:pPr>
            <a:r>
              <a:rPr lang="en-US" dirty="0"/>
              <a:t>Elixirs should be stored in tight ,light resistant containers and protected from excessive heat because of their usual content of volatile oil and alcohol.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2619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"/>
          <p:cNvSpPr txBox="1">
            <a:spLocks noGrp="1"/>
          </p:cNvSpPr>
          <p:nvPr>
            <p:ph type="title"/>
          </p:nvPr>
        </p:nvSpPr>
        <p:spPr>
          <a:xfrm>
            <a:off x="444674" y="600314"/>
            <a:ext cx="8229600" cy="5635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3200" dirty="0"/>
              <a:t>Differences between elixirs and syrups</a:t>
            </a:r>
            <a:endParaRPr sz="3200" dirty="0"/>
          </a:p>
        </p:txBody>
      </p:sp>
      <p:sp>
        <p:nvSpPr>
          <p:cNvPr id="165" name="Google Shape;165;p23"/>
          <p:cNvSpPr txBox="1">
            <a:spLocks noGrp="1"/>
          </p:cNvSpPr>
          <p:nvPr>
            <p:ph type="body" idx="1"/>
          </p:nvPr>
        </p:nvSpPr>
        <p:spPr>
          <a:xfrm>
            <a:off x="137785" y="1302707"/>
            <a:ext cx="8668011" cy="533400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 sz="2800" dirty="0"/>
              <a:t>Elixirs are usually less sweet and less viscous than syrups because they contain a lower proportion of sugar and consequently are less effective than syrups in masking the taste of medicinal substances.</a:t>
            </a:r>
            <a:endParaRPr dirty="0"/>
          </a:p>
          <a:p>
            <a:pPr marL="514350" lvl="0" indent="-51435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 sz="2800" dirty="0"/>
              <a:t>Elixirs are better able than aqueous syrups to maintain both water soluble and alcohol soluble components in solution because of their </a:t>
            </a:r>
            <a:r>
              <a:rPr lang="en-US" sz="2800" dirty="0" err="1"/>
              <a:t>hydroalcoholic</a:t>
            </a:r>
            <a:r>
              <a:rPr lang="en-US" sz="2800" dirty="0"/>
              <a:t> character.</a:t>
            </a:r>
            <a:endParaRPr dirty="0"/>
          </a:p>
          <a:p>
            <a:pPr marL="514350" lvl="0" indent="-51435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 sz="2800" dirty="0"/>
              <a:t>From manufacturing stand point, elixirs are preferred over syrup due to their stability and ease of preparation (by simple solution).   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4"/>
          <p:cNvSpPr txBox="1">
            <a:spLocks noGrp="1"/>
          </p:cNvSpPr>
          <p:nvPr>
            <p:ph type="title"/>
          </p:nvPr>
        </p:nvSpPr>
        <p:spPr>
          <a:xfrm>
            <a:off x="237994" y="464507"/>
            <a:ext cx="3795387" cy="5635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3200"/>
              <a:t>Preparation of elixir</a:t>
            </a:r>
            <a:endParaRPr sz="3200"/>
          </a:p>
        </p:txBody>
      </p:sp>
      <p:sp>
        <p:nvSpPr>
          <p:cNvPr id="171" name="Google Shape;171;p24"/>
          <p:cNvSpPr txBox="1">
            <a:spLocks noGrp="1"/>
          </p:cNvSpPr>
          <p:nvPr>
            <p:ph type="body" idx="1"/>
          </p:nvPr>
        </p:nvSpPr>
        <p:spPr>
          <a:xfrm>
            <a:off x="191022" y="1152394"/>
            <a:ext cx="8686800" cy="5705605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Elixirs are usually prepared by simple solution method with agitation and / or by the admixture of two or more liquid ingredients.</a:t>
            </a:r>
            <a:endParaRPr dirty="0"/>
          </a:p>
          <a:p>
            <a:pPr marL="0" lvl="0" indent="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Alcohol soluble and water soluble components are generally dissolved separately in alcohol and purified water, respectively. </a:t>
            </a:r>
            <a:r>
              <a:rPr lang="en-US" b="1" u="sng" dirty="0">
                <a:solidFill>
                  <a:schemeClr val="accent2"/>
                </a:solidFill>
              </a:rPr>
              <a:t>Then the aqueous solution is added to alcoholic solution </a:t>
            </a:r>
            <a:r>
              <a:rPr lang="en-US" dirty="0"/>
              <a:t>rather than the reverse, in order to maintain the highest possible alcoholic strength at all times so that minimal separation of alcohol- soluble components occurs.  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88308"/>
            <a:ext cx="8229600" cy="597491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When the two solutions are completely mixed the mixture is made to volume with specified solvent or vehicle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algn="just"/>
            <a:r>
              <a:rPr lang="en-US" dirty="0"/>
              <a:t>In preparation of elixirs frequently the final mixture will not be clear (</a:t>
            </a:r>
            <a:r>
              <a:rPr lang="en-US" dirty="0">
                <a:solidFill>
                  <a:srgbClr val="FF0000"/>
                </a:solidFill>
              </a:rPr>
              <a:t>cloud</a:t>
            </a:r>
            <a:r>
              <a:rPr lang="en-US" dirty="0"/>
              <a:t>) due to separation of some </a:t>
            </a:r>
            <a:r>
              <a:rPr lang="en-US" dirty="0" err="1"/>
              <a:t>flavouring</a:t>
            </a:r>
            <a:r>
              <a:rPr lang="en-US" dirty="0"/>
              <a:t> oils by reduced alcoholic concentrations. If this occurs the elixir is usually permitted to </a:t>
            </a:r>
            <a:r>
              <a:rPr lang="en-US" dirty="0">
                <a:solidFill>
                  <a:srgbClr val="FF0000"/>
                </a:solidFill>
              </a:rPr>
              <a:t>stand for a prescribed number of hours </a:t>
            </a:r>
            <a:r>
              <a:rPr lang="en-US" dirty="0"/>
              <a:t>, to ensure the saturation of hydro-alcoholic solvents and to permit the oil globules to coalesce so that they are more easily removed by </a:t>
            </a:r>
            <a:r>
              <a:rPr lang="en-US" dirty="0">
                <a:solidFill>
                  <a:srgbClr val="FF0000"/>
                </a:solidFill>
              </a:rPr>
              <a:t>filtration</a:t>
            </a:r>
            <a:r>
              <a:rPr lang="en-US" dirty="0"/>
              <a:t>.</a:t>
            </a:r>
          </a:p>
          <a:p>
            <a:pPr lvl="0"/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6111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>
            <a:spLocks noGrp="1"/>
          </p:cNvSpPr>
          <p:nvPr>
            <p:ph type="body" idx="1"/>
          </p:nvPr>
        </p:nvSpPr>
        <p:spPr>
          <a:xfrm>
            <a:off x="152400" y="551144"/>
            <a:ext cx="8839200" cy="6154455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0" lvl="0" indent="0" algn="ctr" rtl="0"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500" b="1" dirty="0" smtClean="0"/>
              <a:t> </a:t>
            </a:r>
            <a:r>
              <a:rPr lang="en-US" sz="4000" b="1" i="1" u="sng" dirty="0">
                <a:solidFill>
                  <a:srgbClr val="7030A0"/>
                </a:solidFill>
              </a:rPr>
              <a:t>comparison between elixirs and spirits</a:t>
            </a:r>
            <a:r>
              <a:rPr lang="en-US" sz="3400" b="1" i="1" u="sng" dirty="0">
                <a:solidFill>
                  <a:srgbClr val="7030A0"/>
                </a:solidFill>
              </a:rPr>
              <a:t> </a:t>
            </a:r>
            <a:endParaRPr lang="en-US" b="1" i="1" u="sng" dirty="0" smtClean="0">
              <a:solidFill>
                <a:srgbClr val="7030A0"/>
              </a:solidFill>
            </a:endParaRPr>
          </a:p>
          <a:p>
            <a:pPr marL="0" lvl="0" indent="0" algn="ctr" rtl="0"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b="1" dirty="0" smtClean="0"/>
          </a:p>
          <a:p>
            <a:pPr marL="0" lvl="0" indent="0" algn="ctr" rtl="0"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0" lvl="0" indent="0" algn="l" rtl="0">
              <a:spcBef>
                <a:spcPts val="475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</a:pPr>
            <a:r>
              <a:rPr lang="en-US" sz="3800" b="1" u="sng" dirty="0">
                <a:solidFill>
                  <a:schemeClr val="accent2"/>
                </a:solidFill>
              </a:rPr>
              <a:t>   Elixirs  </a:t>
            </a:r>
            <a:r>
              <a:rPr lang="en-US" sz="3800" b="1" dirty="0">
                <a:solidFill>
                  <a:schemeClr val="accent2"/>
                </a:solidFill>
              </a:rPr>
              <a:t>                                          </a:t>
            </a:r>
            <a:r>
              <a:rPr lang="en-US" sz="3800" b="1" dirty="0" smtClean="0">
                <a:solidFill>
                  <a:schemeClr val="accent2"/>
                </a:solidFill>
              </a:rPr>
              <a:t>            </a:t>
            </a:r>
            <a:r>
              <a:rPr lang="en-US" sz="3800" b="1" u="sng" dirty="0">
                <a:solidFill>
                  <a:schemeClr val="accent2"/>
                </a:solidFill>
              </a:rPr>
              <a:t>spirits</a:t>
            </a:r>
            <a:r>
              <a:rPr lang="en-US" sz="3800" b="1" dirty="0">
                <a:solidFill>
                  <a:schemeClr val="accent2"/>
                </a:solidFill>
              </a:rPr>
              <a:t> </a:t>
            </a:r>
            <a:endParaRPr sz="3800" b="1" dirty="0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1.Contain sweetening agent                    </a:t>
            </a:r>
            <a:r>
              <a:rPr lang="en-US" dirty="0" smtClean="0"/>
              <a:t>          </a:t>
            </a:r>
            <a:r>
              <a:rPr lang="en-US" dirty="0"/>
              <a:t>1. not contain 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2.More viscous                                           </a:t>
            </a:r>
            <a:r>
              <a:rPr lang="en-US" dirty="0" smtClean="0"/>
              <a:t>          </a:t>
            </a:r>
            <a:r>
              <a:rPr lang="en-US" dirty="0"/>
              <a:t>2. less viscous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3.Need preservative if the                        </a:t>
            </a:r>
            <a:r>
              <a:rPr lang="en-US" dirty="0" smtClean="0"/>
              <a:t>          </a:t>
            </a:r>
            <a:r>
              <a:rPr lang="en-US" dirty="0"/>
              <a:t>3. not need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 alcohol content is less than 10-12% 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dirty="0" smtClean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smtClean="0"/>
              <a:t>4.Water </a:t>
            </a:r>
            <a:r>
              <a:rPr lang="en-US" dirty="0"/>
              <a:t>and alcohol                                     </a:t>
            </a:r>
            <a:r>
              <a:rPr lang="en-US" dirty="0" smtClean="0"/>
              <a:t>    4</a:t>
            </a:r>
            <a:r>
              <a:rPr lang="en-US" dirty="0"/>
              <a:t>. alcohol is usually the </a:t>
            </a:r>
            <a:r>
              <a:rPr lang="en-US" dirty="0" smtClean="0"/>
              <a:t>primary</a:t>
            </a:r>
            <a:endParaRPr lang="en-US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smtClean="0"/>
              <a:t>are </a:t>
            </a:r>
            <a:r>
              <a:rPr lang="en-US" dirty="0"/>
              <a:t>usually the primary solvent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dirty="0" smtClean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smtClean="0"/>
              <a:t>5.For </a:t>
            </a:r>
            <a:r>
              <a:rPr lang="en-US" dirty="0"/>
              <a:t>internal use only                                </a:t>
            </a:r>
            <a:r>
              <a:rPr lang="en-US" dirty="0" smtClean="0"/>
              <a:t>     </a:t>
            </a:r>
            <a:r>
              <a:rPr lang="en-US" dirty="0"/>
              <a:t>5. used internally </a:t>
            </a:r>
            <a:r>
              <a:rPr lang="en-US" dirty="0" smtClean="0"/>
              <a:t>and externally</a:t>
            </a: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dirty="0" smtClean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smtClean="0"/>
              <a:t>6</a:t>
            </a:r>
            <a:r>
              <a:rPr lang="en-US" dirty="0"/>
              <a:t>. Concentration of alcohol is 4-40%         </a:t>
            </a:r>
            <a:r>
              <a:rPr lang="en-US" dirty="0" smtClean="0"/>
              <a:t>6</a:t>
            </a:r>
            <a:r>
              <a:rPr lang="en-US" dirty="0"/>
              <a:t>. concentration of alcohol is </a:t>
            </a:r>
            <a:r>
              <a:rPr lang="en-US" dirty="0" smtClean="0"/>
              <a:t>62-87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 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1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7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17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17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708</Words>
  <Application>Microsoft Office PowerPoint</Application>
  <PresentationFormat>On-screen Show (4:3)</PresentationFormat>
  <Paragraphs>84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Elixir </vt:lpstr>
      <vt:lpstr>Elixirs </vt:lpstr>
      <vt:lpstr>PowerPoint Presentation</vt:lpstr>
      <vt:lpstr>PowerPoint Presentation</vt:lpstr>
      <vt:lpstr>PowerPoint Presentation</vt:lpstr>
      <vt:lpstr>Differences between elixirs and syrups</vt:lpstr>
      <vt:lpstr>Preparation of elixir</vt:lpstr>
      <vt:lpstr>PowerPoint Presentation</vt:lpstr>
      <vt:lpstr>PowerPoint Presentation</vt:lpstr>
      <vt:lpstr>Phenobarbital elixir  U.S.P</vt:lpstr>
      <vt:lpstr>PowerPoint Presentation</vt:lpstr>
      <vt:lpstr>Pediatric paracetamol elixir B.P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Spirits</dc:title>
  <dc:creator>طيوبة الحلوة</dc:creator>
  <cp:lastModifiedBy>Maher</cp:lastModifiedBy>
  <cp:revision>10</cp:revision>
  <dcterms:modified xsi:type="dcterms:W3CDTF">2021-02-28T18:32:15Z</dcterms:modified>
</cp:coreProperties>
</file>