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16"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4" d="100"/>
          <a:sy n="84" d="100"/>
        </p:scale>
        <p:origin x="1426"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F47BFF42-ED8F-4D11-8AF9-F8D7FAFC090C}" type="datetimeFigureOut">
              <a:rPr lang="ar-IQ" smtClean="0"/>
              <a:pPr/>
              <a:t>18/03/1442</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5E9A238-DCC2-48D6-8FD1-4B20C6F990CA}" type="slidenum">
              <a:rPr lang="ar-IQ" smtClean="0"/>
              <a:pPr/>
              <a:t>‹#›</a:t>
            </a:fld>
            <a:endParaRPr lang="ar-IQ"/>
          </a:p>
        </p:txBody>
      </p:sp>
    </p:spTree>
    <p:extLst>
      <p:ext uri="{BB962C8B-B14F-4D97-AF65-F5344CB8AC3E}">
        <p14:creationId xmlns:p14="http://schemas.microsoft.com/office/powerpoint/2010/main" val="137791251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dirty="0"/>
          </a:p>
        </p:txBody>
      </p:sp>
      <p:sp>
        <p:nvSpPr>
          <p:cNvPr id="4" name="عنصر نائب لرقم الشريحة 3"/>
          <p:cNvSpPr>
            <a:spLocks noGrp="1"/>
          </p:cNvSpPr>
          <p:nvPr>
            <p:ph type="sldNum" sz="quarter" idx="10"/>
          </p:nvPr>
        </p:nvSpPr>
        <p:spPr/>
        <p:txBody>
          <a:bodyPr/>
          <a:lstStyle/>
          <a:p>
            <a:fld id="{25E9A238-DCC2-48D6-8FD1-4B20C6F990CA}" type="slidenum">
              <a:rPr lang="ar-IQ" smtClean="0"/>
              <a:pPr/>
              <a:t>4</a:t>
            </a:fld>
            <a:endParaRPr lang="ar-IQ"/>
          </a:p>
        </p:txBody>
      </p:sp>
    </p:spTree>
    <p:extLst>
      <p:ext uri="{BB962C8B-B14F-4D97-AF65-F5344CB8AC3E}">
        <p14:creationId xmlns:p14="http://schemas.microsoft.com/office/powerpoint/2010/main" val="1960501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FDF3B02A-3397-4A76-AB01-D47E8A27BA55}" type="datetimeFigureOut">
              <a:rPr lang="ar-IQ" smtClean="0"/>
              <a:pPr/>
              <a:t>18/03/1442</a:t>
            </a:fld>
            <a:endParaRPr lang="ar-IQ"/>
          </a:p>
        </p:txBody>
      </p:sp>
      <p:sp>
        <p:nvSpPr>
          <p:cNvPr id="20" name="عنصر نائب للتذييل 19"/>
          <p:cNvSpPr>
            <a:spLocks noGrp="1"/>
          </p:cNvSpPr>
          <p:nvPr>
            <p:ph type="ftr" sz="quarter" idx="11"/>
          </p:nvPr>
        </p:nvSpPr>
        <p:spPr/>
        <p:txBody>
          <a:bodyPr/>
          <a:lstStyle>
            <a:extLst/>
          </a:lstStyle>
          <a:p>
            <a:endParaRPr lang="ar-IQ"/>
          </a:p>
        </p:txBody>
      </p:sp>
      <p:sp>
        <p:nvSpPr>
          <p:cNvPr id="10" name="عنصر نائب لرقم الشريحة 9"/>
          <p:cNvSpPr>
            <a:spLocks noGrp="1"/>
          </p:cNvSpPr>
          <p:nvPr>
            <p:ph type="sldNum" sz="quarter" idx="12"/>
          </p:nvPr>
        </p:nvSpPr>
        <p:spPr/>
        <p:txBody>
          <a:bodyPr/>
          <a:lstStyle>
            <a:extLst/>
          </a:lstStyle>
          <a:p>
            <a:fld id="{7725C998-C3C0-48D4-AC1D-488781852B3A}" type="slidenum">
              <a:rPr lang="ar-IQ" smtClean="0"/>
              <a:pPr/>
              <a:t>‹#›</a:t>
            </a:fld>
            <a:endParaRPr lang="ar-IQ"/>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FDF3B02A-3397-4A76-AB01-D47E8A27BA55}" type="datetimeFigureOut">
              <a:rPr lang="ar-IQ" smtClean="0"/>
              <a:pPr/>
              <a:t>18/03/1442</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7725C998-C3C0-48D4-AC1D-488781852B3A}"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FDF3B02A-3397-4A76-AB01-D47E8A27BA55}" type="datetimeFigureOut">
              <a:rPr lang="ar-IQ" smtClean="0"/>
              <a:pPr/>
              <a:t>18/03/1442</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7725C998-C3C0-48D4-AC1D-488781852B3A}"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FDF3B02A-3397-4A76-AB01-D47E8A27BA55}" type="datetimeFigureOut">
              <a:rPr lang="ar-IQ" smtClean="0"/>
              <a:pPr/>
              <a:t>18/03/1442</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7725C998-C3C0-48D4-AC1D-488781852B3A}"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FDF3B02A-3397-4A76-AB01-D47E8A27BA55}" type="datetimeFigureOut">
              <a:rPr lang="ar-IQ" smtClean="0"/>
              <a:pPr/>
              <a:t>18/03/1442</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7725C998-C3C0-48D4-AC1D-488781852B3A}" type="slidenum">
              <a:rPr lang="ar-IQ" smtClean="0"/>
              <a:pPr/>
              <a:t>‹#›</a:t>
            </a:fld>
            <a:endParaRPr lang="ar-IQ"/>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FDF3B02A-3397-4A76-AB01-D47E8A27BA55}" type="datetimeFigureOut">
              <a:rPr lang="ar-IQ" smtClean="0"/>
              <a:pPr/>
              <a:t>18/03/1442</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7725C998-C3C0-48D4-AC1D-488781852B3A}"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FDF3B02A-3397-4A76-AB01-D47E8A27BA55}" type="datetimeFigureOut">
              <a:rPr lang="ar-IQ" smtClean="0"/>
              <a:pPr/>
              <a:t>18/03/1442</a:t>
            </a:fld>
            <a:endParaRPr lang="ar-IQ"/>
          </a:p>
        </p:txBody>
      </p:sp>
      <p:sp>
        <p:nvSpPr>
          <p:cNvPr id="8" name="عنصر نائب للتذييل 7"/>
          <p:cNvSpPr>
            <a:spLocks noGrp="1"/>
          </p:cNvSpPr>
          <p:nvPr>
            <p:ph type="ftr" sz="quarter" idx="11"/>
          </p:nvPr>
        </p:nvSpPr>
        <p:spPr/>
        <p:txBody>
          <a:bodyPr/>
          <a:lstStyle>
            <a:extLst/>
          </a:lstStyle>
          <a:p>
            <a:endParaRPr lang="ar-IQ"/>
          </a:p>
        </p:txBody>
      </p:sp>
      <p:sp>
        <p:nvSpPr>
          <p:cNvPr id="9" name="عنصر نائب لرقم الشريحة 8"/>
          <p:cNvSpPr>
            <a:spLocks noGrp="1"/>
          </p:cNvSpPr>
          <p:nvPr>
            <p:ph type="sldNum" sz="quarter" idx="12"/>
          </p:nvPr>
        </p:nvSpPr>
        <p:spPr/>
        <p:txBody>
          <a:bodyPr/>
          <a:lstStyle>
            <a:extLst/>
          </a:lstStyle>
          <a:p>
            <a:fld id="{7725C998-C3C0-48D4-AC1D-488781852B3A}"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FDF3B02A-3397-4A76-AB01-D47E8A27BA55}" type="datetimeFigureOut">
              <a:rPr lang="ar-IQ" smtClean="0"/>
              <a:pPr/>
              <a:t>18/03/1442</a:t>
            </a:fld>
            <a:endParaRPr lang="ar-IQ"/>
          </a:p>
        </p:txBody>
      </p:sp>
      <p:sp>
        <p:nvSpPr>
          <p:cNvPr id="4" name="عنصر نائب للتذييل 3"/>
          <p:cNvSpPr>
            <a:spLocks noGrp="1"/>
          </p:cNvSpPr>
          <p:nvPr>
            <p:ph type="ftr" sz="quarter" idx="11"/>
          </p:nvPr>
        </p:nvSpPr>
        <p:spPr/>
        <p:txBody>
          <a:bodyPr/>
          <a:lstStyle>
            <a:extLst/>
          </a:lstStyle>
          <a:p>
            <a:endParaRPr lang="ar-IQ"/>
          </a:p>
        </p:txBody>
      </p:sp>
      <p:sp>
        <p:nvSpPr>
          <p:cNvPr id="5" name="عنصر نائب لرقم الشريحة 4"/>
          <p:cNvSpPr>
            <a:spLocks noGrp="1"/>
          </p:cNvSpPr>
          <p:nvPr>
            <p:ph type="sldNum" sz="quarter" idx="12"/>
          </p:nvPr>
        </p:nvSpPr>
        <p:spPr/>
        <p:txBody>
          <a:bodyPr/>
          <a:lstStyle>
            <a:extLst/>
          </a:lstStyle>
          <a:p>
            <a:fld id="{7725C998-C3C0-48D4-AC1D-488781852B3A}"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FDF3B02A-3397-4A76-AB01-D47E8A27BA55}" type="datetimeFigureOut">
              <a:rPr lang="ar-IQ" smtClean="0"/>
              <a:pPr/>
              <a:t>18/03/1442</a:t>
            </a:fld>
            <a:endParaRPr lang="ar-IQ"/>
          </a:p>
        </p:txBody>
      </p:sp>
      <p:sp>
        <p:nvSpPr>
          <p:cNvPr id="3" name="عنصر نائب للتذييل 2"/>
          <p:cNvSpPr>
            <a:spLocks noGrp="1"/>
          </p:cNvSpPr>
          <p:nvPr>
            <p:ph type="ftr" sz="quarter" idx="11"/>
          </p:nvPr>
        </p:nvSpPr>
        <p:spPr/>
        <p:txBody>
          <a:bodyPr/>
          <a:lstStyle>
            <a:extLst/>
          </a:lstStyle>
          <a:p>
            <a:endParaRPr lang="ar-IQ"/>
          </a:p>
        </p:txBody>
      </p:sp>
      <p:sp>
        <p:nvSpPr>
          <p:cNvPr id="4" name="عنصر نائب لرقم الشريحة 3"/>
          <p:cNvSpPr>
            <a:spLocks noGrp="1"/>
          </p:cNvSpPr>
          <p:nvPr>
            <p:ph type="sldNum" sz="quarter" idx="12"/>
          </p:nvPr>
        </p:nvSpPr>
        <p:spPr/>
        <p:txBody>
          <a:bodyPr/>
          <a:lstStyle>
            <a:extLst/>
          </a:lstStyle>
          <a:p>
            <a:fld id="{7725C998-C3C0-48D4-AC1D-488781852B3A}" type="slidenum">
              <a:rPr lang="ar-IQ" smtClean="0"/>
              <a:pPr/>
              <a:t>‹#›</a:t>
            </a:fld>
            <a:endParaRPr lang="ar-IQ"/>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FDF3B02A-3397-4A76-AB01-D47E8A27BA55}" type="datetimeFigureOut">
              <a:rPr lang="ar-IQ" smtClean="0"/>
              <a:pPr/>
              <a:t>18/03/1442</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7725C998-C3C0-48D4-AC1D-488781852B3A}"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FDF3B02A-3397-4A76-AB01-D47E8A27BA55}" type="datetimeFigureOut">
              <a:rPr lang="ar-IQ" smtClean="0"/>
              <a:pPr/>
              <a:t>18/03/1442</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7725C998-C3C0-48D4-AC1D-488781852B3A}" type="slidenum">
              <a:rPr lang="ar-IQ" smtClean="0"/>
              <a:pPr/>
              <a:t>‹#›</a:t>
            </a:fld>
            <a:endParaRPr lang="ar-IQ"/>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الرمز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DF3B02A-3397-4A76-AB01-D47E8A27BA55}" type="datetimeFigureOut">
              <a:rPr lang="ar-IQ" smtClean="0"/>
              <a:pPr/>
              <a:t>18/03/1442</a:t>
            </a:fld>
            <a:endParaRPr lang="ar-IQ"/>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IQ"/>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725C998-C3C0-48D4-AC1D-488781852B3A}" type="slidenum">
              <a:rPr lang="ar-IQ" smtClean="0"/>
              <a:pPr/>
              <a:t>‹#›</a:t>
            </a:fld>
            <a:endParaRPr lang="ar-IQ"/>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1000100" y="285728"/>
            <a:ext cx="3786214" cy="2357454"/>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5334000" y="4572008"/>
            <a:ext cx="3810000" cy="2285992"/>
          </a:xfrm>
          <a:prstGeom prst="rect">
            <a:avLst/>
          </a:prstGeom>
          <a:noFill/>
          <a:ln w="9525">
            <a:noFill/>
            <a:miter lim="800000"/>
            <a:headEnd/>
            <a:tailEnd/>
          </a:ln>
          <a:effectLst/>
        </p:spPr>
      </p:pic>
      <p:sp>
        <p:nvSpPr>
          <p:cNvPr id="6" name="مستطيل 5"/>
          <p:cNvSpPr/>
          <p:nvPr/>
        </p:nvSpPr>
        <p:spPr>
          <a:xfrm>
            <a:off x="928662" y="2714620"/>
            <a:ext cx="7572428" cy="2031325"/>
          </a:xfrm>
          <a:prstGeom prst="rect">
            <a:avLst/>
          </a:prstGeom>
        </p:spPr>
        <p:txBody>
          <a:bodyPr wrap="square">
            <a:spAutoFit/>
          </a:bodyPr>
          <a:lstStyle/>
          <a:p>
            <a:pPr algn="ctr"/>
            <a:endParaRPr lang="ar-IQ" dirty="0"/>
          </a:p>
          <a:p>
            <a:pPr algn="ctr"/>
            <a:r>
              <a:rPr lang="en-US" sz="5400" dirty="0"/>
              <a:t> </a:t>
            </a:r>
            <a:r>
              <a:rPr lang="en-US" sz="5400" dirty="0" smtClean="0"/>
              <a:t>  </a:t>
            </a:r>
            <a:r>
              <a:rPr lang="en-US" sz="5400" b="1" dirty="0" smtClean="0">
                <a:solidFill>
                  <a:schemeClr val="accent3">
                    <a:lumMod val="60000"/>
                    <a:lumOff val="40000"/>
                  </a:schemeClr>
                </a:solidFill>
              </a:rPr>
              <a:t>Semisolid </a:t>
            </a:r>
            <a:r>
              <a:rPr lang="en-US" sz="5400" b="1" dirty="0">
                <a:solidFill>
                  <a:schemeClr val="accent3">
                    <a:lumMod val="60000"/>
                    <a:lumOff val="40000"/>
                  </a:schemeClr>
                </a:solidFill>
              </a:rPr>
              <a:t>Dosage Forms</a:t>
            </a:r>
            <a:endParaRPr lang="ar-IQ" sz="5400" dirty="0">
              <a:solidFill>
                <a:schemeClr val="accent3">
                  <a:lumMod val="60000"/>
                  <a:lumOff val="4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00100" y="142852"/>
            <a:ext cx="7458100" cy="6429396"/>
          </a:xfrm>
        </p:spPr>
        <p:txBody>
          <a:bodyPr>
            <a:normAutofit/>
          </a:bodyPr>
          <a:lstStyle/>
          <a:p>
            <a:pPr algn="just"/>
            <a:r>
              <a:rPr lang="en-US" b="1" dirty="0">
                <a:solidFill>
                  <a:schemeClr val="accent5">
                    <a:lumMod val="60000"/>
                    <a:lumOff val="40000"/>
                  </a:schemeClr>
                </a:solidFill>
              </a:rPr>
              <a:t>Gels</a:t>
            </a:r>
            <a:r>
              <a:rPr lang="en-US" b="1" dirty="0"/>
              <a:t/>
            </a:r>
            <a:br>
              <a:rPr lang="en-US" b="1" dirty="0"/>
            </a:br>
            <a:r>
              <a:rPr lang="en-US" sz="3100" dirty="0" smtClean="0"/>
              <a:t>Gels are usually clear , transparent non-greasy semisolids containing </a:t>
            </a:r>
            <a:r>
              <a:rPr lang="en-US" sz="3100" dirty="0" err="1" smtClean="0"/>
              <a:t>solubilised</a:t>
            </a:r>
            <a:r>
              <a:rPr lang="en-US" sz="3100" dirty="0" smtClean="0"/>
              <a:t> active substances in an aqueous liquid vehicle rendered jelly-like by the addition of a gelling </a:t>
            </a:r>
            <a:r>
              <a:rPr lang="ar-IQ" sz="3100" dirty="0" smtClean="0"/>
              <a:t/>
            </a:r>
            <a:br>
              <a:rPr lang="ar-IQ" sz="3100" dirty="0" smtClean="0"/>
            </a:br>
            <a:r>
              <a:rPr lang="en-US" sz="3100" dirty="0" smtClean="0"/>
              <a:t>agent</a:t>
            </a:r>
            <a:r>
              <a:rPr lang="en-US" sz="3100" dirty="0"/>
              <a:t>.</a:t>
            </a:r>
            <a:br>
              <a:rPr lang="en-US" sz="3100" dirty="0"/>
            </a:br>
            <a:r>
              <a:rPr lang="en-US" sz="3100" dirty="0" smtClean="0"/>
              <a:t/>
            </a:r>
            <a:br>
              <a:rPr lang="en-US" sz="3100" dirty="0" smtClean="0"/>
            </a:br>
            <a:r>
              <a:rPr lang="en-US" sz="3100" dirty="0" smtClean="0"/>
              <a:t>Among the gelling agent used are synthetic macromolecules such as </a:t>
            </a:r>
            <a:r>
              <a:rPr lang="en-US" sz="3100" dirty="0" err="1" smtClean="0"/>
              <a:t>carbomer</a:t>
            </a:r>
            <a:r>
              <a:rPr lang="en-US" sz="3100" dirty="0" smtClean="0"/>
              <a:t>, cellulose derivatives as </a:t>
            </a:r>
            <a:r>
              <a:rPr lang="en-US" sz="3100" dirty="0" err="1" smtClean="0"/>
              <a:t>carboxy</a:t>
            </a:r>
            <a:r>
              <a:rPr lang="en-US" sz="3100" dirty="0" smtClean="0"/>
              <a:t> methylcellulose or </a:t>
            </a:r>
            <a:r>
              <a:rPr lang="en-US" sz="3100" dirty="0" err="1" smtClean="0"/>
              <a:t>hydroxypropyl</a:t>
            </a:r>
            <a:r>
              <a:rPr lang="en-US" sz="3100" dirty="0" smtClean="0"/>
              <a:t> cellulose and natural gums as </a:t>
            </a:r>
            <a:r>
              <a:rPr lang="en-US" sz="3100" dirty="0" err="1" smtClean="0"/>
              <a:t>tragacanth</a:t>
            </a:r>
            <a:endParaRPr lang="ar-IQ" sz="31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00100" y="357166"/>
            <a:ext cx="7715304" cy="5500726"/>
          </a:xfrm>
        </p:spPr>
        <p:txBody>
          <a:bodyPr>
            <a:normAutofit fontScale="90000"/>
          </a:bodyPr>
          <a:lstStyle/>
          <a:p>
            <a:pPr algn="just" rtl="0"/>
            <a:r>
              <a:rPr lang="en-US" sz="3600" dirty="0" smtClean="0"/>
              <a:t>Gels may be used as lubricants or medicated gels administered by various routes including the skin, the eye , the nose , the vagina and the rectum.</a:t>
            </a:r>
            <a:br>
              <a:rPr lang="en-US" sz="3600" dirty="0" smtClean="0"/>
            </a:br>
            <a:r>
              <a:rPr lang="en-US" sz="3600" dirty="0"/>
              <a:t/>
            </a:r>
            <a:br>
              <a:rPr lang="en-US" sz="3600" dirty="0"/>
            </a:br>
            <a:r>
              <a:rPr lang="en-US" sz="3600" dirty="0" smtClean="0"/>
              <a:t>In addition to the gelling agent and water, gels may be formulated to contain a drug substance , solvents such as alcohol and/ or propylene glycol , antimicrobial preservatives such as methyl and </a:t>
            </a:r>
            <a:r>
              <a:rPr lang="en-US" sz="3600" dirty="0" err="1" smtClean="0"/>
              <a:t>propyl</a:t>
            </a:r>
            <a:r>
              <a:rPr lang="en-US" sz="3600" dirty="0" smtClean="0"/>
              <a:t> </a:t>
            </a:r>
            <a:r>
              <a:rPr lang="en-US" sz="3600" dirty="0" err="1" smtClean="0"/>
              <a:t>parabens</a:t>
            </a:r>
            <a:r>
              <a:rPr lang="en-US" sz="3600" dirty="0" smtClean="0"/>
              <a:t> and </a:t>
            </a:r>
            <a:r>
              <a:rPr lang="en-US" sz="3600" dirty="0" err="1" smtClean="0"/>
              <a:t>stabilisers</a:t>
            </a:r>
            <a:r>
              <a:rPr lang="en-US" sz="3600" dirty="0" smtClean="0"/>
              <a:t> such as </a:t>
            </a:r>
            <a:r>
              <a:rPr lang="en-US" sz="3600" dirty="0" err="1" smtClean="0"/>
              <a:t>edetatedisodium</a:t>
            </a:r>
            <a:r>
              <a:rPr lang="en-US" dirty="0"/>
              <a:t>.</a:t>
            </a:r>
            <a:endParaRPr lang="ar-IQ"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1538" y="71390"/>
            <a:ext cx="7692392" cy="6786610"/>
          </a:xfrm>
        </p:spPr>
        <p:txBody>
          <a:bodyPr>
            <a:normAutofit fontScale="90000"/>
          </a:bodyPr>
          <a:lstStyle/>
          <a:p>
            <a:r>
              <a:rPr lang="en-US" sz="3600" dirty="0" smtClean="0">
                <a:solidFill>
                  <a:srgbClr val="FF0000"/>
                </a:solidFill>
              </a:rPr>
              <a:t>Rx</a:t>
            </a:r>
            <a:br>
              <a:rPr lang="en-US" sz="3600" dirty="0" smtClean="0">
                <a:solidFill>
                  <a:srgbClr val="FF0000"/>
                </a:solidFill>
              </a:rPr>
            </a:br>
            <a:r>
              <a:rPr lang="en-US" sz="3600" dirty="0" smtClean="0">
                <a:solidFill>
                  <a:srgbClr val="FF0000"/>
                </a:solidFill>
              </a:rPr>
              <a:t>vanishing cream</a:t>
            </a:r>
            <a:r>
              <a:rPr lang="en-US" sz="2800" dirty="0" smtClean="0"/>
              <a:t/>
            </a:r>
            <a:br>
              <a:rPr lang="en-US" sz="2800" dirty="0" smtClean="0"/>
            </a:br>
            <a:r>
              <a:rPr lang="en-US" sz="2800" dirty="0" err="1" smtClean="0"/>
              <a:t>stearic</a:t>
            </a:r>
            <a:r>
              <a:rPr lang="en-US" sz="2800" dirty="0" smtClean="0"/>
              <a:t> acid                           200g</a:t>
            </a:r>
            <a:br>
              <a:rPr lang="en-US" sz="2800" dirty="0" smtClean="0"/>
            </a:br>
            <a:r>
              <a:rPr lang="en-US" sz="2800" dirty="0" smtClean="0"/>
              <a:t>potassium hydroxide              14g</a:t>
            </a:r>
            <a:br>
              <a:rPr lang="en-US" sz="2800" dirty="0" smtClean="0"/>
            </a:br>
            <a:r>
              <a:rPr lang="en-US" sz="2800" dirty="0" smtClean="0"/>
              <a:t>purified water                        800g</a:t>
            </a:r>
            <a:br>
              <a:rPr lang="en-US" sz="2800" dirty="0" smtClean="0"/>
            </a:br>
            <a:r>
              <a:rPr lang="en-US" sz="2800" dirty="0" smtClean="0"/>
              <a:t>Ft. cream </a:t>
            </a:r>
            <a:br>
              <a:rPr lang="en-US" sz="2800" dirty="0" smtClean="0"/>
            </a:br>
            <a:r>
              <a:rPr lang="en-US" sz="2800" dirty="0" smtClean="0"/>
              <a:t>sig. apply  </a:t>
            </a:r>
            <a:r>
              <a:rPr lang="en-US" sz="2800" dirty="0" err="1" smtClean="0"/>
              <a:t>b.i.d</a:t>
            </a:r>
            <a:r>
              <a:rPr lang="en-US" sz="2800" dirty="0" smtClean="0"/>
              <a:t/>
            </a:r>
            <a:br>
              <a:rPr lang="en-US" sz="2800" dirty="0" smtClean="0"/>
            </a:br>
            <a:r>
              <a:rPr lang="en-US" sz="2800" dirty="0" smtClean="0"/>
              <a:t/>
            </a:r>
            <a:br>
              <a:rPr lang="en-US" sz="2800" dirty="0" smtClean="0"/>
            </a:br>
            <a:r>
              <a:rPr lang="en-US" sz="3600" dirty="0" smtClean="0">
                <a:solidFill>
                  <a:srgbClr val="FF0000"/>
                </a:solidFill>
              </a:rPr>
              <a:t>Rx</a:t>
            </a:r>
            <a:br>
              <a:rPr lang="en-US" sz="3600" dirty="0" smtClean="0">
                <a:solidFill>
                  <a:srgbClr val="FF0000"/>
                </a:solidFill>
              </a:rPr>
            </a:br>
            <a:r>
              <a:rPr lang="en-US" sz="3600" dirty="0" smtClean="0">
                <a:solidFill>
                  <a:srgbClr val="FF0000"/>
                </a:solidFill>
              </a:rPr>
              <a:t>cold cream</a:t>
            </a:r>
            <a:r>
              <a:rPr lang="en-US" sz="2800" dirty="0" smtClean="0"/>
              <a:t/>
            </a:r>
            <a:br>
              <a:rPr lang="en-US" sz="2800" dirty="0" smtClean="0"/>
            </a:br>
            <a:r>
              <a:rPr lang="en-US" sz="2800" dirty="0" smtClean="0"/>
              <a:t>spermaceti                                125g</a:t>
            </a:r>
            <a:br>
              <a:rPr lang="en-US" sz="2800" dirty="0" smtClean="0"/>
            </a:br>
            <a:r>
              <a:rPr lang="en-US" sz="2800" dirty="0" smtClean="0"/>
              <a:t>white wax                                  120g</a:t>
            </a:r>
            <a:br>
              <a:rPr lang="en-US" sz="2800" dirty="0" smtClean="0"/>
            </a:br>
            <a:r>
              <a:rPr lang="en-US" sz="2800" dirty="0" smtClean="0"/>
              <a:t>liquid paraffin                              560g</a:t>
            </a:r>
            <a:br>
              <a:rPr lang="en-US" sz="2800" dirty="0" smtClean="0"/>
            </a:br>
            <a:r>
              <a:rPr lang="en-US" sz="2800" dirty="0" smtClean="0"/>
              <a:t>sodium borate                            5g</a:t>
            </a:r>
            <a:br>
              <a:rPr lang="en-US" sz="2800" dirty="0" smtClean="0"/>
            </a:br>
            <a:r>
              <a:rPr lang="en-US" sz="2800" dirty="0" smtClean="0"/>
              <a:t>purified water                             190g</a:t>
            </a:r>
            <a:br>
              <a:rPr lang="en-US" sz="2800" dirty="0" smtClean="0"/>
            </a:br>
            <a:r>
              <a:rPr lang="en-US" sz="2800" dirty="0" smtClean="0"/>
              <a:t>Ft. cream  </a:t>
            </a:r>
            <a:br>
              <a:rPr lang="en-US" sz="2800" dirty="0" smtClean="0"/>
            </a:br>
            <a:r>
              <a:rPr lang="en-US" sz="2800" dirty="0" smtClean="0"/>
              <a:t> </a:t>
            </a:r>
            <a:endParaRPr lang="ar-IQ"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432560" y="359898"/>
            <a:ext cx="7406640" cy="5426556"/>
          </a:xfrm>
        </p:spPr>
        <p:txBody>
          <a:bodyPr>
            <a:normAutofit fontScale="90000"/>
          </a:bodyPr>
          <a:lstStyle/>
          <a:p>
            <a:r>
              <a:rPr lang="ar-IQ" sz="3200" dirty="0" smtClean="0"/>
              <a:t/>
            </a:r>
            <a:br>
              <a:rPr lang="ar-IQ" sz="3200" dirty="0" smtClean="0"/>
            </a:br>
            <a:r>
              <a:rPr lang="en-US" sz="3600" dirty="0" smtClean="0">
                <a:solidFill>
                  <a:srgbClr val="FF0000"/>
                </a:solidFill>
              </a:rPr>
              <a:t>Rx</a:t>
            </a:r>
            <a:br>
              <a:rPr lang="en-US" sz="3600" dirty="0" smtClean="0">
                <a:solidFill>
                  <a:srgbClr val="FF0000"/>
                </a:solidFill>
              </a:rPr>
            </a:br>
            <a:r>
              <a:rPr lang="en-US" sz="3600" dirty="0" smtClean="0">
                <a:solidFill>
                  <a:srgbClr val="FF0000"/>
                </a:solidFill>
              </a:rPr>
              <a:t>zinc gelatin (</a:t>
            </a:r>
            <a:r>
              <a:rPr lang="en-US" sz="3600" dirty="0" err="1" smtClean="0">
                <a:solidFill>
                  <a:srgbClr val="FF0000"/>
                </a:solidFill>
              </a:rPr>
              <a:t>glycero</a:t>
            </a:r>
            <a:r>
              <a:rPr lang="en-US" sz="3600" dirty="0" smtClean="0">
                <a:solidFill>
                  <a:srgbClr val="FF0000"/>
                </a:solidFill>
              </a:rPr>
              <a:t> gelatin jelly)</a:t>
            </a:r>
            <a:r>
              <a:rPr lang="en-US" sz="3200" dirty="0" smtClean="0"/>
              <a:t/>
            </a:r>
            <a:br>
              <a:rPr lang="en-US" sz="3200" dirty="0" smtClean="0"/>
            </a:br>
            <a:r>
              <a:rPr lang="en-US" sz="3200" dirty="0" smtClean="0"/>
              <a:t/>
            </a:r>
            <a:br>
              <a:rPr lang="en-US" sz="3200" dirty="0" smtClean="0"/>
            </a:br>
            <a:r>
              <a:rPr lang="en-US" sz="3200" dirty="0" smtClean="0"/>
              <a:t>zinc oxide                           15g</a:t>
            </a:r>
            <a:br>
              <a:rPr lang="en-US" sz="3200" dirty="0" smtClean="0"/>
            </a:br>
            <a:r>
              <a:rPr lang="en-US" sz="3200" dirty="0" smtClean="0"/>
              <a:t>gelatin                                15g</a:t>
            </a:r>
            <a:br>
              <a:rPr lang="en-US" sz="3200" dirty="0" smtClean="0"/>
            </a:br>
            <a:r>
              <a:rPr lang="en-US" sz="3200" dirty="0" smtClean="0"/>
              <a:t>glycerol                               35g</a:t>
            </a:r>
            <a:br>
              <a:rPr lang="en-US" sz="3200" dirty="0" smtClean="0"/>
            </a:br>
            <a:r>
              <a:rPr lang="en-US" sz="3200" dirty="0" smtClean="0"/>
              <a:t>purified water                      35g</a:t>
            </a:r>
            <a:br>
              <a:rPr lang="en-US" sz="3200" dirty="0" smtClean="0"/>
            </a:br>
            <a:r>
              <a:rPr lang="en-US" sz="3200" dirty="0" smtClean="0"/>
              <a:t>Ft. gel </a:t>
            </a:r>
            <a:br>
              <a:rPr lang="en-US" sz="3200" dirty="0" smtClean="0"/>
            </a:br>
            <a:r>
              <a:rPr lang="en-US" sz="3200" dirty="0" smtClean="0"/>
              <a:t>sig. for external use </a:t>
            </a:r>
            <a:br>
              <a:rPr lang="en-US" sz="3200" dirty="0" smtClean="0"/>
            </a:br>
            <a:endParaRPr lang="ar-IQ" sz="3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214414" y="642918"/>
            <a:ext cx="7406640" cy="3786214"/>
          </a:xfrm>
        </p:spPr>
        <p:txBody>
          <a:bodyPr>
            <a:normAutofit fontScale="90000"/>
          </a:bodyPr>
          <a:lstStyle/>
          <a:p>
            <a:r>
              <a:rPr lang="en-US" sz="3600" dirty="0" smtClean="0">
                <a:solidFill>
                  <a:srgbClr val="FF0000"/>
                </a:solidFill>
              </a:rPr>
              <a:t>Rx</a:t>
            </a:r>
            <a:br>
              <a:rPr lang="en-US" sz="3600" dirty="0" smtClean="0">
                <a:solidFill>
                  <a:srgbClr val="FF0000"/>
                </a:solidFill>
              </a:rPr>
            </a:br>
            <a:r>
              <a:rPr lang="en-US" sz="3600" dirty="0" err="1" smtClean="0">
                <a:solidFill>
                  <a:srgbClr val="FF0000"/>
                </a:solidFill>
              </a:rPr>
              <a:t>bentonite</a:t>
            </a:r>
            <a:r>
              <a:rPr lang="en-US" sz="3600" dirty="0" smtClean="0">
                <a:solidFill>
                  <a:srgbClr val="FF0000"/>
                </a:solidFill>
              </a:rPr>
              <a:t> gel </a:t>
            </a:r>
            <a:r>
              <a:rPr lang="en-US" sz="3200" dirty="0" smtClean="0"/>
              <a:t/>
            </a:r>
            <a:br>
              <a:rPr lang="en-US" sz="3200" dirty="0" smtClean="0"/>
            </a:br>
            <a:r>
              <a:rPr lang="en-US" sz="3200" dirty="0" smtClean="0"/>
              <a:t>zinc oxide                            10g</a:t>
            </a:r>
            <a:br>
              <a:rPr lang="en-US" sz="3200" dirty="0" smtClean="0"/>
            </a:br>
            <a:r>
              <a:rPr lang="en-US" sz="3200" dirty="0" smtClean="0"/>
              <a:t>glycerol                                10g</a:t>
            </a:r>
            <a:br>
              <a:rPr lang="en-US" sz="3200" dirty="0" smtClean="0"/>
            </a:br>
            <a:r>
              <a:rPr lang="en-US" sz="3200" dirty="0" err="1" smtClean="0"/>
              <a:t>bentonite</a:t>
            </a:r>
            <a:r>
              <a:rPr lang="en-US" sz="3200" dirty="0" smtClean="0"/>
              <a:t>                              10g </a:t>
            </a:r>
            <a:br>
              <a:rPr lang="en-US" sz="3200" dirty="0" smtClean="0"/>
            </a:br>
            <a:r>
              <a:rPr lang="en-US" sz="3200" dirty="0" smtClean="0"/>
              <a:t>purified water                        100g</a:t>
            </a:r>
            <a:br>
              <a:rPr lang="en-US" sz="3200" dirty="0" smtClean="0"/>
            </a:br>
            <a:r>
              <a:rPr lang="en-US" sz="3200" dirty="0" smtClean="0"/>
              <a:t>Ft.  Gel</a:t>
            </a:r>
            <a:br>
              <a:rPr lang="en-US" sz="3200" dirty="0" smtClean="0"/>
            </a:br>
            <a:endParaRPr lang="ar-IQ"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28662" y="274638"/>
            <a:ext cx="8001056" cy="5869006"/>
          </a:xfrm>
        </p:spPr>
        <p:txBody>
          <a:bodyPr>
            <a:normAutofit fontScale="90000"/>
          </a:bodyPr>
          <a:lstStyle/>
          <a:p>
            <a:pPr algn="just" rtl="0"/>
            <a:r>
              <a:rPr lang="en-US" sz="4000" b="1" dirty="0">
                <a:solidFill>
                  <a:schemeClr val="accent4"/>
                </a:solidFill>
              </a:rPr>
              <a:t>Ointments, </a:t>
            </a:r>
            <a:r>
              <a:rPr lang="en-US" sz="4000" b="1" dirty="0" smtClean="0">
                <a:solidFill>
                  <a:schemeClr val="accent4"/>
                </a:solidFill>
              </a:rPr>
              <a:t>creams, pastes </a:t>
            </a:r>
            <a:r>
              <a:rPr lang="en-US" sz="4000" b="1" dirty="0">
                <a:solidFill>
                  <a:schemeClr val="accent4"/>
                </a:solidFill>
              </a:rPr>
              <a:t>and </a:t>
            </a:r>
            <a:r>
              <a:rPr lang="en-US" sz="4000" b="1" dirty="0" smtClean="0">
                <a:solidFill>
                  <a:schemeClr val="accent4"/>
                </a:solidFill>
              </a:rPr>
              <a:t>gels</a:t>
            </a:r>
            <a:r>
              <a:rPr lang="en-US" b="1" dirty="0" smtClean="0">
                <a:solidFill>
                  <a:schemeClr val="accent4"/>
                </a:solidFill>
              </a:rPr>
              <a:t/>
            </a:r>
            <a:br>
              <a:rPr lang="en-US" b="1" dirty="0" smtClean="0">
                <a:solidFill>
                  <a:schemeClr val="accent4"/>
                </a:solidFill>
              </a:rPr>
            </a:br>
            <a:r>
              <a:rPr lang="en-US" b="1" dirty="0"/>
              <a:t/>
            </a:r>
            <a:br>
              <a:rPr lang="en-US" b="1" dirty="0"/>
            </a:br>
            <a:r>
              <a:rPr lang="en-US" sz="3100" dirty="0" smtClean="0"/>
              <a:t>Ointments, creams, pastes and gels are semisolid dosage forms intended for topical application They may be applied to the skin, placed on to the surface of the eye or used nasally, vaginally or rectally.</a:t>
            </a:r>
            <a:br>
              <a:rPr lang="en-US" sz="3100" dirty="0" smtClean="0"/>
            </a:br>
            <a:r>
              <a:rPr lang="en-US" sz="3100" dirty="0" smtClean="0"/>
              <a:t/>
            </a:r>
            <a:br>
              <a:rPr lang="en-US" sz="3100" dirty="0" smtClean="0"/>
            </a:br>
            <a:r>
              <a:rPr lang="en-US" sz="3200" dirty="0" smtClean="0"/>
              <a:t>The majority of these preparations are used for the effects of the therapeutic agents they contain. Those which are non medicated are used for their physical effects lubricants</a:t>
            </a:r>
            <a:r>
              <a:rPr lang="en-US" sz="3200" dirty="0"/>
              <a:t>.</a:t>
            </a:r>
            <a:endParaRPr lang="ar-IQ"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1538" y="785795"/>
            <a:ext cx="7500990" cy="5072098"/>
          </a:xfrm>
        </p:spPr>
        <p:txBody>
          <a:bodyPr>
            <a:normAutofit fontScale="90000"/>
          </a:bodyPr>
          <a:lstStyle/>
          <a:p>
            <a:pPr algn="just" rtl="0"/>
            <a:r>
              <a:rPr lang="en-US" sz="3600" dirty="0" smtClean="0"/>
              <a:t>Topical preparations are used for the localized effects produced at the site of their application, although some unintended</a:t>
            </a:r>
            <a:r>
              <a:rPr lang="ar-IQ" sz="3600" dirty="0" smtClean="0"/>
              <a:t/>
            </a:r>
            <a:br>
              <a:rPr lang="ar-IQ" sz="3600" dirty="0" smtClean="0"/>
            </a:br>
            <a:r>
              <a:rPr lang="en-US" sz="3600" dirty="0" smtClean="0"/>
              <a:t>systemic drug absorption may occur,</a:t>
            </a:r>
            <a:r>
              <a:rPr lang="ar-IQ" sz="3600" dirty="0"/>
              <a:t/>
            </a:r>
            <a:br>
              <a:rPr lang="ar-IQ" sz="3600" dirty="0"/>
            </a:br>
            <a:r>
              <a:rPr lang="en-US" sz="3600" dirty="0" smtClean="0"/>
              <a:t/>
            </a:r>
            <a:br>
              <a:rPr lang="en-US" sz="3600" dirty="0" smtClean="0"/>
            </a:br>
            <a:r>
              <a:rPr lang="en-US" sz="3600" dirty="0" err="1" smtClean="0"/>
              <a:t>Transdermal</a:t>
            </a:r>
            <a:r>
              <a:rPr lang="en-US" sz="3600" dirty="0" smtClean="0"/>
              <a:t> </a:t>
            </a:r>
            <a:r>
              <a:rPr lang="en-US" sz="3600" dirty="0"/>
              <a:t>drug delivery systems are designed for the systemic absorption of drug substances in therapeutic quantities</a:t>
            </a:r>
            <a:r>
              <a:rPr lang="en-US" dirty="0"/>
              <a:t>.</a:t>
            </a:r>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928662" y="357166"/>
            <a:ext cx="7715304" cy="6000792"/>
          </a:xfrm>
        </p:spPr>
        <p:txBody>
          <a:bodyPr>
            <a:normAutofit fontScale="90000"/>
          </a:bodyPr>
          <a:lstStyle/>
          <a:p>
            <a:pPr algn="just" rtl="0"/>
            <a:r>
              <a:rPr lang="en-US" b="1" dirty="0">
                <a:solidFill>
                  <a:schemeClr val="accent5">
                    <a:lumMod val="60000"/>
                    <a:lumOff val="40000"/>
                  </a:schemeClr>
                </a:solidFill>
              </a:rPr>
              <a:t>Skin structure and </a:t>
            </a:r>
            <a:r>
              <a:rPr lang="en-US" b="1" dirty="0" smtClean="0">
                <a:solidFill>
                  <a:schemeClr val="accent5">
                    <a:lumMod val="60000"/>
                    <a:lumOff val="40000"/>
                  </a:schemeClr>
                </a:solidFill>
              </a:rPr>
              <a:t>function</a:t>
            </a:r>
            <a:r>
              <a:rPr lang="en-US" b="1" dirty="0">
                <a:solidFill>
                  <a:schemeClr val="accent5">
                    <a:lumMod val="60000"/>
                    <a:lumOff val="40000"/>
                  </a:schemeClr>
                </a:solidFill>
              </a:rPr>
              <a:t/>
            </a:r>
            <a:br>
              <a:rPr lang="en-US" b="1" dirty="0">
                <a:solidFill>
                  <a:schemeClr val="accent5">
                    <a:lumMod val="60000"/>
                    <a:lumOff val="40000"/>
                  </a:schemeClr>
                </a:solidFill>
              </a:rPr>
            </a:br>
            <a:r>
              <a:rPr lang="en-US" b="1" dirty="0" smtClean="0">
                <a:solidFill>
                  <a:schemeClr val="accent5">
                    <a:lumMod val="60000"/>
                    <a:lumOff val="40000"/>
                  </a:schemeClr>
                </a:solidFill>
              </a:rPr>
              <a:t/>
            </a:r>
            <a:br>
              <a:rPr lang="en-US" b="1" dirty="0" smtClean="0">
                <a:solidFill>
                  <a:schemeClr val="accent5">
                    <a:lumMod val="60000"/>
                    <a:lumOff val="40000"/>
                  </a:schemeClr>
                </a:solidFill>
              </a:rPr>
            </a:br>
            <a:r>
              <a:rPr lang="en-US" sz="3100" dirty="0" smtClean="0"/>
              <a:t>Human skin is a highly complex multi-layered structure and it represents the largest organ of the body, comprising around 10% of the body mass. The main function of the skin is to act as a barrier between the body and the outside environment. </a:t>
            </a:r>
            <a:br>
              <a:rPr lang="en-US" sz="3100" dirty="0" smtClean="0"/>
            </a:br>
            <a:r>
              <a:rPr lang="en-US" sz="3100" dirty="0" smtClean="0"/>
              <a:t/>
            </a:r>
            <a:br>
              <a:rPr lang="en-US" sz="3100" dirty="0" smtClean="0"/>
            </a:br>
            <a:r>
              <a:rPr lang="en-US" sz="3100" dirty="0" smtClean="0"/>
              <a:t>This barrier prevents the entry of chemicals, microorganisms , UV radiation and the loss of water and body fluids. In addition, the skin plays role in the regulation of body temperature and it also acts as sensory organ</a:t>
            </a:r>
            <a:r>
              <a:rPr lang="en-US" sz="3100" dirty="0"/>
              <a:t>.</a:t>
            </a:r>
            <a:endParaRPr lang="ar-IQ" sz="31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00100" y="214291"/>
            <a:ext cx="7272334" cy="2571767"/>
          </a:xfrm>
        </p:spPr>
        <p:txBody>
          <a:bodyPr>
            <a:normAutofit fontScale="90000"/>
          </a:bodyPr>
          <a:lstStyle/>
          <a:p>
            <a:pPr algn="l"/>
            <a:r>
              <a:rPr lang="en-US" sz="3600" b="1" dirty="0">
                <a:solidFill>
                  <a:srgbClr val="FF0000"/>
                </a:solidFill>
              </a:rPr>
              <a:t>Skin layers</a:t>
            </a:r>
            <a:r>
              <a:rPr lang="en-US" sz="3600" b="1" dirty="0"/>
              <a:t/>
            </a:r>
            <a:br>
              <a:rPr lang="en-US" sz="3600" b="1" dirty="0"/>
            </a:br>
            <a:r>
              <a:rPr lang="en-US" sz="3200" dirty="0"/>
              <a:t>1.The Epidermis</a:t>
            </a:r>
            <a:br>
              <a:rPr lang="en-US" sz="3200" dirty="0"/>
            </a:br>
            <a:r>
              <a:rPr lang="en-US" sz="3200" dirty="0" smtClean="0"/>
              <a:t>2.The </a:t>
            </a:r>
            <a:r>
              <a:rPr lang="en-US" sz="3200" dirty="0"/>
              <a:t>Dermis</a:t>
            </a:r>
            <a:br>
              <a:rPr lang="en-US" sz="3200" dirty="0"/>
            </a:br>
            <a:r>
              <a:rPr lang="en-US" sz="3200" dirty="0" smtClean="0"/>
              <a:t>3.The </a:t>
            </a:r>
            <a:r>
              <a:rPr lang="en-US" sz="3200" dirty="0"/>
              <a:t>Subcutaneous Fatty layer</a:t>
            </a:r>
            <a:r>
              <a:rPr lang="en-US" dirty="0"/>
              <a:t/>
            </a:r>
            <a:br>
              <a:rPr lang="en-US" dirty="0"/>
            </a:br>
            <a:endParaRPr lang="ar-IQ" dirty="0"/>
          </a:p>
        </p:txBody>
      </p:sp>
      <p:pic>
        <p:nvPicPr>
          <p:cNvPr id="2050" name="Picture 2"/>
          <p:cNvPicPr>
            <a:picLocks noChangeAspect="1" noChangeArrowheads="1"/>
          </p:cNvPicPr>
          <p:nvPr/>
        </p:nvPicPr>
        <p:blipFill>
          <a:blip r:embed="rId2"/>
          <a:srcRect/>
          <a:stretch>
            <a:fillRect/>
          </a:stretch>
        </p:blipFill>
        <p:spPr bwMode="auto">
          <a:xfrm>
            <a:off x="1785918" y="2071678"/>
            <a:ext cx="6572296" cy="4572032"/>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1538" y="857232"/>
            <a:ext cx="7643866" cy="5500726"/>
          </a:xfrm>
        </p:spPr>
        <p:txBody>
          <a:bodyPr>
            <a:normAutofit fontScale="90000"/>
          </a:bodyPr>
          <a:lstStyle/>
          <a:p>
            <a:pPr algn="just" rtl="0"/>
            <a:r>
              <a:rPr lang="en-US" b="1" dirty="0">
                <a:solidFill>
                  <a:schemeClr val="accent6">
                    <a:lumMod val="60000"/>
                    <a:lumOff val="40000"/>
                  </a:schemeClr>
                </a:solidFill>
              </a:rPr>
              <a:t>Creams</a:t>
            </a:r>
            <a:r>
              <a:rPr lang="en-US" b="1" dirty="0"/>
              <a:t/>
            </a:r>
            <a:br>
              <a:rPr lang="en-US" b="1" dirty="0"/>
            </a:br>
            <a:r>
              <a:rPr lang="en-US" sz="3600" dirty="0" smtClean="0"/>
              <a:t>Pharmaceutical creams are semisolid preparations containing one or more medicinal agents dissolved in either an o/w or w/o emulsion.</a:t>
            </a:r>
            <a:r>
              <a:rPr lang="en-US" sz="3600" dirty="0"/>
              <a:t> </a:t>
            </a:r>
            <a:r>
              <a:rPr lang="en-US" sz="3600" dirty="0" smtClean="0"/>
              <a:t>Creams have a relatively soft, spreadable consistency. An example of an o/w cream is vanishing cream and an example of a w/o cream is cold cream. When the term “cream” is used without further qualification, </a:t>
            </a:r>
            <a:r>
              <a:rPr lang="en-US" sz="3600" dirty="0" err="1" smtClean="0"/>
              <a:t>awater</a:t>
            </a:r>
            <a:r>
              <a:rPr lang="en-US" sz="3600" dirty="0" smtClean="0"/>
              <a:t>-washable formulation is generally inferred</a:t>
            </a:r>
            <a:r>
              <a:rPr lang="en-US" sz="3600" dirty="0"/>
              <a:t>.</a:t>
            </a:r>
            <a:endParaRPr lang="ar-IQ" sz="3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928662" y="642918"/>
            <a:ext cx="8001056" cy="6000792"/>
          </a:xfrm>
        </p:spPr>
        <p:txBody>
          <a:bodyPr>
            <a:noAutofit/>
          </a:bodyPr>
          <a:lstStyle/>
          <a:p>
            <a:pPr algn="just"/>
            <a:r>
              <a:rPr lang="en-US" sz="3600" dirty="0" smtClean="0"/>
              <a:t>Creams find primary application in topical skin products and also in products used rectally and vaginally. Many patients and physicians prefer creams to ointments because they are easier to spread and remove than ointments. Pharmaceutical manufacturers frequently manufacture topical preparations of a drug in both ointment and cream bases to satisfy the preference of the patient and physician</a:t>
            </a:r>
            <a:r>
              <a:rPr lang="en-US" sz="3600" dirty="0"/>
              <a:t>.</a:t>
            </a:r>
            <a:endParaRPr lang="ar-IQ" sz="3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00100" y="1"/>
            <a:ext cx="7715304" cy="6858000"/>
          </a:xfrm>
        </p:spPr>
        <p:txBody>
          <a:bodyPr>
            <a:normAutofit/>
          </a:bodyPr>
          <a:lstStyle/>
          <a:p>
            <a:pPr algn="l">
              <a:buFont typeface="Arial" pitchFamily="34" charset="0"/>
              <a:buChar char="•"/>
            </a:pPr>
            <a:r>
              <a:rPr lang="en-US" sz="3600" b="1" dirty="0">
                <a:solidFill>
                  <a:schemeClr val="accent4"/>
                </a:solidFill>
              </a:rPr>
              <a:t>Preparation of </a:t>
            </a:r>
            <a:r>
              <a:rPr lang="en-US" sz="3600" b="1" dirty="0" smtClean="0">
                <a:solidFill>
                  <a:schemeClr val="accent4"/>
                </a:solidFill>
              </a:rPr>
              <a:t>creams</a:t>
            </a:r>
            <a:r>
              <a:rPr lang="en-US" sz="3600" b="1" dirty="0" smtClean="0"/>
              <a:t/>
            </a:r>
            <a:br>
              <a:rPr lang="en-US" sz="3600" b="1" dirty="0" smtClean="0"/>
            </a:br>
            <a:r>
              <a:rPr lang="en-US" sz="3600" b="1" dirty="0" smtClean="0"/>
              <a:t/>
            </a:r>
            <a:br>
              <a:rPr lang="en-US" sz="3600" b="1" dirty="0" smtClean="0"/>
            </a:br>
            <a:r>
              <a:rPr lang="en-US" sz="3100" dirty="0" smtClean="0"/>
              <a:t>Creams may be formulated from variety of oils ( both mineral and vegetable)and from fatty alcohols, fatty acids and fatty esters. Emulsifying agents include non-ionic surfactants and soaps</a:t>
            </a:r>
            <a:r>
              <a:rPr lang="en-US" sz="3100" dirty="0"/>
              <a:t>.</a:t>
            </a:r>
            <a:br>
              <a:rPr lang="en-US" sz="3100" dirty="0"/>
            </a:br>
            <a:r>
              <a:rPr lang="en-US" sz="3100" dirty="0" smtClean="0"/>
              <a:t/>
            </a:r>
            <a:br>
              <a:rPr lang="en-US" sz="3100" dirty="0" smtClean="0"/>
            </a:br>
            <a:r>
              <a:rPr lang="en-US" sz="3100" dirty="0" smtClean="0"/>
              <a:t>Preparation involves separating the formula components into two portions :lipid and aqueous. The lipid portion contain water-insoluble components and the aqueous portion the water-soluble components</a:t>
            </a:r>
            <a:r>
              <a:rPr lang="en-US" sz="3100" dirty="0"/>
              <a:t>.</a:t>
            </a:r>
            <a:br>
              <a:rPr lang="en-US" sz="3100" dirty="0"/>
            </a:br>
            <a:r>
              <a:rPr lang="en-US" sz="3100" dirty="0" smtClean="0"/>
              <a:t>.</a:t>
            </a:r>
            <a:endParaRPr lang="ar-IQ" sz="31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00100" y="3071810"/>
            <a:ext cx="7643866" cy="3500462"/>
          </a:xfrm>
        </p:spPr>
        <p:txBody>
          <a:bodyPr>
            <a:normAutofit fontScale="90000"/>
          </a:bodyPr>
          <a:lstStyle/>
          <a:p>
            <a:pPr algn="just"/>
            <a:r>
              <a:rPr lang="ar-IQ" sz="3600" dirty="0"/>
              <a:t/>
            </a:r>
            <a:br>
              <a:rPr lang="ar-IQ" sz="3600" dirty="0"/>
            </a:br>
            <a:r>
              <a:rPr lang="en-US" sz="3600" dirty="0" smtClean="0"/>
              <a:t>Vanishing creams are o/w emulsions containing large percentage of water and </a:t>
            </a:r>
            <a:r>
              <a:rPr lang="en-US" sz="3600" dirty="0" err="1" smtClean="0"/>
              <a:t>stearic</a:t>
            </a:r>
            <a:r>
              <a:rPr lang="en-US" sz="3600" dirty="0" smtClean="0"/>
              <a:t> acid. After application of the cream, the water evaporates leaving behind a thin residue film of </a:t>
            </a:r>
            <a:r>
              <a:rPr lang="en-US" sz="3600" dirty="0" err="1" smtClean="0"/>
              <a:t>stearic</a:t>
            </a:r>
            <a:r>
              <a:rPr lang="en-US" sz="3600" dirty="0" smtClean="0"/>
              <a:t> acid or other oleaginous components</a:t>
            </a:r>
            <a:r>
              <a:rPr lang="en-US" sz="3600" dirty="0"/>
              <a:t>.</a:t>
            </a:r>
            <a:br>
              <a:rPr lang="en-US" sz="3600" dirty="0"/>
            </a:br>
            <a:endParaRPr lang="ar-IQ" sz="3600" dirty="0"/>
          </a:p>
        </p:txBody>
      </p:sp>
      <p:sp>
        <p:nvSpPr>
          <p:cNvPr id="4" name="مستطيل 3"/>
          <p:cNvSpPr/>
          <p:nvPr/>
        </p:nvSpPr>
        <p:spPr>
          <a:xfrm>
            <a:off x="1071538" y="428604"/>
            <a:ext cx="7643866" cy="2677656"/>
          </a:xfrm>
          <a:prstGeom prst="rect">
            <a:avLst/>
          </a:prstGeom>
        </p:spPr>
        <p:txBody>
          <a:bodyPr wrap="square">
            <a:spAutoFit/>
          </a:bodyPr>
          <a:lstStyle/>
          <a:p>
            <a:pPr algn="just" rtl="0"/>
            <a:r>
              <a:rPr lang="en-US" sz="2800" dirty="0" smtClean="0"/>
              <a:t>Both phases are heated to a temperature above the melting point of the highest melting component. The phases then are mixed, and  the mixture is stirred until reaching ambient temperature or the mixture has congealed. Mixing is continued during the cooling process to promote uniformity</a:t>
            </a:r>
            <a:endParaRPr lang="ar-IQ" sz="2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89</TotalTime>
  <Words>182</Words>
  <Application>Microsoft Office PowerPoint</Application>
  <PresentationFormat>On-screen Show (4:3)</PresentationFormat>
  <Paragraphs>17</Paragraphs>
  <Slides>14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Gill Sans MT</vt:lpstr>
      <vt:lpstr>Majalla UI</vt:lpstr>
      <vt:lpstr>Verdana</vt:lpstr>
      <vt:lpstr>Wingdings 2</vt:lpstr>
      <vt:lpstr>انقلاب</vt:lpstr>
      <vt:lpstr>PowerPoint Presentation</vt:lpstr>
      <vt:lpstr>Ointments, creams, pastes and gels  Ointments, creams, pastes and gels are semisolid dosage forms intended for topical application They may be applied to the skin, placed on to the surface of the eye or used nasally, vaginally or rectally.  The majority of these preparations are used for the effects of the therapeutic agents they contain. Those which are non medicated are used for their physical effects lubricants.</vt:lpstr>
      <vt:lpstr>Topical preparations are used for the localized effects produced at the site of their application, although some unintended systemic drug absorption may occur,  Transdermal drug delivery systems are designed for the systemic absorption of drug substances in therapeutic quantities.</vt:lpstr>
      <vt:lpstr>Skin structure and function  Human skin is a highly complex multi-layered structure and it represents the largest organ of the body, comprising around 10% of the body mass. The main function of the skin is to act as a barrier between the body and the outside environment.   This barrier prevents the entry of chemicals, microorganisms , UV radiation and the loss of water and body fluids. In addition, the skin plays role in the regulation of body temperature and it also acts as sensory organ.</vt:lpstr>
      <vt:lpstr>Skin layers 1.The Epidermis 2.The Dermis 3.The Subcutaneous Fatty layer </vt:lpstr>
      <vt:lpstr>Creams Pharmaceutical creams are semisolid preparations containing one or more medicinal agents dissolved in either an o/w or w/o emulsion. Creams have a relatively soft, spreadable consistency. An example of an o/w cream is vanishing cream and an example of a w/o cream is cold cream. When the term “cream” is used without further qualification, awater-washable formulation is generally inferred.</vt:lpstr>
      <vt:lpstr>Creams find primary application in topical skin products and also in products used rectally and vaginally. Many patients and physicians prefer creams to ointments because they are easier to spread and remove than ointments. Pharmaceutical manufacturers frequently manufacture topical preparations of a drug in both ointment and cream bases to satisfy the preference of the patient and physician.</vt:lpstr>
      <vt:lpstr>Preparation of creams  Creams may be formulated from variety of oils ( both mineral and vegetable)and from fatty alcohols, fatty acids and fatty esters. Emulsifying agents include non-ionic surfactants and soaps.  Preparation involves separating the formula components into two portions :lipid and aqueous. The lipid portion contain water-insoluble components and the aqueous portion the water-soluble components. .</vt:lpstr>
      <vt:lpstr> Vanishing creams are o/w emulsions containing large percentage of water and stearic acid. After application of the cream, the water evaporates leaving behind a thin residue film of stearic acid or other oleaginous components. </vt:lpstr>
      <vt:lpstr>Gels Gels are usually clear , transparent non-greasy semisolids containing solubilised active substances in an aqueous liquid vehicle rendered jelly-like by the addition of a gelling  agent.  Among the gelling agent used are synthetic macromolecules such as carbomer, cellulose derivatives as carboxy methylcellulose or hydroxypropyl cellulose and natural gums as tragacanth</vt:lpstr>
      <vt:lpstr>Gels may be used as lubricants or medicated gels administered by various routes including the skin, the eye , the nose , the vagina and the rectum.  In addition to the gelling agent and water, gels may be formulated to contain a drug substance , solvents such as alcohol and/ or propylene glycol , antimicrobial preservatives such as methyl and propyl parabens and stabilisers such as edetatedisodium.</vt:lpstr>
      <vt:lpstr>Rx vanishing cream stearic acid                           200g potassium hydroxide              14g purified water                        800g Ft. cream  sig. apply  b.i.d  Rx cold cream spermaceti                                125g white wax                                  120g liquid paraffin                              560g sodium borate                            5g purified water                             190g Ft. cream    </vt:lpstr>
      <vt:lpstr> Rx zinc gelatin (glycero gelatin jelly)  zinc oxide                           15g gelatin                                15g glycerol                               35g purified water                      35g Ft. gel  sig. for external use  </vt:lpstr>
      <vt:lpstr>Rx bentonite gel  zinc oxide                            10g glycerol                                10g bentonite                              10g  purified water                        100g Ft.  Gel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AWM</dc:creator>
  <cp:lastModifiedBy>hp</cp:lastModifiedBy>
  <cp:revision>20</cp:revision>
  <dcterms:created xsi:type="dcterms:W3CDTF">2020-06-19T12:29:24Z</dcterms:created>
  <dcterms:modified xsi:type="dcterms:W3CDTF">2020-11-02T22:31:29Z</dcterms:modified>
</cp:coreProperties>
</file>