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82" r:id="rId14"/>
    <p:sldId id="280" r:id="rId15"/>
    <p:sldId id="281"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4480" y="4120595"/>
            <a:ext cx="7772400" cy="859205"/>
          </a:xfrm>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988825" y="5036825"/>
            <a:ext cx="6400800" cy="835455"/>
          </a:xfrm>
        </p:spPr>
        <p:txBody>
          <a:bodyPr>
            <a:normAutofit/>
          </a:bodyPr>
          <a:lstStyle>
            <a:lvl1pPr marL="0" indent="0" algn="r">
              <a:buNone/>
              <a:defRPr sz="2800">
                <a:solidFill>
                  <a:srgbClr val="6BA42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solidFill>
                  <a:srgbClr val="6BA42C"/>
                </a:solidFill>
              </a:defRPr>
            </a:lvl1pPr>
            <a:lvl2pPr>
              <a:defRPr>
                <a:solidFill>
                  <a:srgbClr val="6BA42C"/>
                </a:solidFill>
              </a:defRPr>
            </a:lvl2pPr>
            <a:lvl3pPr>
              <a:defRPr>
                <a:solidFill>
                  <a:srgbClr val="6BA42C"/>
                </a:solidFill>
              </a:defRPr>
            </a:lvl3pPr>
            <a:lvl4pPr>
              <a:defRPr>
                <a:solidFill>
                  <a:srgbClr val="6BA42C"/>
                </a:solidFill>
              </a:defRPr>
            </a:lvl4pPr>
            <a:lvl5pPr>
              <a:defRPr>
                <a:solidFill>
                  <a:srgbClr val="6BA42C"/>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1425" y="274638"/>
            <a:ext cx="6710784" cy="1143000"/>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1425" y="1443836"/>
            <a:ext cx="6710784" cy="4275740"/>
          </a:xfrm>
        </p:spPr>
        <p:txBody>
          <a:bodyPr/>
          <a:lstStyle>
            <a:lvl1pPr>
              <a:defRPr sz="2800">
                <a:solidFill>
                  <a:srgbClr val="6BA42C"/>
                </a:solidFill>
              </a:defRPr>
            </a:lvl1pPr>
            <a:lvl2pPr>
              <a:defRPr>
                <a:solidFill>
                  <a:srgbClr val="6BA42C"/>
                </a:solidFill>
              </a:defRPr>
            </a:lvl2pPr>
            <a:lvl3pPr>
              <a:defRPr>
                <a:solidFill>
                  <a:srgbClr val="6BA42C"/>
                </a:solidFill>
              </a:defRPr>
            </a:lvl3pPr>
            <a:lvl4pPr>
              <a:defRPr>
                <a:solidFill>
                  <a:srgbClr val="6BA42C"/>
                </a:solidFill>
              </a:defRPr>
            </a:lvl4pPr>
            <a:lvl5pPr>
              <a:defRPr>
                <a:solidFill>
                  <a:srgbClr val="6BA42C"/>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3835"/>
            <a:ext cx="4040188" cy="639762"/>
          </a:xfrm>
        </p:spPr>
        <p:txBody>
          <a:bodyPr anchor="b"/>
          <a:lstStyle>
            <a:lvl1pPr marL="0" indent="0">
              <a:buNone/>
              <a:defRPr sz="2400" b="1">
                <a:solidFill>
                  <a:srgbClr val="6BA42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73697"/>
            <a:ext cx="4040188" cy="3798583"/>
          </a:xfrm>
        </p:spPr>
        <p:txBody>
          <a:bodyPr/>
          <a:lstStyle>
            <a:lvl1pPr>
              <a:defRPr sz="2400">
                <a:solidFill>
                  <a:srgbClr val="6BA42C"/>
                </a:solidFill>
              </a:defRPr>
            </a:lvl1pPr>
            <a:lvl2pPr>
              <a:defRPr sz="2000">
                <a:solidFill>
                  <a:srgbClr val="6BA42C"/>
                </a:solidFill>
              </a:defRPr>
            </a:lvl2pPr>
            <a:lvl3pPr>
              <a:defRPr sz="1800">
                <a:solidFill>
                  <a:srgbClr val="6BA42C"/>
                </a:solidFill>
              </a:defRPr>
            </a:lvl3pPr>
            <a:lvl4pPr>
              <a:defRPr sz="1600">
                <a:solidFill>
                  <a:srgbClr val="6BA42C"/>
                </a:solidFill>
              </a:defRPr>
            </a:lvl4pPr>
            <a:lvl5pPr>
              <a:defRPr sz="1600">
                <a:solidFill>
                  <a:srgbClr val="6BA42C"/>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443835"/>
            <a:ext cx="4041775" cy="639762"/>
          </a:xfrm>
        </p:spPr>
        <p:txBody>
          <a:bodyPr anchor="b"/>
          <a:lstStyle>
            <a:lvl1pPr marL="0" indent="0">
              <a:buNone/>
              <a:defRPr sz="2400" b="1">
                <a:solidFill>
                  <a:srgbClr val="6BA42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073697"/>
            <a:ext cx="4041775" cy="3798583"/>
          </a:xfrm>
        </p:spPr>
        <p:txBody>
          <a:bodyPr/>
          <a:lstStyle>
            <a:lvl1pPr>
              <a:defRPr sz="2400">
                <a:solidFill>
                  <a:srgbClr val="6BA42C"/>
                </a:solidFill>
              </a:defRPr>
            </a:lvl1pPr>
            <a:lvl2pPr>
              <a:defRPr sz="2000">
                <a:solidFill>
                  <a:srgbClr val="6BA42C"/>
                </a:solidFill>
              </a:defRPr>
            </a:lvl2pPr>
            <a:lvl3pPr>
              <a:defRPr sz="1800">
                <a:solidFill>
                  <a:srgbClr val="6BA42C"/>
                </a:solidFill>
              </a:defRPr>
            </a:lvl3pPr>
            <a:lvl4pPr>
              <a:defRPr sz="1600">
                <a:solidFill>
                  <a:srgbClr val="6BA42C"/>
                </a:solidFill>
              </a:defRPr>
            </a:lvl4pPr>
            <a:lvl5pPr>
              <a:defRPr sz="1600">
                <a:solidFill>
                  <a:srgbClr val="6BA42C"/>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iq/url?sa=i&amp;rct=j&amp;q=&amp;esrc=s&amp;source=images&amp;cd=&amp;cad=rja&amp;uact=8&amp;ved=2ahUKEwih49SI-pnZAhUJ1hQKHfB-CogQjRx6BAgAEAY&amp;url=https://taengooluver.deviantart.com/art/Thank-You-For-Listening-GIF-016-461670743&amp;psig=AOvVaw14bZeYZT4O-eLKgRdGA-lE&amp;ust=1518304140609654" TargetMode="External"/><Relationship Id="rId1" Type="http://schemas.openxmlformats.org/officeDocument/2006/relationships/slideLayout" Target="../slideLayouts/slideLayout8.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3643314"/>
            <a:ext cx="7772400" cy="1144957"/>
          </a:xfrm>
        </p:spPr>
        <p:txBody>
          <a:bodyPr>
            <a:normAutofit/>
          </a:bodyPr>
          <a:lstStyle/>
          <a:p>
            <a:pPr algn="ctr"/>
            <a:r>
              <a:rPr lang="en-US" sz="4400" b="1" dirty="0" smtClean="0">
                <a:solidFill>
                  <a:schemeClr val="accent2">
                    <a:lumMod val="75000"/>
                  </a:schemeClr>
                </a:solidFill>
              </a:rPr>
              <a:t>Pharmaceutical technology </a:t>
            </a:r>
            <a:endParaRPr lang="en-US" sz="4400" b="1" dirty="0">
              <a:solidFill>
                <a:schemeClr val="accent2">
                  <a:lumMod val="75000"/>
                </a:schemeClr>
              </a:solidFill>
            </a:endParaRPr>
          </a:p>
        </p:txBody>
      </p:sp>
      <p:sp>
        <p:nvSpPr>
          <p:cNvPr id="3" name="Subtitle 2"/>
          <p:cNvSpPr>
            <a:spLocks noGrp="1"/>
          </p:cNvSpPr>
          <p:nvPr>
            <p:ph type="subTitle" idx="1"/>
          </p:nvPr>
        </p:nvSpPr>
        <p:spPr>
          <a:xfrm>
            <a:off x="1928794" y="4643446"/>
            <a:ext cx="6400800" cy="835455"/>
          </a:xfrm>
        </p:spPr>
        <p:txBody>
          <a:bodyPr>
            <a:noAutofit/>
          </a:bodyPr>
          <a:lstStyle/>
          <a:p>
            <a:pPr algn="ctr"/>
            <a:r>
              <a:rPr lang="en-US" sz="6000" b="1" i="1" dirty="0" smtClean="0">
                <a:solidFill>
                  <a:schemeClr val="accent4">
                    <a:lumMod val="50000"/>
                  </a:schemeClr>
                </a:solidFill>
              </a:rPr>
              <a:t>Ointment </a:t>
            </a:r>
            <a:endParaRPr lang="en-US" sz="6000" b="1" i="1" dirty="0">
              <a:solidFill>
                <a:schemeClr val="accent4">
                  <a:lumMod val="50000"/>
                </a:schemeClr>
              </a:solidFill>
            </a:endParaRPr>
          </a:p>
        </p:txBody>
      </p:sp>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42976" y="357166"/>
            <a:ext cx="7772400" cy="5072098"/>
          </a:xfrm>
        </p:spPr>
        <p:txBody>
          <a:bodyPr>
            <a:normAutofit fontScale="90000"/>
          </a:bodyPr>
          <a:lstStyle/>
          <a:p>
            <a:pPr algn="justLow"/>
            <a:r>
              <a:rPr lang="ar-IQ" dirty="0" smtClean="0"/>
              <a:t/>
            </a:r>
            <a:br>
              <a:rPr lang="ar-IQ" dirty="0" smtClean="0"/>
            </a:br>
            <a:r>
              <a:rPr lang="en-US" sz="4000" b="1" dirty="0" smtClean="0">
                <a:solidFill>
                  <a:srgbClr val="FF0000"/>
                </a:solidFill>
              </a:rPr>
              <a:t>Incorporation</a:t>
            </a:r>
            <a:br>
              <a:rPr lang="en-US" sz="4000" b="1" dirty="0" smtClean="0">
                <a:solidFill>
                  <a:srgbClr val="FF0000"/>
                </a:solidFill>
              </a:rPr>
            </a:br>
            <a:r>
              <a:rPr lang="en-US" sz="2800" b="1" dirty="0" smtClean="0"/>
              <a:t/>
            </a:r>
            <a:br>
              <a:rPr lang="en-US" sz="2800" b="1" dirty="0" smtClean="0"/>
            </a:br>
            <a:r>
              <a:rPr lang="en-US" sz="2800" dirty="0" smtClean="0">
                <a:solidFill>
                  <a:schemeClr val="tx2">
                    <a:lumMod val="75000"/>
                  </a:schemeClr>
                </a:solidFill>
              </a:rPr>
              <a:t>When preparing an ointment by speculation, If the components of an ointment are reactive with the metal of the spatula hard rubber spatula may be used.</a:t>
            </a:r>
            <a:br>
              <a:rPr lang="en-US" sz="2800" dirty="0" smtClean="0">
                <a:solidFill>
                  <a:schemeClr val="tx2">
                    <a:lumMod val="75000"/>
                  </a:schemeClr>
                </a:solidFill>
              </a:rPr>
            </a:br>
            <a:r>
              <a:rPr lang="en-US" sz="2800" dirty="0" smtClean="0">
                <a:solidFill>
                  <a:schemeClr val="tx2">
                    <a:lumMod val="75000"/>
                  </a:schemeClr>
                </a:solidFill>
              </a:rPr>
              <a:t>The ointment base is placed on one side and the powdered components previously reduced to fine powders on the other side. A small portion of the powder is mixed with a portion of the base until uniform mixture is obtained. The process is continued until all portions of the powder and the base are combined and thoroughly and uniformly blended</a:t>
            </a:r>
            <a:r>
              <a:rPr lang="en-US" dirty="0" smtClean="0">
                <a:solidFill>
                  <a:schemeClr val="tx2">
                    <a:lumMod val="75000"/>
                  </a:schemeClr>
                </a:solidFill>
              </a:rPr>
              <a:t>.</a:t>
            </a:r>
            <a:endParaRPr lang="ar-IQ"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143108" y="0"/>
            <a:ext cx="7000892" cy="6572272"/>
          </a:xfrm>
        </p:spPr>
        <p:txBody>
          <a:bodyPr>
            <a:normAutofit/>
          </a:bodyPr>
          <a:lstStyle/>
          <a:p>
            <a:pPr algn="just"/>
            <a:r>
              <a:rPr lang="en-US" b="1" dirty="0" smtClean="0">
                <a:solidFill>
                  <a:srgbClr val="FFC000"/>
                </a:solidFill>
              </a:rPr>
              <a:t>Fusion</a:t>
            </a:r>
            <a:r>
              <a:rPr lang="en-US" sz="2800" b="1" dirty="0" smtClean="0">
                <a:solidFill>
                  <a:schemeClr val="tx2">
                    <a:lumMod val="75000"/>
                  </a:schemeClr>
                </a:solidFill>
              </a:rPr>
              <a:t/>
            </a:r>
            <a:br>
              <a:rPr lang="en-US" sz="2800" b="1" dirty="0" smtClean="0">
                <a:solidFill>
                  <a:schemeClr val="tx2">
                    <a:lumMod val="75000"/>
                  </a:schemeClr>
                </a:solidFill>
              </a:rPr>
            </a:br>
            <a:r>
              <a:rPr lang="en-US" sz="2800" dirty="0" smtClean="0">
                <a:solidFill>
                  <a:schemeClr val="tx2">
                    <a:lumMod val="75000"/>
                  </a:schemeClr>
                </a:solidFill>
              </a:rPr>
              <a:t>By the fusion method, all or some of the components of an ointment are combined by being melted together and cooled with constant stirring until congealed. Components not melted are added to the congealing mixture as it is being cooled and stirred. Naturally, heat labile substances and any volatile components are added Last when the temperature of the mixture is low enough not to caused composition or volatilization of the components. Substances may be added to the congealing mixture as solutions or as insoluble powders </a:t>
            </a:r>
            <a:r>
              <a:rPr lang="en-US" sz="2800" dirty="0" err="1" smtClean="0">
                <a:solidFill>
                  <a:schemeClr val="tx2">
                    <a:lumMod val="75000"/>
                  </a:schemeClr>
                </a:solidFill>
              </a:rPr>
              <a:t>levigated</a:t>
            </a:r>
            <a:r>
              <a:rPr lang="en-US" sz="2800" dirty="0" smtClean="0">
                <a:solidFill>
                  <a:schemeClr val="tx2">
                    <a:lumMod val="75000"/>
                  </a:schemeClr>
                </a:solidFill>
              </a:rPr>
              <a:t> with a portion of the base</a:t>
            </a:r>
            <a:endParaRPr lang="ar-IQ" sz="28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971600" y="620688"/>
            <a:ext cx="7343772" cy="4248472"/>
          </a:xfrm>
        </p:spPr>
        <p:txBody>
          <a:bodyPr>
            <a:normAutofit fontScale="90000"/>
          </a:bodyPr>
          <a:lstStyle/>
          <a:p>
            <a:pPr algn="l" rtl="1"/>
            <a:r>
              <a:rPr lang="en-US" dirty="0" smtClean="0">
                <a:solidFill>
                  <a:schemeClr val="tx2">
                    <a:lumMod val="75000"/>
                  </a:schemeClr>
                </a:solidFill>
              </a:rPr>
              <a:t>Rx </a:t>
            </a:r>
            <a:br>
              <a:rPr lang="en-US" dirty="0" smtClean="0">
                <a:solidFill>
                  <a:schemeClr val="tx2">
                    <a:lumMod val="75000"/>
                  </a:schemeClr>
                </a:solidFill>
              </a:rPr>
            </a:br>
            <a:r>
              <a:rPr lang="en-US" sz="4000" u="sng" dirty="0" smtClean="0">
                <a:solidFill>
                  <a:schemeClr val="tx2">
                    <a:lumMod val="75000"/>
                  </a:schemeClr>
                </a:solidFill>
              </a:rPr>
              <a:t>Simple ointment                         </a:t>
            </a:r>
            <a:r>
              <a:rPr lang="en-US" dirty="0" smtClean="0">
                <a:solidFill>
                  <a:schemeClr val="tx2">
                    <a:lumMod val="75000"/>
                  </a:schemeClr>
                </a:solidFill>
              </a:rPr>
              <a:t/>
            </a:r>
            <a:br>
              <a:rPr lang="en-US" dirty="0" smtClean="0">
                <a:solidFill>
                  <a:schemeClr val="tx2">
                    <a:lumMod val="75000"/>
                  </a:schemeClr>
                </a:solidFill>
              </a:rPr>
            </a:br>
            <a:r>
              <a:rPr lang="en-US" dirty="0" smtClean="0">
                <a:solidFill>
                  <a:schemeClr val="tx2">
                    <a:lumMod val="75000"/>
                  </a:schemeClr>
                </a:solidFill>
              </a:rPr>
              <a:t/>
            </a:r>
            <a:br>
              <a:rPr lang="en-US" dirty="0" smtClean="0">
                <a:solidFill>
                  <a:schemeClr val="tx2">
                    <a:lumMod val="75000"/>
                  </a:schemeClr>
                </a:solidFill>
              </a:rPr>
            </a:br>
            <a:r>
              <a:rPr lang="en-US" dirty="0" smtClean="0">
                <a:solidFill>
                  <a:schemeClr val="tx2">
                    <a:lumMod val="75000"/>
                  </a:schemeClr>
                </a:solidFill>
              </a:rPr>
              <a:t>wool fat                                                 50 gm </a:t>
            </a:r>
            <a:br>
              <a:rPr lang="en-US" dirty="0" smtClean="0">
                <a:solidFill>
                  <a:schemeClr val="tx2">
                    <a:lumMod val="75000"/>
                  </a:schemeClr>
                </a:solidFill>
              </a:rPr>
            </a:br>
            <a:r>
              <a:rPr lang="en-US" dirty="0" smtClean="0">
                <a:solidFill>
                  <a:schemeClr val="tx2">
                    <a:lumMod val="75000"/>
                  </a:schemeClr>
                </a:solidFill>
              </a:rPr>
              <a:t>          50 gm</a:t>
            </a:r>
            <a:r>
              <a:rPr lang="ar-IQ" dirty="0" smtClean="0">
                <a:solidFill>
                  <a:schemeClr val="tx2">
                    <a:lumMod val="75000"/>
                  </a:schemeClr>
                </a:solidFill>
              </a:rPr>
              <a:t>                </a:t>
            </a:r>
            <a:r>
              <a:rPr lang="en-US" dirty="0" err="1" smtClean="0">
                <a:solidFill>
                  <a:schemeClr val="tx2">
                    <a:lumMod val="75000"/>
                  </a:schemeClr>
                </a:solidFill>
              </a:rPr>
              <a:t>celostearyl</a:t>
            </a:r>
            <a:r>
              <a:rPr lang="en-US" dirty="0" smtClean="0">
                <a:solidFill>
                  <a:schemeClr val="tx2">
                    <a:lumMod val="75000"/>
                  </a:schemeClr>
                </a:solidFill>
              </a:rPr>
              <a:t> </a:t>
            </a:r>
            <a:r>
              <a:rPr lang="en-US" dirty="0" err="1" smtClean="0">
                <a:solidFill>
                  <a:schemeClr val="tx2">
                    <a:lumMod val="75000"/>
                  </a:schemeClr>
                </a:solidFill>
              </a:rPr>
              <a:t>alcohole</a:t>
            </a:r>
            <a:r>
              <a:rPr lang="en-US" dirty="0" smtClean="0">
                <a:solidFill>
                  <a:schemeClr val="tx2">
                    <a:lumMod val="75000"/>
                  </a:schemeClr>
                </a:solidFill>
              </a:rPr>
              <a:t> </a:t>
            </a:r>
            <a:r>
              <a:rPr lang="en-US" dirty="0">
                <a:solidFill>
                  <a:schemeClr val="tx2">
                    <a:lumMod val="75000"/>
                  </a:schemeClr>
                </a:solidFill>
              </a:rPr>
              <a:t/>
            </a:r>
            <a:br>
              <a:rPr lang="en-US" dirty="0">
                <a:solidFill>
                  <a:schemeClr val="tx2">
                    <a:lumMod val="75000"/>
                  </a:schemeClr>
                </a:solidFill>
              </a:rPr>
            </a:br>
            <a:r>
              <a:rPr lang="en-US" dirty="0" smtClean="0">
                <a:solidFill>
                  <a:schemeClr val="tx2">
                    <a:lumMod val="75000"/>
                  </a:schemeClr>
                </a:solidFill>
              </a:rPr>
              <a:t>yellow or white soft paraffin             850 gm</a:t>
            </a:r>
            <a:br>
              <a:rPr lang="en-US" dirty="0" smtClean="0">
                <a:solidFill>
                  <a:schemeClr val="tx2">
                    <a:lumMod val="75000"/>
                  </a:schemeClr>
                </a:solidFill>
              </a:rPr>
            </a:br>
            <a:r>
              <a:rPr lang="en-US" dirty="0" smtClean="0">
                <a:solidFill>
                  <a:schemeClr val="tx2">
                    <a:lumMod val="75000"/>
                  </a:schemeClr>
                </a:solidFill>
              </a:rPr>
              <a:t>hard paraffin                                          50 gm</a:t>
            </a:r>
            <a:br>
              <a:rPr lang="en-US" dirty="0" smtClean="0">
                <a:solidFill>
                  <a:schemeClr val="tx2">
                    <a:lumMod val="75000"/>
                  </a:schemeClr>
                </a:solidFill>
              </a:rPr>
            </a:br>
            <a:r>
              <a:rPr lang="en-US" dirty="0" smtClean="0">
                <a:solidFill>
                  <a:schemeClr val="tx2">
                    <a:lumMod val="75000"/>
                  </a:schemeClr>
                </a:solidFill>
              </a:rPr>
              <a:t>Ft. </a:t>
            </a:r>
            <a:r>
              <a:rPr lang="en-US" dirty="0" err="1" smtClean="0">
                <a:solidFill>
                  <a:schemeClr val="tx2">
                    <a:lumMod val="75000"/>
                  </a:schemeClr>
                </a:solidFill>
              </a:rPr>
              <a:t>oint</a:t>
            </a:r>
            <a:r>
              <a:rPr lang="en-US" dirty="0" smtClean="0">
                <a:solidFill>
                  <a:schemeClr val="tx2">
                    <a:lumMod val="75000"/>
                  </a:schemeClr>
                </a:solidFill>
              </a:rPr>
              <a:t>.</a:t>
            </a:r>
            <a:br>
              <a:rPr lang="en-US" dirty="0" smtClean="0">
                <a:solidFill>
                  <a:schemeClr val="tx2">
                    <a:lumMod val="75000"/>
                  </a:schemeClr>
                </a:solidFill>
              </a:rPr>
            </a:br>
            <a:r>
              <a:rPr lang="en-US" dirty="0" smtClean="0">
                <a:solidFill>
                  <a:schemeClr val="tx2">
                    <a:lumMod val="75000"/>
                  </a:schemeClr>
                </a:solidFill>
              </a:rPr>
              <a:t>Mitt.                                                         50gm</a:t>
            </a:r>
            <a:br>
              <a:rPr lang="en-US" dirty="0" smtClean="0">
                <a:solidFill>
                  <a:schemeClr val="tx2">
                    <a:lumMod val="75000"/>
                  </a:schemeClr>
                </a:solidFill>
              </a:rPr>
            </a:br>
            <a:r>
              <a:rPr lang="en-US" dirty="0" smtClean="0">
                <a:solidFill>
                  <a:schemeClr val="tx2">
                    <a:lumMod val="75000"/>
                  </a:schemeClr>
                </a:solidFill>
              </a:rPr>
              <a:t>Sig. for external use </a:t>
            </a:r>
            <a:br>
              <a:rPr lang="en-US" dirty="0" smtClean="0">
                <a:solidFill>
                  <a:schemeClr val="tx2">
                    <a:lumMod val="75000"/>
                  </a:schemeClr>
                </a:solidFill>
              </a:rPr>
            </a:br>
            <a:r>
              <a:rPr lang="en-US" dirty="0" smtClean="0">
                <a:solidFill>
                  <a:schemeClr val="tx2">
                    <a:lumMod val="75000"/>
                  </a:schemeClr>
                </a:solidFill>
              </a:rPr>
              <a:t>method of preparation is fusion method </a:t>
            </a:r>
            <a:endParaRPr lang="ar-IQ"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31640" y="0"/>
            <a:ext cx="7812360" cy="6480720"/>
          </a:xfrm>
        </p:spPr>
        <p:txBody>
          <a:bodyPr>
            <a:normAutofit/>
          </a:bodyPr>
          <a:lstStyle/>
          <a:p>
            <a:pPr algn="l"/>
            <a:r>
              <a:rPr lang="en-US" sz="2800" dirty="0" smtClean="0">
                <a:solidFill>
                  <a:schemeClr val="tx2">
                    <a:lumMod val="75000"/>
                  </a:schemeClr>
                </a:solidFill>
              </a:rPr>
              <a:t>50 gm+ 50 gm + 50 gm + 850 gm = 1000gm the total weight  of formula</a:t>
            </a:r>
            <a:br>
              <a:rPr lang="en-US" sz="2800" dirty="0" smtClean="0">
                <a:solidFill>
                  <a:schemeClr val="tx2">
                    <a:lumMod val="75000"/>
                  </a:schemeClr>
                </a:solidFill>
              </a:rPr>
            </a:br>
            <a:r>
              <a:rPr lang="en-US" sz="2800" dirty="0">
                <a:solidFill>
                  <a:schemeClr val="tx2">
                    <a:lumMod val="75000"/>
                  </a:schemeClr>
                </a:solidFill>
              </a:rPr>
              <a:t/>
            </a:r>
            <a:br>
              <a:rPr lang="en-US" sz="2800" dirty="0">
                <a:solidFill>
                  <a:schemeClr val="tx2">
                    <a:lumMod val="75000"/>
                  </a:schemeClr>
                </a:solidFill>
              </a:rPr>
            </a:br>
            <a:r>
              <a:rPr lang="en-US" sz="2800" dirty="0" smtClean="0">
                <a:solidFill>
                  <a:schemeClr val="tx2">
                    <a:lumMod val="75000"/>
                  </a:schemeClr>
                </a:solidFill>
              </a:rPr>
              <a:t>50g    1000g </a:t>
            </a:r>
            <a:br>
              <a:rPr lang="en-US" sz="2800" dirty="0" smtClean="0">
                <a:solidFill>
                  <a:schemeClr val="tx2">
                    <a:lumMod val="75000"/>
                  </a:schemeClr>
                </a:solidFill>
              </a:rPr>
            </a:br>
            <a:r>
              <a:rPr lang="en-US" sz="2800" dirty="0" smtClean="0">
                <a:solidFill>
                  <a:schemeClr val="tx2">
                    <a:lumMod val="75000"/>
                  </a:schemeClr>
                </a:solidFill>
              </a:rPr>
              <a:t>x gm    50gm</a:t>
            </a:r>
            <a:br>
              <a:rPr lang="en-US" sz="2800" dirty="0" smtClean="0">
                <a:solidFill>
                  <a:schemeClr val="tx2">
                    <a:lumMod val="75000"/>
                  </a:schemeClr>
                </a:solidFill>
              </a:rPr>
            </a:br>
            <a:r>
              <a:rPr lang="en-US" sz="2800" dirty="0" smtClean="0">
                <a:solidFill>
                  <a:schemeClr val="tx2">
                    <a:lumMod val="75000"/>
                  </a:schemeClr>
                </a:solidFill>
              </a:rPr>
              <a:t>x = 2.5 gm for each wool fat, </a:t>
            </a:r>
            <a:r>
              <a:rPr lang="en-US" sz="2800" dirty="0" err="1" smtClean="0">
                <a:solidFill>
                  <a:schemeClr val="tx2">
                    <a:lumMod val="75000"/>
                  </a:schemeClr>
                </a:solidFill>
              </a:rPr>
              <a:t>cole</a:t>
            </a:r>
            <a:r>
              <a:rPr lang="en-US" sz="2800" dirty="0" smtClean="0">
                <a:solidFill>
                  <a:schemeClr val="tx2">
                    <a:lumMod val="75000"/>
                  </a:schemeClr>
                </a:solidFill>
              </a:rPr>
              <a:t>. Alcohol, hard paraffin </a:t>
            </a:r>
            <a:br>
              <a:rPr lang="en-US" sz="2800" dirty="0" smtClean="0">
                <a:solidFill>
                  <a:schemeClr val="tx2">
                    <a:lumMod val="75000"/>
                  </a:schemeClr>
                </a:solidFill>
              </a:rPr>
            </a:br>
            <a:r>
              <a:rPr lang="en-US" sz="2800" dirty="0">
                <a:solidFill>
                  <a:schemeClr val="tx2">
                    <a:lumMod val="75000"/>
                  </a:schemeClr>
                </a:solidFill>
              </a:rPr>
              <a:t/>
            </a:r>
            <a:br>
              <a:rPr lang="en-US" sz="2800" dirty="0">
                <a:solidFill>
                  <a:schemeClr val="tx2">
                    <a:lumMod val="75000"/>
                  </a:schemeClr>
                </a:solidFill>
              </a:rPr>
            </a:br>
            <a:r>
              <a:rPr lang="en-US" sz="2800" dirty="0" smtClean="0">
                <a:solidFill>
                  <a:schemeClr val="tx2">
                    <a:lumMod val="75000"/>
                  </a:schemeClr>
                </a:solidFill>
              </a:rPr>
              <a:t>850gm     1000gm</a:t>
            </a:r>
            <a:br>
              <a:rPr lang="en-US" sz="2800" dirty="0" smtClean="0">
                <a:solidFill>
                  <a:schemeClr val="tx2">
                    <a:lumMod val="75000"/>
                  </a:schemeClr>
                </a:solidFill>
              </a:rPr>
            </a:br>
            <a:r>
              <a:rPr lang="en-US" sz="2800" dirty="0" smtClean="0">
                <a:solidFill>
                  <a:schemeClr val="tx2">
                    <a:lumMod val="75000"/>
                  </a:schemeClr>
                </a:solidFill>
              </a:rPr>
              <a:t>x gm           50 gm</a:t>
            </a:r>
            <a:br>
              <a:rPr lang="en-US" sz="2800" dirty="0" smtClean="0">
                <a:solidFill>
                  <a:schemeClr val="tx2">
                    <a:lumMod val="75000"/>
                  </a:schemeClr>
                </a:solidFill>
              </a:rPr>
            </a:br>
            <a:r>
              <a:rPr lang="en-US" sz="2800" dirty="0" smtClean="0">
                <a:solidFill>
                  <a:schemeClr val="tx2">
                    <a:lumMod val="75000"/>
                  </a:schemeClr>
                </a:solidFill>
              </a:rPr>
              <a:t>x = 42.5 gm of soft paraffin    </a:t>
            </a:r>
            <a:r>
              <a:rPr lang="en-US" dirty="0" smtClean="0">
                <a:solidFill>
                  <a:schemeClr val="tx2">
                    <a:lumMod val="75000"/>
                  </a:schemeClr>
                </a:solidFill>
              </a:rPr>
              <a:t/>
            </a:r>
            <a:br>
              <a:rPr lang="en-US" dirty="0" smtClean="0">
                <a:solidFill>
                  <a:schemeClr val="tx2">
                    <a:lumMod val="75000"/>
                  </a:schemeClr>
                </a:solidFill>
              </a:rPr>
            </a:br>
            <a:r>
              <a:rPr lang="en-US" dirty="0" smtClean="0"/>
              <a:t/>
            </a:r>
            <a:br>
              <a:rPr lang="en-US" dirty="0" smtClean="0"/>
            </a:br>
            <a:r>
              <a:rPr lang="en-US" dirty="0" smtClean="0"/>
              <a:t> </a:t>
            </a:r>
            <a:endParaRPr lang="ar-IQ" dirty="0"/>
          </a:p>
        </p:txBody>
      </p:sp>
    </p:spTree>
    <p:extLst>
      <p:ext uri="{BB962C8B-B14F-4D97-AF65-F5344CB8AC3E}">
        <p14:creationId xmlns:p14="http://schemas.microsoft.com/office/powerpoint/2010/main" val="865332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500042"/>
            <a:ext cx="7772400" cy="4657150"/>
          </a:xfrm>
        </p:spPr>
        <p:txBody>
          <a:bodyPr>
            <a:normAutofit fontScale="90000"/>
          </a:bodyPr>
          <a:lstStyle/>
          <a:p>
            <a:pPr algn="l"/>
            <a:r>
              <a:rPr lang="en-US" dirty="0" smtClean="0">
                <a:solidFill>
                  <a:schemeClr val="tx2">
                    <a:lumMod val="75000"/>
                  </a:schemeClr>
                </a:solidFill>
              </a:rPr>
              <a:t>Rx </a:t>
            </a:r>
            <a:br>
              <a:rPr lang="en-US" dirty="0" smtClean="0">
                <a:solidFill>
                  <a:schemeClr val="tx2">
                    <a:lumMod val="75000"/>
                  </a:schemeClr>
                </a:solidFill>
              </a:rPr>
            </a:br>
            <a:r>
              <a:rPr lang="en-US" sz="4400" u="sng" dirty="0" err="1" smtClean="0">
                <a:solidFill>
                  <a:schemeClr val="tx2">
                    <a:lumMod val="75000"/>
                  </a:schemeClr>
                </a:solidFill>
              </a:rPr>
              <a:t>sulphur</a:t>
            </a:r>
            <a:r>
              <a:rPr lang="en-US" sz="4400" u="sng" dirty="0" smtClean="0">
                <a:solidFill>
                  <a:schemeClr val="tx2">
                    <a:lumMod val="75000"/>
                  </a:schemeClr>
                </a:solidFill>
              </a:rPr>
              <a:t> ointment </a:t>
            </a:r>
            <a:r>
              <a:rPr lang="en-US" dirty="0" smtClean="0">
                <a:solidFill>
                  <a:schemeClr val="tx2">
                    <a:lumMod val="75000"/>
                  </a:schemeClr>
                </a:solidFill>
              </a:rPr>
              <a:t/>
            </a:r>
            <a:br>
              <a:rPr lang="en-US" dirty="0" smtClean="0">
                <a:solidFill>
                  <a:schemeClr val="tx2">
                    <a:lumMod val="75000"/>
                  </a:schemeClr>
                </a:solidFill>
              </a:rPr>
            </a:br>
            <a:r>
              <a:rPr lang="en-US" dirty="0" smtClean="0">
                <a:solidFill>
                  <a:schemeClr val="tx2">
                    <a:lumMod val="75000"/>
                  </a:schemeClr>
                </a:solidFill>
              </a:rPr>
              <a:t>precipitated </a:t>
            </a:r>
            <a:r>
              <a:rPr lang="en-US" dirty="0" err="1" smtClean="0">
                <a:solidFill>
                  <a:schemeClr val="tx2">
                    <a:lumMod val="75000"/>
                  </a:schemeClr>
                </a:solidFill>
              </a:rPr>
              <a:t>sulphur</a:t>
            </a:r>
            <a:r>
              <a:rPr lang="en-US" dirty="0" smtClean="0">
                <a:solidFill>
                  <a:schemeClr val="tx2">
                    <a:lumMod val="75000"/>
                  </a:schemeClr>
                </a:solidFill>
              </a:rPr>
              <a:t>                      100gm</a:t>
            </a:r>
            <a:br>
              <a:rPr lang="en-US" dirty="0" smtClean="0">
                <a:solidFill>
                  <a:schemeClr val="tx2">
                    <a:lumMod val="75000"/>
                  </a:schemeClr>
                </a:solidFill>
              </a:rPr>
            </a:br>
            <a:r>
              <a:rPr lang="en-US" dirty="0" smtClean="0">
                <a:solidFill>
                  <a:schemeClr val="tx2">
                    <a:lumMod val="75000"/>
                  </a:schemeClr>
                </a:solidFill>
              </a:rPr>
              <a:t>simple ointment                             900gm</a:t>
            </a:r>
            <a:br>
              <a:rPr lang="en-US" dirty="0" smtClean="0">
                <a:solidFill>
                  <a:schemeClr val="tx2">
                    <a:lumMod val="75000"/>
                  </a:schemeClr>
                </a:solidFill>
              </a:rPr>
            </a:br>
            <a:r>
              <a:rPr lang="en-US" dirty="0" smtClean="0">
                <a:solidFill>
                  <a:schemeClr val="tx2">
                    <a:lumMod val="75000"/>
                  </a:schemeClr>
                </a:solidFill>
              </a:rPr>
              <a:t>Ft. </a:t>
            </a:r>
            <a:r>
              <a:rPr lang="en-US" dirty="0" err="1" smtClean="0">
                <a:solidFill>
                  <a:schemeClr val="tx2">
                    <a:lumMod val="75000"/>
                  </a:schemeClr>
                </a:solidFill>
              </a:rPr>
              <a:t>oint</a:t>
            </a:r>
            <a:r>
              <a:rPr lang="en-US" dirty="0" smtClean="0">
                <a:solidFill>
                  <a:schemeClr val="tx2">
                    <a:lumMod val="75000"/>
                  </a:schemeClr>
                </a:solidFill>
              </a:rPr>
              <a:t>.</a:t>
            </a:r>
            <a:br>
              <a:rPr lang="en-US" dirty="0" smtClean="0">
                <a:solidFill>
                  <a:schemeClr val="tx2">
                    <a:lumMod val="75000"/>
                  </a:schemeClr>
                </a:solidFill>
              </a:rPr>
            </a:br>
            <a:r>
              <a:rPr lang="en-US" dirty="0" smtClean="0">
                <a:solidFill>
                  <a:schemeClr val="tx2">
                    <a:lumMod val="75000"/>
                  </a:schemeClr>
                </a:solidFill>
              </a:rPr>
              <a:t>Mitt.                                                   25gm                                                   </a:t>
            </a:r>
            <a:br>
              <a:rPr lang="en-US" dirty="0" smtClean="0">
                <a:solidFill>
                  <a:schemeClr val="tx2">
                    <a:lumMod val="75000"/>
                  </a:schemeClr>
                </a:solidFill>
              </a:rPr>
            </a:br>
            <a:r>
              <a:rPr lang="en-US" dirty="0" smtClean="0">
                <a:solidFill>
                  <a:schemeClr val="tx2">
                    <a:lumMod val="75000"/>
                  </a:schemeClr>
                </a:solidFill>
              </a:rPr>
              <a:t>sig. apply to affected area</a:t>
            </a:r>
            <a:br>
              <a:rPr lang="en-US" dirty="0" smtClean="0">
                <a:solidFill>
                  <a:schemeClr val="tx2">
                    <a:lumMod val="75000"/>
                  </a:schemeClr>
                </a:solidFill>
              </a:rPr>
            </a:br>
            <a:r>
              <a:rPr lang="en-US" dirty="0" smtClean="0">
                <a:solidFill>
                  <a:schemeClr val="tx2">
                    <a:lumMod val="75000"/>
                  </a:schemeClr>
                </a:solidFill>
              </a:rPr>
              <a:t>the method of preparation is incorporation since the base is solid at room temperature   </a:t>
            </a:r>
            <a:endParaRPr lang="ar-IQ"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620688"/>
            <a:ext cx="7772400" cy="3928165"/>
          </a:xfrm>
        </p:spPr>
        <p:txBody>
          <a:bodyPr>
            <a:normAutofit fontScale="90000"/>
          </a:bodyPr>
          <a:lstStyle/>
          <a:p>
            <a:pPr algn="l"/>
            <a:r>
              <a:rPr lang="en-US" dirty="0" smtClean="0">
                <a:solidFill>
                  <a:schemeClr val="tx2">
                    <a:lumMod val="75000"/>
                  </a:schemeClr>
                </a:solidFill>
              </a:rPr>
              <a:t>900 gm + 100gm = 1000gm the total of formula </a:t>
            </a:r>
            <a:br>
              <a:rPr lang="en-US" dirty="0" smtClean="0">
                <a:solidFill>
                  <a:schemeClr val="tx2">
                    <a:lumMod val="75000"/>
                  </a:schemeClr>
                </a:solidFill>
              </a:rPr>
            </a:br>
            <a:r>
              <a:rPr lang="en-US" dirty="0" err="1" smtClean="0">
                <a:solidFill>
                  <a:schemeClr val="tx2">
                    <a:lumMod val="75000"/>
                  </a:schemeClr>
                </a:solidFill>
              </a:rPr>
              <a:t>ppt</a:t>
            </a:r>
            <a:r>
              <a:rPr lang="en-US" dirty="0" smtClean="0">
                <a:solidFill>
                  <a:schemeClr val="tx2">
                    <a:lumMod val="75000"/>
                  </a:schemeClr>
                </a:solidFill>
              </a:rPr>
              <a:t> sulfur    100       1000</a:t>
            </a:r>
            <a:br>
              <a:rPr lang="en-US" dirty="0" smtClean="0">
                <a:solidFill>
                  <a:schemeClr val="tx2">
                    <a:lumMod val="75000"/>
                  </a:schemeClr>
                </a:solidFill>
              </a:rPr>
            </a:br>
            <a:r>
              <a:rPr lang="en-US" dirty="0">
                <a:solidFill>
                  <a:schemeClr val="tx2">
                    <a:lumMod val="75000"/>
                  </a:schemeClr>
                </a:solidFill>
              </a:rPr>
              <a:t> </a:t>
            </a:r>
            <a:r>
              <a:rPr lang="en-US" dirty="0" smtClean="0">
                <a:solidFill>
                  <a:schemeClr val="tx2">
                    <a:lumMod val="75000"/>
                  </a:schemeClr>
                </a:solidFill>
              </a:rPr>
              <a:t>                      x            25</a:t>
            </a:r>
            <a:br>
              <a:rPr lang="en-US" dirty="0" smtClean="0">
                <a:solidFill>
                  <a:schemeClr val="tx2">
                    <a:lumMod val="75000"/>
                  </a:schemeClr>
                </a:solidFill>
              </a:rPr>
            </a:br>
            <a:r>
              <a:rPr lang="en-US" dirty="0" smtClean="0">
                <a:solidFill>
                  <a:schemeClr val="tx2">
                    <a:lumMod val="75000"/>
                  </a:schemeClr>
                </a:solidFill>
              </a:rPr>
              <a:t>x = 2.5 gm ppt. sulfur</a:t>
            </a:r>
            <a:br>
              <a:rPr lang="en-US" dirty="0" smtClean="0">
                <a:solidFill>
                  <a:schemeClr val="tx2">
                    <a:lumMod val="75000"/>
                  </a:schemeClr>
                </a:solidFill>
              </a:rPr>
            </a:br>
            <a:r>
              <a:rPr lang="en-US" dirty="0" smtClean="0">
                <a:solidFill>
                  <a:schemeClr val="tx2">
                    <a:lumMod val="75000"/>
                  </a:schemeClr>
                </a:solidFill>
              </a:rPr>
              <a:t>25- ( 2.5 ppt. + </a:t>
            </a:r>
            <a:r>
              <a:rPr lang="en-US" dirty="0" err="1" smtClean="0">
                <a:solidFill>
                  <a:schemeClr val="tx2">
                    <a:lumMod val="75000"/>
                  </a:schemeClr>
                </a:solidFill>
              </a:rPr>
              <a:t>levigating</a:t>
            </a:r>
            <a:r>
              <a:rPr lang="en-US" dirty="0" smtClean="0">
                <a:solidFill>
                  <a:schemeClr val="tx2">
                    <a:lumMod val="75000"/>
                  </a:schemeClr>
                </a:solidFill>
              </a:rPr>
              <a:t> agent 2gm of liquid paraffin ) = 20.5 g </a:t>
            </a:r>
            <a:r>
              <a:rPr lang="en-US" dirty="0" err="1" smtClean="0">
                <a:solidFill>
                  <a:schemeClr val="tx2">
                    <a:lumMod val="75000"/>
                  </a:schemeClr>
                </a:solidFill>
              </a:rPr>
              <a:t>vasaline</a:t>
            </a:r>
            <a:r>
              <a:rPr lang="en-US" dirty="0" smtClean="0">
                <a:solidFill>
                  <a:schemeClr val="tx2">
                    <a:lumMod val="75000"/>
                  </a:schemeClr>
                </a:solidFill>
              </a:rPr>
              <a:t> (simple </a:t>
            </a:r>
            <a:r>
              <a:rPr lang="en-US" dirty="0" err="1" smtClean="0">
                <a:solidFill>
                  <a:schemeClr val="tx2">
                    <a:lumMod val="75000"/>
                  </a:schemeClr>
                </a:solidFill>
              </a:rPr>
              <a:t>oint</a:t>
            </a:r>
            <a:r>
              <a:rPr lang="en-US" dirty="0" smtClean="0">
                <a:solidFill>
                  <a:schemeClr val="tx2">
                    <a:lumMod val="75000"/>
                  </a:schemeClr>
                </a:solidFill>
              </a:rPr>
              <a:t>.)</a:t>
            </a:r>
            <a:br>
              <a:rPr lang="en-US" dirty="0" smtClean="0">
                <a:solidFill>
                  <a:schemeClr val="tx2">
                    <a:lumMod val="75000"/>
                  </a:schemeClr>
                </a:solidFill>
              </a:rPr>
            </a:br>
            <a:endParaRPr lang="ar-IQ" dirty="0">
              <a:solidFill>
                <a:schemeClr val="tx2">
                  <a:lumMod val="75000"/>
                </a:schemeClr>
              </a:solidFill>
            </a:endParaRPr>
          </a:p>
        </p:txBody>
      </p:sp>
    </p:spTree>
    <p:extLst>
      <p:ext uri="{BB962C8B-B14F-4D97-AF65-F5344CB8AC3E}">
        <p14:creationId xmlns:p14="http://schemas.microsoft.com/office/powerpoint/2010/main" val="2766445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نتيجة بحث الصور عن ‪thanks for listening‬‏">
            <a:hlinkClick r:id="rId2"/>
          </p:cNvPr>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479702" y="692150"/>
            <a:ext cx="6337300" cy="2736850"/>
          </a:xfrm>
          <a:prstGeom prst="rect">
            <a:avLst/>
          </a:prstGeom>
          <a:noFill/>
          <a:ln>
            <a:noFill/>
          </a:ln>
          <a:scene3d>
            <a:camera prst="orthographicFront"/>
            <a:lightRig rig="threePt" dir="t"/>
          </a:scene3d>
          <a:sp3d contourW="12700">
            <a:contourClr>
              <a:schemeClr val="accent3">
                <a:lumMod val="60000"/>
                <a:lumOff val="40000"/>
              </a:schemeClr>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369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5720" y="357166"/>
            <a:ext cx="8129590" cy="4572032"/>
          </a:xfrm>
        </p:spPr>
        <p:txBody>
          <a:bodyPr>
            <a:normAutofit/>
          </a:bodyPr>
          <a:lstStyle/>
          <a:p>
            <a:pPr algn="just"/>
            <a:r>
              <a:rPr lang="en-US" sz="4000" b="1" dirty="0" smtClean="0"/>
              <a:t>Ointments</a:t>
            </a:r>
            <a:r>
              <a:rPr lang="en-US" b="1" dirty="0" smtClean="0"/>
              <a:t/>
            </a:r>
            <a:br>
              <a:rPr lang="en-US" b="1" dirty="0" smtClean="0"/>
            </a:br>
            <a:r>
              <a:rPr lang="en-US" b="1" dirty="0" smtClean="0"/>
              <a:t/>
            </a:r>
            <a:br>
              <a:rPr lang="en-US" b="1" dirty="0" smtClean="0"/>
            </a:br>
            <a:r>
              <a:rPr lang="en-US" sz="3200" dirty="0" smtClean="0">
                <a:solidFill>
                  <a:schemeClr val="accent1">
                    <a:lumMod val="50000"/>
                  </a:schemeClr>
                </a:solidFill>
              </a:rPr>
              <a:t>Ointments are semisolid preparations intended for external application to the skin or mucous membranes. Ointments may be medicated or non medicated, non medicated ointments are used for the physical effects that they provide as protestants , emollients or lubricants</a:t>
            </a:r>
            <a:endParaRPr lang="ar-IQ" sz="3200"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85852" y="0"/>
            <a:ext cx="7858148" cy="6072206"/>
          </a:xfrm>
        </p:spPr>
        <p:txBody>
          <a:bodyPr>
            <a:normAutofit fontScale="90000"/>
          </a:bodyPr>
          <a:lstStyle/>
          <a:p>
            <a:pPr algn="l"/>
            <a:r>
              <a:rPr lang="en-US" b="1" dirty="0" smtClean="0">
                <a:solidFill>
                  <a:schemeClr val="accent1">
                    <a:lumMod val="75000"/>
                  </a:schemeClr>
                </a:solidFill>
              </a:rPr>
              <a:t>Ointment Bases</a:t>
            </a:r>
            <a:r>
              <a:rPr lang="en-US" b="1" dirty="0" smtClean="0"/>
              <a:t/>
            </a:r>
            <a:br>
              <a:rPr lang="en-US" b="1" dirty="0" smtClean="0"/>
            </a:br>
            <a:r>
              <a:rPr lang="en-US" b="1" dirty="0" smtClean="0"/>
              <a:t/>
            </a:r>
            <a:br>
              <a:rPr lang="en-US" b="1" dirty="0" smtClean="0"/>
            </a:br>
            <a:r>
              <a:rPr lang="en-US" dirty="0" smtClean="0"/>
              <a:t>Ointment bases may be used for their physical effects or as vehicles in the preparation of medicated ointments. Ointment bases are classified into four general groups:</a:t>
            </a:r>
            <a:br>
              <a:rPr lang="en-US" dirty="0" smtClean="0"/>
            </a:br>
            <a:r>
              <a:rPr lang="en-US" dirty="0" smtClean="0"/>
              <a:t/>
            </a:r>
            <a:br>
              <a:rPr lang="en-US" dirty="0" smtClean="0"/>
            </a:br>
            <a:r>
              <a:rPr lang="en-US" dirty="0" smtClean="0"/>
              <a:t>1.Hydrocarbon bases (oleaginous bases)</a:t>
            </a:r>
            <a:br>
              <a:rPr lang="en-US" dirty="0" smtClean="0"/>
            </a:br>
            <a:r>
              <a:rPr lang="en-US" dirty="0" smtClean="0"/>
              <a:t>2.Absorption bases</a:t>
            </a:r>
            <a:br>
              <a:rPr lang="en-US" dirty="0" smtClean="0"/>
            </a:br>
            <a:r>
              <a:rPr lang="en-US" dirty="0" smtClean="0"/>
              <a:t>3.Water-removable bases</a:t>
            </a:r>
            <a:br>
              <a:rPr lang="en-US" dirty="0" smtClean="0"/>
            </a:br>
            <a:r>
              <a:rPr lang="en-US" dirty="0" smtClean="0"/>
              <a:t>4.Water-soluble bases</a:t>
            </a:r>
            <a:br>
              <a:rPr lang="en-US" dirty="0" smtClean="0"/>
            </a:b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123728" y="0"/>
            <a:ext cx="7020272" cy="6858000"/>
          </a:xfrm>
        </p:spPr>
        <p:txBody>
          <a:bodyPr>
            <a:noAutofit/>
          </a:bodyPr>
          <a:lstStyle/>
          <a:p>
            <a:pPr algn="just"/>
            <a:r>
              <a:rPr lang="en-US" b="1" dirty="0" err="1" smtClean="0">
                <a:solidFill>
                  <a:srgbClr val="FF0000"/>
                </a:solidFill>
              </a:rPr>
              <a:t>Hydrocarbon.Bases</a:t>
            </a:r>
            <a:r>
              <a:rPr lang="en-US" sz="2800" b="1" dirty="0" smtClean="0">
                <a:solidFill>
                  <a:schemeClr val="tx2">
                    <a:lumMod val="50000"/>
                  </a:schemeClr>
                </a:solidFill>
              </a:rPr>
              <a:t/>
            </a:r>
            <a:br>
              <a:rPr lang="en-US" sz="2800" b="1" dirty="0" smtClean="0">
                <a:solidFill>
                  <a:schemeClr val="tx2">
                    <a:lumMod val="50000"/>
                  </a:schemeClr>
                </a:solidFill>
              </a:rPr>
            </a:br>
            <a:r>
              <a:rPr lang="en-US" sz="2800" dirty="0" smtClean="0">
                <a:solidFill>
                  <a:schemeClr val="tx2">
                    <a:lumMod val="50000"/>
                  </a:schemeClr>
                </a:solidFill>
              </a:rPr>
              <a:t>Hydrocarbon bases are also termed oleaginous  bases, on application to the skin they have an emollient effect, protect against the escape of moisture , effective as occlusive dressing and can remain on the skin for prolonged periods of time without drying out and because of their immiscibility with water are difficult to wash off. Water and aqueous preparations may be incorporated in to them but only in small amounts and with some difficulty.</a:t>
            </a:r>
            <a:br>
              <a:rPr lang="en-US" sz="2800" dirty="0" smtClean="0">
                <a:solidFill>
                  <a:schemeClr val="tx2">
                    <a:lumMod val="50000"/>
                  </a:schemeClr>
                </a:solidFill>
              </a:rPr>
            </a:br>
            <a:r>
              <a:rPr lang="en-US" sz="2800" dirty="0" smtClean="0">
                <a:solidFill>
                  <a:schemeClr val="tx2">
                    <a:lumMod val="50000"/>
                  </a:schemeClr>
                </a:solidFill>
              </a:rPr>
              <a:t>Petrolatum , white petrolatum , white ointment and yellow ointment are examples of hydrocarbon ointment bases</a:t>
            </a:r>
            <a:endParaRPr lang="ar-IQ" sz="28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85918" y="159657"/>
            <a:ext cx="7358082" cy="6698343"/>
          </a:xfrm>
        </p:spPr>
        <p:txBody>
          <a:bodyPr>
            <a:normAutofit fontScale="90000"/>
          </a:bodyPr>
          <a:lstStyle/>
          <a:p>
            <a:pPr algn="l" rtl="1"/>
            <a:r>
              <a:rPr lang="en-US" sz="3100" b="1" dirty="0" smtClean="0"/>
              <a:t>Absorption Bases</a:t>
            </a:r>
            <a:br>
              <a:rPr lang="en-US" sz="3100" b="1" dirty="0" smtClean="0"/>
            </a:br>
            <a:r>
              <a:rPr lang="en-US" sz="3100" dirty="0" smtClean="0">
                <a:solidFill>
                  <a:schemeClr val="tx2">
                    <a:lumMod val="50000"/>
                  </a:schemeClr>
                </a:solidFill>
              </a:rPr>
              <a:t>Absorption bases are of two types:</a:t>
            </a:r>
            <a:br>
              <a:rPr lang="en-US" sz="3100" dirty="0" smtClean="0">
                <a:solidFill>
                  <a:schemeClr val="tx2">
                    <a:lumMod val="50000"/>
                  </a:schemeClr>
                </a:solidFill>
              </a:rPr>
            </a:br>
            <a:r>
              <a:rPr lang="en-US" sz="3100" dirty="0" smtClean="0">
                <a:solidFill>
                  <a:schemeClr val="tx2">
                    <a:lumMod val="50000"/>
                  </a:schemeClr>
                </a:solidFill>
              </a:rPr>
              <a:t>1.Those that permit the in corporation of aqueous solutions resulting in the formation of w/o emulsions e.g. Hydrophilic petrolatum.</a:t>
            </a:r>
            <a:br>
              <a:rPr lang="en-US" sz="3100" dirty="0" smtClean="0">
                <a:solidFill>
                  <a:schemeClr val="tx2">
                    <a:lumMod val="50000"/>
                  </a:schemeClr>
                </a:solidFill>
              </a:rPr>
            </a:br>
            <a:r>
              <a:rPr lang="ar-IQ" sz="3100" dirty="0" smtClean="0">
                <a:solidFill>
                  <a:schemeClr val="tx2">
                    <a:lumMod val="50000"/>
                  </a:schemeClr>
                </a:solidFill>
              </a:rPr>
              <a:t/>
            </a:r>
            <a:br>
              <a:rPr lang="ar-IQ" sz="3100" dirty="0" smtClean="0">
                <a:solidFill>
                  <a:schemeClr val="tx2">
                    <a:lumMod val="50000"/>
                  </a:schemeClr>
                </a:solidFill>
              </a:rPr>
            </a:br>
            <a:r>
              <a:rPr lang="en-US" sz="3100" dirty="0" smtClean="0">
                <a:solidFill>
                  <a:schemeClr val="tx2">
                    <a:lumMod val="50000"/>
                  </a:schemeClr>
                </a:solidFill>
              </a:rPr>
              <a:t>2.Those that are w/o emulsions(emulsion bases)permit the incorporation of additional quantities of aqueous </a:t>
            </a:r>
            <a:r>
              <a:rPr lang="en-US" sz="3100" dirty="0" err="1" smtClean="0">
                <a:solidFill>
                  <a:schemeClr val="tx2">
                    <a:lumMod val="50000"/>
                  </a:schemeClr>
                </a:solidFill>
              </a:rPr>
              <a:t>solutions.e.g.Lanolin</a:t>
            </a:r>
            <a:r>
              <a:rPr lang="en-US" sz="3100" dirty="0" smtClean="0">
                <a:solidFill>
                  <a:schemeClr val="tx2">
                    <a:lumMod val="50000"/>
                  </a:schemeClr>
                </a:solidFill>
              </a:rPr>
              <a:t/>
            </a:r>
            <a:br>
              <a:rPr lang="en-US" sz="3100" dirty="0" smtClean="0">
                <a:solidFill>
                  <a:schemeClr val="tx2">
                    <a:lumMod val="50000"/>
                  </a:schemeClr>
                </a:solidFill>
              </a:rPr>
            </a:br>
            <a:r>
              <a:rPr lang="ar-IQ" sz="3100" dirty="0" smtClean="0">
                <a:solidFill>
                  <a:schemeClr val="tx2">
                    <a:lumMod val="50000"/>
                  </a:schemeClr>
                </a:solidFill>
              </a:rPr>
              <a:t/>
            </a:r>
            <a:br>
              <a:rPr lang="ar-IQ" sz="3100" dirty="0" smtClean="0">
                <a:solidFill>
                  <a:schemeClr val="tx2">
                    <a:lumMod val="50000"/>
                  </a:schemeClr>
                </a:solidFill>
              </a:rPr>
            </a:br>
            <a:r>
              <a:rPr lang="en-US" sz="3100" dirty="0" smtClean="0">
                <a:solidFill>
                  <a:schemeClr val="tx2">
                    <a:lumMod val="50000"/>
                  </a:schemeClr>
                </a:solidFill>
              </a:rPr>
              <a:t>These bases may be used as emollients although they don’t provide the degree of occlusion afforded by the hydrocarbon bases. Absorption bases are note easily removed from the skin, since the external phase of the emulsion is oleaginous.</a:t>
            </a:r>
            <a:br>
              <a:rPr lang="en-US" sz="3100" dirty="0" smtClean="0">
                <a:solidFill>
                  <a:schemeClr val="tx2">
                    <a:lumMod val="50000"/>
                  </a:schemeClr>
                </a:solidFill>
              </a:rPr>
            </a:br>
            <a:endParaRPr lang="ar-IQ" sz="27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28728" y="357166"/>
            <a:ext cx="7429552" cy="5857916"/>
          </a:xfrm>
        </p:spPr>
        <p:txBody>
          <a:bodyPr>
            <a:normAutofit fontScale="90000"/>
          </a:bodyPr>
          <a:lstStyle/>
          <a:p>
            <a:pPr algn="just"/>
            <a:r>
              <a:rPr lang="en-US" sz="4000" b="1" dirty="0" smtClean="0"/>
              <a:t>Water-</a:t>
            </a:r>
            <a:r>
              <a:rPr lang="en-US" sz="4000" b="1" dirty="0" err="1" smtClean="0"/>
              <a:t>removable.Bases</a:t>
            </a:r>
            <a:r>
              <a:rPr lang="en-US" b="1" dirty="0" smtClean="0"/>
              <a:t/>
            </a:r>
            <a:br>
              <a:rPr lang="en-US" b="1" dirty="0" smtClean="0"/>
            </a:br>
            <a:r>
              <a:rPr lang="en-US" dirty="0" smtClean="0">
                <a:solidFill>
                  <a:schemeClr val="tx2">
                    <a:lumMod val="50000"/>
                  </a:schemeClr>
                </a:solidFill>
              </a:rPr>
              <a:t>Water-removable bases are o/w emulsions resembling creams in appearance and because the external phase of the emulsion is aqueous , they are easily washed from the skin and are often called ‘water-washable bases’. They may be diluted with water or aqueous solutions.</a:t>
            </a:r>
            <a:br>
              <a:rPr lang="en-US" dirty="0" smtClean="0">
                <a:solidFill>
                  <a:schemeClr val="tx2">
                    <a:lumMod val="50000"/>
                  </a:schemeClr>
                </a:solidFill>
              </a:rPr>
            </a:br>
            <a:r>
              <a:rPr lang="en-US" dirty="0" smtClean="0">
                <a:solidFill>
                  <a:schemeClr val="tx2">
                    <a:lumMod val="50000"/>
                  </a:schemeClr>
                </a:solidFill>
              </a:rPr>
              <a:t>Hydrophilic ointment USP , is an example of this type of base.</a:t>
            </a:r>
            <a:endParaRPr lang="ar-IQ"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57290" y="357166"/>
            <a:ext cx="7500990" cy="5715039"/>
          </a:xfrm>
        </p:spPr>
        <p:txBody>
          <a:bodyPr>
            <a:normAutofit fontScale="90000"/>
          </a:bodyPr>
          <a:lstStyle/>
          <a:p>
            <a:pPr algn="just"/>
            <a:r>
              <a:rPr lang="en-US" sz="4000" b="1" dirty="0" smtClean="0">
                <a:solidFill>
                  <a:schemeClr val="accent3">
                    <a:lumMod val="50000"/>
                  </a:schemeClr>
                </a:solidFill>
              </a:rPr>
              <a:t>Water-</a:t>
            </a:r>
            <a:r>
              <a:rPr lang="en-US" sz="4000" b="1" dirty="0" err="1" smtClean="0">
                <a:solidFill>
                  <a:schemeClr val="accent3">
                    <a:lumMod val="50000"/>
                  </a:schemeClr>
                </a:solidFill>
              </a:rPr>
              <a:t>soluble.Bases</a:t>
            </a:r>
            <a:r>
              <a:rPr lang="en-US" b="1" dirty="0" smtClean="0"/>
              <a:t/>
            </a:r>
            <a:br>
              <a:rPr lang="en-US" b="1" dirty="0" smtClean="0"/>
            </a:br>
            <a:r>
              <a:rPr lang="en-US" dirty="0" smtClean="0">
                <a:solidFill>
                  <a:schemeClr val="tx2">
                    <a:lumMod val="50000"/>
                  </a:schemeClr>
                </a:solidFill>
              </a:rPr>
              <a:t>Water soluble bases don’t contain oleaginous components, they are completely water-washable and often referred to as ‘greaseless ’. Since they soften greatly with the addition of water, large amounts of aqueous solutions are not effectively incorporated into these bases Polyethylene glycol ointment, NF is an example of water-soluble base.  </a:t>
            </a:r>
            <a:endParaRPr lang="ar-IQ"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14414" y="928670"/>
            <a:ext cx="7929586" cy="5929330"/>
          </a:xfrm>
        </p:spPr>
        <p:txBody>
          <a:bodyPr>
            <a:normAutofit fontScale="90000"/>
          </a:bodyPr>
          <a:lstStyle/>
          <a:p>
            <a:pPr algn="just"/>
            <a:r>
              <a:rPr lang="en-US" b="1" dirty="0" smtClean="0">
                <a:solidFill>
                  <a:srgbClr val="00B050"/>
                </a:solidFill>
              </a:rPr>
              <a:t>Selection of appropriate base</a:t>
            </a:r>
            <a:br>
              <a:rPr lang="en-US" b="1" dirty="0" smtClean="0">
                <a:solidFill>
                  <a:srgbClr val="00B050"/>
                </a:solidFill>
              </a:rPr>
            </a:br>
            <a:r>
              <a:rPr lang="en-US" b="1" dirty="0" smtClean="0"/>
              <a:t/>
            </a:r>
            <a:br>
              <a:rPr lang="en-US" b="1" dirty="0" smtClean="0"/>
            </a:br>
            <a:r>
              <a:rPr lang="en-US" sz="2700" dirty="0" smtClean="0">
                <a:solidFill>
                  <a:schemeClr val="tx1">
                    <a:lumMod val="95000"/>
                    <a:lumOff val="5000"/>
                  </a:schemeClr>
                </a:solidFill>
              </a:rPr>
              <a:t>The selection of the base to be used in the formula of an ointment depends on a number of factors:</a:t>
            </a:r>
            <a:br>
              <a:rPr lang="en-US" sz="2700" dirty="0" smtClean="0">
                <a:solidFill>
                  <a:schemeClr val="tx1">
                    <a:lumMod val="95000"/>
                    <a:lumOff val="5000"/>
                  </a:schemeClr>
                </a:solidFill>
              </a:rPr>
            </a:br>
            <a:r>
              <a:rPr lang="en-US" sz="2700" dirty="0" smtClean="0">
                <a:solidFill>
                  <a:schemeClr val="tx1">
                    <a:lumMod val="95000"/>
                    <a:lumOff val="5000"/>
                  </a:schemeClr>
                </a:solidFill>
              </a:rPr>
              <a:t>1.Desired release rate of the drug substance from the </a:t>
            </a:r>
            <a:r>
              <a:rPr lang="en-US" sz="2700" dirty="0" err="1" smtClean="0">
                <a:solidFill>
                  <a:schemeClr val="tx1">
                    <a:lumMod val="95000"/>
                    <a:lumOff val="5000"/>
                  </a:schemeClr>
                </a:solidFill>
              </a:rPr>
              <a:t>ointment.base</a:t>
            </a:r>
            <a:r>
              <a:rPr lang="en-US" sz="2700" dirty="0" smtClean="0">
                <a:solidFill>
                  <a:schemeClr val="tx1">
                    <a:lumMod val="95000"/>
                    <a:lumOff val="5000"/>
                  </a:schemeClr>
                </a:solidFill>
              </a:rPr>
              <a:t>.</a:t>
            </a:r>
            <a:br>
              <a:rPr lang="en-US" sz="2700" dirty="0" smtClean="0">
                <a:solidFill>
                  <a:schemeClr val="tx1">
                    <a:lumMod val="95000"/>
                    <a:lumOff val="5000"/>
                  </a:schemeClr>
                </a:solidFill>
              </a:rPr>
            </a:br>
            <a:r>
              <a:rPr lang="ar-IQ" sz="2700" dirty="0" smtClean="0">
                <a:solidFill>
                  <a:schemeClr val="tx1">
                    <a:lumMod val="95000"/>
                    <a:lumOff val="5000"/>
                  </a:schemeClr>
                </a:solidFill>
              </a:rPr>
              <a:t/>
            </a:r>
            <a:br>
              <a:rPr lang="ar-IQ" sz="2700" dirty="0" smtClean="0">
                <a:solidFill>
                  <a:schemeClr val="tx1">
                    <a:lumMod val="95000"/>
                    <a:lumOff val="5000"/>
                  </a:schemeClr>
                </a:solidFill>
              </a:rPr>
            </a:br>
            <a:r>
              <a:rPr lang="en-US" sz="2700" dirty="0" smtClean="0">
                <a:solidFill>
                  <a:schemeClr val="tx1">
                    <a:lumMod val="95000"/>
                    <a:lumOff val="5000"/>
                  </a:schemeClr>
                </a:solidFill>
              </a:rPr>
              <a:t>2.Desirability of occlusion of moisture from the skin.</a:t>
            </a:r>
            <a:br>
              <a:rPr lang="en-US" sz="2700" dirty="0" smtClean="0">
                <a:solidFill>
                  <a:schemeClr val="tx1">
                    <a:lumMod val="95000"/>
                    <a:lumOff val="5000"/>
                  </a:schemeClr>
                </a:solidFill>
              </a:rPr>
            </a:br>
            <a:r>
              <a:rPr lang="ar-IQ" sz="2700" dirty="0" smtClean="0">
                <a:solidFill>
                  <a:schemeClr val="tx1">
                    <a:lumMod val="95000"/>
                    <a:lumOff val="5000"/>
                  </a:schemeClr>
                </a:solidFill>
              </a:rPr>
              <a:t/>
            </a:r>
            <a:br>
              <a:rPr lang="ar-IQ" sz="2700" dirty="0" smtClean="0">
                <a:solidFill>
                  <a:schemeClr val="tx1">
                    <a:lumMod val="95000"/>
                    <a:lumOff val="5000"/>
                  </a:schemeClr>
                </a:solidFill>
              </a:rPr>
            </a:br>
            <a:r>
              <a:rPr lang="en-US" sz="2700" dirty="0" smtClean="0">
                <a:solidFill>
                  <a:schemeClr val="tx1">
                    <a:lumMod val="95000"/>
                    <a:lumOff val="5000"/>
                  </a:schemeClr>
                </a:solidFill>
              </a:rPr>
              <a:t>3.Stability of the drug in the ointment base.</a:t>
            </a:r>
            <a:br>
              <a:rPr lang="en-US" sz="2700" dirty="0" smtClean="0">
                <a:solidFill>
                  <a:schemeClr val="tx1">
                    <a:lumMod val="95000"/>
                    <a:lumOff val="5000"/>
                  </a:schemeClr>
                </a:solidFill>
              </a:rPr>
            </a:br>
            <a:r>
              <a:rPr lang="ar-IQ" sz="2700" dirty="0" smtClean="0">
                <a:solidFill>
                  <a:schemeClr val="tx1">
                    <a:lumMod val="95000"/>
                    <a:lumOff val="5000"/>
                  </a:schemeClr>
                </a:solidFill>
              </a:rPr>
              <a:t/>
            </a:r>
            <a:br>
              <a:rPr lang="ar-IQ" sz="2700" dirty="0" smtClean="0">
                <a:solidFill>
                  <a:schemeClr val="tx1">
                    <a:lumMod val="95000"/>
                    <a:lumOff val="5000"/>
                  </a:schemeClr>
                </a:solidFill>
              </a:rPr>
            </a:br>
            <a:r>
              <a:rPr lang="en-US" sz="2700" dirty="0" smtClean="0">
                <a:solidFill>
                  <a:schemeClr val="tx1">
                    <a:lumMod val="95000"/>
                    <a:lumOff val="5000"/>
                  </a:schemeClr>
                </a:solidFill>
              </a:rPr>
              <a:t>4.Effect of the drug on the consistency of the ointment base.</a:t>
            </a:r>
            <a:br>
              <a:rPr lang="en-US" sz="2700" dirty="0" smtClean="0">
                <a:solidFill>
                  <a:schemeClr val="tx1">
                    <a:lumMod val="95000"/>
                    <a:lumOff val="5000"/>
                  </a:schemeClr>
                </a:solidFill>
              </a:rPr>
            </a:br>
            <a:r>
              <a:rPr lang="ar-IQ" sz="2700" dirty="0" smtClean="0">
                <a:solidFill>
                  <a:schemeClr val="tx1">
                    <a:lumMod val="95000"/>
                    <a:lumOff val="5000"/>
                  </a:schemeClr>
                </a:solidFill>
              </a:rPr>
              <a:t/>
            </a:r>
            <a:br>
              <a:rPr lang="ar-IQ" sz="2700" dirty="0" smtClean="0">
                <a:solidFill>
                  <a:schemeClr val="tx1">
                    <a:lumMod val="95000"/>
                    <a:lumOff val="5000"/>
                  </a:schemeClr>
                </a:solidFill>
              </a:rPr>
            </a:br>
            <a:r>
              <a:rPr lang="en-US" sz="2700" dirty="0" smtClean="0">
                <a:solidFill>
                  <a:schemeClr val="tx1">
                    <a:lumMod val="95000"/>
                    <a:lumOff val="5000"/>
                  </a:schemeClr>
                </a:solidFill>
              </a:rPr>
              <a:t>5.The desire for a base that is easily removed by washing with water.</a:t>
            </a:r>
            <a:br>
              <a:rPr lang="en-US" sz="2700" dirty="0" smtClean="0">
                <a:solidFill>
                  <a:schemeClr val="tx1">
                    <a:lumMod val="95000"/>
                    <a:lumOff val="5000"/>
                  </a:schemeClr>
                </a:solidFill>
              </a:rPr>
            </a:br>
            <a:r>
              <a:rPr lang="en-US" sz="2700" dirty="0" smtClean="0">
                <a:solidFill>
                  <a:schemeClr val="tx1">
                    <a:lumMod val="95000"/>
                    <a:lumOff val="5000"/>
                  </a:schemeClr>
                </a:solidFill>
              </a:rPr>
              <a:t>6.Characteristics of the skin surface to which it is applied</a:t>
            </a:r>
            <a:r>
              <a:rPr lang="en-US" dirty="0" smtClean="0">
                <a:solidFill>
                  <a:schemeClr val="tx1">
                    <a:lumMod val="95000"/>
                    <a:lumOff val="5000"/>
                  </a:schemeClr>
                </a:solidFill>
              </a:rPr>
              <a:t>.</a:t>
            </a:r>
            <a:br>
              <a:rPr lang="en-US" dirty="0" smtClean="0">
                <a:solidFill>
                  <a:schemeClr val="tx1">
                    <a:lumMod val="95000"/>
                    <a:lumOff val="5000"/>
                  </a:schemeClr>
                </a:solidFill>
              </a:rPr>
            </a:br>
            <a:r>
              <a:rPr lang="en-US" dirty="0" smtClean="0">
                <a:solidFill>
                  <a:schemeClr val="tx1">
                    <a:lumMod val="95000"/>
                    <a:lumOff val="5000"/>
                  </a:schemeClr>
                </a:solidFill>
              </a:rPr>
              <a:t/>
            </a:r>
            <a:br>
              <a:rPr lang="en-US" dirty="0" smtClean="0">
                <a:solidFill>
                  <a:schemeClr val="tx1">
                    <a:lumMod val="95000"/>
                    <a:lumOff val="5000"/>
                  </a:schemeClr>
                </a:solidFill>
              </a:rPr>
            </a:br>
            <a:endParaRPr lang="ar-IQ"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4480" y="357166"/>
            <a:ext cx="7772400" cy="4622635"/>
          </a:xfrm>
        </p:spPr>
        <p:txBody>
          <a:bodyPr>
            <a:normAutofit/>
          </a:bodyPr>
          <a:lstStyle/>
          <a:p>
            <a:pPr algn="l"/>
            <a:r>
              <a:rPr lang="en-US" sz="2800" b="1" dirty="0" smtClean="0">
                <a:solidFill>
                  <a:schemeClr val="accent4">
                    <a:lumMod val="75000"/>
                  </a:schemeClr>
                </a:solidFill>
              </a:rPr>
              <a:t>Preparation of ointments</a:t>
            </a:r>
            <a:r>
              <a:rPr lang="en-US" sz="2800" b="1" dirty="0" smtClean="0"/>
              <a:t/>
            </a:r>
            <a:br>
              <a:rPr lang="en-US" sz="2800" b="1" dirty="0" smtClean="0"/>
            </a:br>
            <a:r>
              <a:rPr lang="en-US" sz="2800" b="1" dirty="0" smtClean="0"/>
              <a:t/>
            </a:r>
            <a:br>
              <a:rPr lang="en-US" sz="2800" b="1" dirty="0" smtClean="0"/>
            </a:br>
            <a:r>
              <a:rPr lang="en-US" sz="2800" dirty="0" smtClean="0">
                <a:solidFill>
                  <a:schemeClr val="accent4">
                    <a:lumMod val="75000"/>
                  </a:schemeClr>
                </a:solidFill>
              </a:rPr>
              <a:t>Ointments are prepared by two general methods:</a:t>
            </a:r>
            <a:br>
              <a:rPr lang="en-US" sz="2800" dirty="0" smtClean="0">
                <a:solidFill>
                  <a:schemeClr val="accent4">
                    <a:lumMod val="75000"/>
                  </a:schemeClr>
                </a:solidFill>
              </a:rPr>
            </a:br>
            <a:r>
              <a:rPr lang="en-US" sz="2800" dirty="0" smtClean="0">
                <a:solidFill>
                  <a:schemeClr val="accent4">
                    <a:lumMod val="75000"/>
                  </a:schemeClr>
                </a:solidFill>
              </a:rPr>
              <a:t/>
            </a:r>
            <a:br>
              <a:rPr lang="en-US" sz="2800" dirty="0" smtClean="0">
                <a:solidFill>
                  <a:schemeClr val="accent4">
                    <a:lumMod val="75000"/>
                  </a:schemeClr>
                </a:solidFill>
              </a:rPr>
            </a:br>
            <a:r>
              <a:rPr lang="en-US" sz="2800" dirty="0" smtClean="0">
                <a:solidFill>
                  <a:schemeClr val="accent4">
                    <a:lumMod val="75000"/>
                  </a:schemeClr>
                </a:solidFill>
              </a:rPr>
              <a:t>1.Incorporation</a:t>
            </a:r>
            <a:br>
              <a:rPr lang="en-US" sz="2800" dirty="0" smtClean="0">
                <a:solidFill>
                  <a:schemeClr val="accent4">
                    <a:lumMod val="75000"/>
                  </a:schemeClr>
                </a:solidFill>
              </a:rPr>
            </a:br>
            <a:r>
              <a:rPr lang="en-US" sz="2800" dirty="0" smtClean="0">
                <a:solidFill>
                  <a:schemeClr val="accent4">
                    <a:lumMod val="75000"/>
                  </a:schemeClr>
                </a:solidFill>
              </a:rPr>
              <a:t>2.Fusion</a:t>
            </a:r>
            <a:br>
              <a:rPr lang="en-US" sz="2800" dirty="0" smtClean="0">
                <a:solidFill>
                  <a:schemeClr val="accent4">
                    <a:lumMod val="75000"/>
                  </a:schemeClr>
                </a:solidFill>
              </a:rPr>
            </a:br>
            <a:r>
              <a:rPr lang="en-US" sz="2800" dirty="0" smtClean="0">
                <a:solidFill>
                  <a:schemeClr val="accent4">
                    <a:lumMod val="75000"/>
                  </a:schemeClr>
                </a:solidFill>
              </a:rPr>
              <a:t/>
            </a:r>
            <a:br>
              <a:rPr lang="en-US" sz="2800" dirty="0" smtClean="0">
                <a:solidFill>
                  <a:schemeClr val="accent4">
                    <a:lumMod val="75000"/>
                  </a:schemeClr>
                </a:solidFill>
              </a:rPr>
            </a:br>
            <a:r>
              <a:rPr lang="en-US" sz="2800" dirty="0" smtClean="0">
                <a:solidFill>
                  <a:schemeClr val="accent4">
                    <a:lumMod val="75000"/>
                  </a:schemeClr>
                </a:solidFill>
              </a:rPr>
              <a:t>The method used depends primarily on the nature of the ingredients</a:t>
            </a:r>
            <a:r>
              <a:rPr lang="en-US" dirty="0" smtClean="0">
                <a:solidFill>
                  <a:schemeClr val="accent4">
                    <a:lumMod val="75000"/>
                  </a:schemeClr>
                </a:solidFill>
              </a:rPr>
              <a:t>.</a:t>
            </a:r>
            <a:endParaRPr lang="ar-IQ" dirty="0">
              <a:solidFill>
                <a:schemeClr val="accent4">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3688</TotalTime>
  <Words>49</Words>
  <Application>Microsoft Office PowerPoint</Application>
  <PresentationFormat>On-screen Show (4:3)</PresentationFormat>
  <Paragraphs>16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Pharmaceutical technology </vt:lpstr>
      <vt:lpstr>Ointments  Ointments are semisolid preparations intended for external application to the skin or mucous membranes. Ointments may be medicated or non medicated, non medicated ointments are used for the physical effects that they provide as protestants , emollients or lubricants</vt:lpstr>
      <vt:lpstr>Ointment Bases  Ointment bases may be used for their physical effects or as vehicles in the preparation of medicated ointments. Ointment bases are classified into four general groups:  1.Hydrocarbon bases (oleaginous bases) 2.Absorption bases 3.Water-removable bases 4.Water-soluble bases </vt:lpstr>
      <vt:lpstr>Hydrocarbon.Bases Hydrocarbon bases are also termed oleaginous  bases, on application to the skin they have an emollient effect, protect against the escape of moisture , effective as occlusive dressing and can remain on the skin for prolonged periods of time without drying out and because of their immiscibility with water are difficult to wash off. Water and aqueous preparations may be incorporated in to them but only in small amounts and with some difficulty. Petrolatum , white petrolatum , white ointment and yellow ointment are examples of hydrocarbon ointment bases</vt:lpstr>
      <vt:lpstr>Absorption Bases Absorption bases are of two types: 1.Those that permit the in corporation of aqueous solutions resulting in the formation of w/o emulsions e.g. Hydrophilic petrolatum.  2.Those that are w/o emulsions(emulsion bases)permit the incorporation of additional quantities of aqueous solutions.e.g.Lanolin  These bases may be used as emollients although they don’t provide the degree of occlusion afforded by the hydrocarbon bases. Absorption bases are note easily removed from the skin, since the external phase of the emulsion is oleaginous. </vt:lpstr>
      <vt:lpstr>Water-removable.Bases Water-removable bases are o/w emulsions resembling creams in appearance and because the external phase of the emulsion is aqueous , they are easily washed from the skin and are often called ‘water-washable bases’. They may be diluted with water or aqueous solutions. Hydrophilic ointment USP , is an example of this type of base.</vt:lpstr>
      <vt:lpstr>Water-soluble.Bases Water soluble bases don’t contain oleaginous components, they are completely water-washable and often referred to as ‘greaseless ’. Since they soften greatly with the addition of water, large amounts of aqueous solutions are not effectively incorporated into these bases Polyethylene glycol ointment, NF is an example of water-soluble base.  </vt:lpstr>
      <vt:lpstr>Selection of appropriate base  The selection of the base to be used in the formula of an ointment depends on a number of factors: 1.Desired release rate of the drug substance from the ointment.base.  2.Desirability of occlusion of moisture from the skin.  3.Stability of the drug in the ointment base.  4.Effect of the drug on the consistency of the ointment base.  5.The desire for a base that is easily removed by washing with water. 6.Characteristics of the skin surface to which it is applied.  </vt:lpstr>
      <vt:lpstr>Preparation of ointments  Ointments are prepared by two general methods:  1.Incorporation 2.Fusion  The method used depends primarily on the nature of the ingredients.</vt:lpstr>
      <vt:lpstr> Incorporation  When preparing an ointment by speculation, If the components of an ointment are reactive with the metal of the spatula hard rubber spatula may be used. The ointment base is placed on one side and the powdered components previously reduced to fine powders on the other side. A small portion of the powder is mixed with a portion of the base until uniform mixture is obtained. The process is continued until all portions of the powder and the base are combined and thoroughly and uniformly blended.</vt:lpstr>
      <vt:lpstr>Fusion By the fusion method, all or some of the components of an ointment are combined by being melted together and cooled with constant stirring until congealed. Components not melted are added to the congealing mixture as it is being cooled and stirred. Naturally, heat labile substances and any volatile components are added Last when the temperature of the mixture is low enough not to caused composition or volatilization of the components. Substances may be added to the congealing mixture as solutions or as insoluble powders levigated with a portion of the base</vt:lpstr>
      <vt:lpstr>Rx  Simple ointment                           wool fat                                                 50 gm            50 gm                celostearyl alcohole  yellow or white soft paraffin             850 gm hard paraffin                                          50 gm Ft. oint. Mitt.                                                         50gm Sig. for external use  method of preparation is fusion method </vt:lpstr>
      <vt:lpstr>50 gm+ 50 gm + 50 gm + 850 gm = 1000gm the total weight  of formula  50g    1000g  x gm    50gm x = 2.5 gm for each wool fat, cole. Alcohol, hard paraffin   850gm     1000gm x gm           50 gm x = 42.5 gm of soft paraffin       </vt:lpstr>
      <vt:lpstr>Rx  sulphur ointment  precipitated sulphur                      100gm simple ointment                             900gm Ft. oint. Mitt.                                                   25gm                                                    sig. apply to affected area the method of preparation is incorporation since the base is solid at room temperature   </vt:lpstr>
      <vt:lpstr>900 gm + 100gm = 1000gm the total of formula  ppt sulfur    100       1000                        x            25 x = 2.5 gm ppt. sulfur 25- ( 2.5 ppt. + levigating agent 2gm of liquid paraffin ) = 20.5 g vasaline (simple oint.) </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hp</cp:lastModifiedBy>
  <cp:revision>66</cp:revision>
  <dcterms:created xsi:type="dcterms:W3CDTF">2013-08-21T19:17:07Z</dcterms:created>
  <dcterms:modified xsi:type="dcterms:W3CDTF">2020-11-02T22:32:00Z</dcterms:modified>
</cp:coreProperties>
</file>