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1" r:id="rId6"/>
    <p:sldId id="274" r:id="rId7"/>
    <p:sldId id="287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901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03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05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0242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14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1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022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821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688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Add Footer Here 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2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151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5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Add Footer Here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E6CC33-2DCE-4117-9F40-AF71294EDE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58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686" r:id="rId12"/>
    <p:sldLayoutId id="2147483688" r:id="rId13"/>
    <p:sldLayoutId id="2147483689" r:id="rId14"/>
    <p:sldLayoutId id="2147483690" r:id="rId15"/>
    <p:sldLayoutId id="2147483697" r:id="rId16"/>
    <p:sldLayoutId id="2147483692" r:id="rId17"/>
    <p:sldLayoutId id="2147483696" r:id="rId1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Biology 4th Stage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Comparative Anatomy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lab No.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225" y="4577539"/>
            <a:ext cx="8637072" cy="97762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Edit by  Dr. hind </a:t>
            </a:r>
            <a:r>
              <a:rPr lang="en-US" sz="3200" dirty="0" err="1" smtClean="0"/>
              <a:t>mahmood</a:t>
            </a:r>
            <a:r>
              <a:rPr lang="en-US" sz="3200" dirty="0" smtClean="0"/>
              <a:t> </a:t>
            </a:r>
            <a:r>
              <a:rPr lang="en-US" sz="3200" smtClean="0"/>
              <a:t>jumaah</a:t>
            </a:r>
            <a:endParaRPr lang="en-US" sz="3200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857F928-E9FE-48E7-A60A-88D6BBCD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Procoelous</a:t>
            </a:r>
            <a:r>
              <a:rPr lang="x-none" b="1" dirty="0"/>
              <a:t>مقعره من الامام محدبه من الخلف </a:t>
            </a:r>
          </a:p>
        </p:txBody>
      </p:sp>
      <p:pic>
        <p:nvPicPr>
          <p:cNvPr id="4" name="Content Placeholder 3" descr="C:\Users\Lenovo\Desktop\RgT91miyIPBSXN0rphF6KA.jpg">
            <a:extLst>
              <a:ext uri="{FF2B5EF4-FFF2-40B4-BE49-F238E27FC236}">
                <a16:creationId xmlns:a16="http://schemas.microsoft.com/office/drawing/2014/main" xmlns="" id="{973B401E-8DDA-46B4-AC0A-907824B6E06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56186" y="1737360"/>
            <a:ext cx="4591554" cy="41650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3EC829-D972-4C47-833A-EF38B55CE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3275" y="1891258"/>
            <a:ext cx="5833269" cy="422363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Anterior face of centrum is concave and posterior face is convex.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 typical vertebrae of frog and most reptiles.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2266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857F928-E9FE-48E7-A60A-88D6BBCD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26" y="313200"/>
            <a:ext cx="11146546" cy="1049235"/>
          </a:xfrm>
        </p:spPr>
        <p:txBody>
          <a:bodyPr>
            <a:normAutofit fontScale="90000"/>
          </a:bodyPr>
          <a:lstStyle/>
          <a:p>
            <a:r>
              <a:rPr lang="en-GB" sz="4900" b="1" dirty="0" err="1" smtClean="0"/>
              <a:t>Opisthocoelous</a:t>
            </a:r>
            <a:r>
              <a:rPr lang="en-GB" b="1" dirty="0" smtClean="0"/>
              <a:t> </a:t>
            </a:r>
            <a:r>
              <a:rPr lang="x-none" b="1" dirty="0"/>
              <a:t>خلفية التقعر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x-none" b="1" dirty="0" smtClean="0"/>
              <a:t>(</a:t>
            </a:r>
            <a:r>
              <a:rPr lang="x-none" b="1" dirty="0"/>
              <a:t>مقعره من الخلف محدبه من الامام)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3EC829-D972-4C47-833A-EF38B55C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4363" y="2041384"/>
            <a:ext cx="5833269" cy="422363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Centrum is concave posteriorly and convex anteriorly.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: Cervical vertebrae of some large ungulates</a:t>
            </a:r>
            <a:r>
              <a:rPr lang="x-none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الفقرات العنقيه في الظلفيات .</a:t>
            </a:r>
          </a:p>
        </p:txBody>
      </p:sp>
      <p:pic>
        <p:nvPicPr>
          <p:cNvPr id="5" name="Picture 4" descr="C:\Users\Lenovo\Desktop\opisthocoelous-1505D3F878034B347EB-thumb400.png">
            <a:extLst>
              <a:ext uri="{FF2B5EF4-FFF2-40B4-BE49-F238E27FC236}">
                <a16:creationId xmlns:a16="http://schemas.microsoft.com/office/drawing/2014/main" xmlns="" id="{A91CAFAB-1564-48F1-AA11-9922610A50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231" y="1741134"/>
            <a:ext cx="4702541" cy="4123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08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857F928-E9FE-48E7-A60A-88D6BBCD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71" y="0"/>
            <a:ext cx="10058400" cy="1450757"/>
          </a:xfrm>
        </p:spPr>
        <p:txBody>
          <a:bodyPr/>
          <a:lstStyle/>
          <a:p>
            <a:r>
              <a:rPr lang="en-GB" b="1" dirty="0"/>
              <a:t>Amphicoelous</a:t>
            </a:r>
            <a:r>
              <a:rPr lang="x-none" b="1" dirty="0"/>
              <a:t>ثنائية التقعر (مقعرة الوجهين)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3EC829-D972-4C47-833A-EF38B55C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4361" y="1591008"/>
            <a:ext cx="5833269" cy="422363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Centrum is concave at both ends.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 Vertebrae of fish and 8th vertebra of  frog.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x-none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Lenovo\Desktop\A4VTIxV.ytH96568153mBA.jpg">
            <a:extLst>
              <a:ext uri="{FF2B5EF4-FFF2-40B4-BE49-F238E27FC236}">
                <a16:creationId xmlns:a16="http://schemas.microsoft.com/office/drawing/2014/main" xmlns="" id="{83AD09FE-B5A4-4106-A1F5-F10AFEEA12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432" y="1591007"/>
            <a:ext cx="4968166" cy="4223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17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3688ED-3F54-4ED5-BDC5-5549855A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163074"/>
            <a:ext cx="11347937" cy="104923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Acoelous or </a:t>
            </a:r>
            <a:r>
              <a:rPr lang="en-GB" b="1" dirty="0" err="1"/>
              <a:t>amphiplatyan</a:t>
            </a:r>
            <a:r>
              <a:rPr lang="x-none" b="1" dirty="0"/>
              <a:t>عديمة التقعر او مسطحة الوجهين </a:t>
            </a:r>
            <a:endParaRPr lang="en-GB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09BEB93-E1B3-461F-BAB1-6249C0BE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6731" y="1823660"/>
            <a:ext cx="5828218" cy="4178554"/>
          </a:xfrm>
        </p:spPr>
        <p:txBody>
          <a:bodyPr>
            <a:normAutofit/>
          </a:bodyPr>
          <a:lstStyle/>
          <a:p>
            <a:r>
              <a:rPr lang="en-US" sz="3200" b="1" dirty="0"/>
              <a:t>Centrum is flat at both ends.</a:t>
            </a:r>
          </a:p>
          <a:p>
            <a:r>
              <a:rPr lang="en-US" sz="3200" b="1" dirty="0"/>
              <a:t>Example: Vertebrae of mammals.</a:t>
            </a:r>
          </a:p>
          <a:p>
            <a:endParaRPr lang="en-GB" sz="3200" b="1" dirty="0"/>
          </a:p>
        </p:txBody>
      </p:sp>
      <p:pic>
        <p:nvPicPr>
          <p:cNvPr id="5" name="Content Placeholder 4" descr="C:\Users\Lenovo\Desktop\acoelous-1505D3FDAF47C6FE984-thumb400.png">
            <a:extLst>
              <a:ext uri="{FF2B5EF4-FFF2-40B4-BE49-F238E27FC236}">
                <a16:creationId xmlns:a16="http://schemas.microsoft.com/office/drawing/2014/main" xmlns="" id="{8BE6EE2A-8B5C-4A04-9565-BB8BF109F8C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995" y="1755420"/>
            <a:ext cx="4944879" cy="4442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23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3688ED-3F54-4ED5-BDC5-5549855A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23" y="163075"/>
            <a:ext cx="11347937" cy="1049235"/>
          </a:xfrm>
        </p:spPr>
        <p:txBody>
          <a:bodyPr/>
          <a:lstStyle/>
          <a:p>
            <a:r>
              <a:rPr lang="en-GB" b="1" dirty="0"/>
              <a:t>Heterocoelous</a:t>
            </a:r>
            <a:r>
              <a:rPr lang="x-none" b="1" dirty="0"/>
              <a:t>السرجيه او متباينة التقعر </a:t>
            </a:r>
            <a:endParaRPr lang="en-GB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09BEB93-E1B3-461F-BAB1-6249C0BE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791" y="1819552"/>
            <a:ext cx="5331300" cy="4178554"/>
          </a:xfrm>
        </p:spPr>
        <p:txBody>
          <a:bodyPr>
            <a:normAutofit/>
          </a:bodyPr>
          <a:lstStyle/>
          <a:p>
            <a:r>
              <a:rPr lang="en-US" sz="3200" b="1" dirty="0"/>
              <a:t>Centrum is like a saddle</a:t>
            </a:r>
            <a:r>
              <a:rPr lang="x-none" sz="3200" b="1" dirty="0"/>
              <a:t>سرج .</a:t>
            </a:r>
          </a:p>
          <a:p>
            <a:r>
              <a:rPr lang="en-US" sz="3200" b="1" dirty="0"/>
              <a:t>Example : Vertebrae of modern birds.</a:t>
            </a:r>
          </a:p>
        </p:txBody>
      </p:sp>
      <p:pic>
        <p:nvPicPr>
          <p:cNvPr id="6" name="Picture 5" descr="C:\Users\Lenovo\Desktop\heterocoelous-1505D4010B0552A7A30-thumb400.png">
            <a:extLst>
              <a:ext uri="{FF2B5EF4-FFF2-40B4-BE49-F238E27FC236}">
                <a16:creationId xmlns:a16="http://schemas.microsoft.com/office/drawing/2014/main" xmlns="" id="{5BC9D519-787A-46BF-8CD0-2B2F513A9A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091" y="1819552"/>
            <a:ext cx="5442511" cy="4301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468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3688ED-3F54-4ED5-BDC5-5549855A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Biconvex</a:t>
            </a:r>
            <a:r>
              <a:rPr lang="x-none" b="1" dirty="0"/>
              <a:t>محدبة الوجهين </a:t>
            </a:r>
            <a:endParaRPr lang="en-GB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09BEB93-E1B3-461F-BAB1-6249C0BE6A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Centrum is biconvex at both ends.</a:t>
            </a:r>
          </a:p>
          <a:p>
            <a:r>
              <a:rPr lang="en-US" sz="2400" b="1" dirty="0"/>
              <a:t>Example : Sacral vertebra of frog</a:t>
            </a:r>
            <a:r>
              <a:rPr lang="x-none" sz="2400" b="1" dirty="0"/>
              <a:t>الفقره العجزيه في الضفدع 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5788" y="2972260"/>
            <a:ext cx="7706212" cy="3005208"/>
          </a:xfrm>
        </p:spPr>
      </p:pic>
    </p:spTree>
    <p:extLst>
      <p:ext uri="{BB962C8B-B14F-4D97-AF65-F5344CB8AC3E}">
        <p14:creationId xmlns:p14="http://schemas.microsoft.com/office/powerpoint/2010/main" xmlns="" val="3944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vertebrae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3480841" y="1846263"/>
            <a:ext cx="5290644" cy="4022725"/>
          </a:xfrm>
        </p:spPr>
      </p:pic>
    </p:spTree>
    <p:extLst>
      <p:ext uri="{BB962C8B-B14F-4D97-AF65-F5344CB8AC3E}">
        <p14:creationId xmlns:p14="http://schemas.microsoft.com/office/powerpoint/2010/main" xmlns="" val="7498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87" y="819883"/>
            <a:ext cx="8637073" cy="254143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Vertebral column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0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Notochord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767473"/>
            <a:ext cx="10729316" cy="3841757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In  all  chordate  embryos, the  first  axial  endoskeleton  to  appear is  un-segmented  gelatinous  rod, the  notochord.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It is present below the nerve cord and above the digestive tract.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Its ancestral predecessor is not known but it probably originated from endoderm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347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Notochord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767473"/>
            <a:ext cx="10729316" cy="3841757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Typically, notochord is covered by inner and outer elastic fibrous connective tissue sheaths called elastic </a:t>
            </a:r>
            <a:r>
              <a:rPr lang="en-US" sz="3200" b="1" dirty="0" err="1"/>
              <a:t>interna</a:t>
            </a:r>
            <a:r>
              <a:rPr lang="en-US" sz="3200" b="1" dirty="0"/>
              <a:t> and elastic externa, respectively.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In </a:t>
            </a:r>
            <a:r>
              <a:rPr lang="en-US" sz="3200" b="1" dirty="0" err="1"/>
              <a:t>protochordates</a:t>
            </a:r>
            <a:r>
              <a:rPr lang="en-US" sz="3200" b="1" dirty="0"/>
              <a:t> (amphioxus) and </a:t>
            </a:r>
            <a:r>
              <a:rPr lang="en-US" sz="3200" b="1" dirty="0" err="1"/>
              <a:t>cyclostomata</a:t>
            </a:r>
            <a:r>
              <a:rPr lang="en-US" sz="3200" b="1" dirty="0"/>
              <a:t> (lamprey) , notochord persists throughout the life and continues grow with the animal. But in fishes and higher types, notochord is later on surrounded by  cartilaginous or bony rings, called vertebrae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676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Notochord</a:t>
            </a:r>
          </a:p>
        </p:txBody>
      </p:sp>
      <p:pic>
        <p:nvPicPr>
          <p:cNvPr id="4" name="Content Placeholder 3" descr="C:\Users\Lenovo\Desktop\lanceletdiagram.jpg">
            <a:extLst>
              <a:ext uri="{FF2B5EF4-FFF2-40B4-BE49-F238E27FC236}">
                <a16:creationId xmlns:a16="http://schemas.microsoft.com/office/drawing/2014/main" xmlns="" id="{60F32366-9DA2-4BAD-882B-3C07374007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092" y="1594583"/>
            <a:ext cx="7782658" cy="36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Lenovo\Desktop\1_notochord.jpg">
            <a:extLst>
              <a:ext uri="{FF2B5EF4-FFF2-40B4-BE49-F238E27FC236}">
                <a16:creationId xmlns:a16="http://schemas.microsoft.com/office/drawing/2014/main" xmlns="" id="{25E6E542-95B5-4417-A498-FB2EB7057B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804" y="1594583"/>
            <a:ext cx="2857500" cy="356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Vertebrae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753826"/>
            <a:ext cx="10429065" cy="438199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Backbone or vertebral column of all vertebrates is found of metameric series of many small and essentially similar pieces, called vertebrae.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Vertebra is the unit of vertebral column.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Morphologically, vertebrae differ in different vertebrates or even in different regions of the same vertebrate, but all vertebrae are built according to a similar basic pattern. </a:t>
            </a:r>
          </a:p>
        </p:txBody>
      </p:sp>
    </p:spTree>
    <p:extLst>
      <p:ext uri="{BB962C8B-B14F-4D97-AF65-F5344CB8AC3E}">
        <p14:creationId xmlns:p14="http://schemas.microsoft.com/office/powerpoint/2010/main" xmlns="" val="34091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94F665-558C-4A8B-BB0D-BCD01F1B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Basic structure of vertebra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D7F5439-2C06-4D65-96E4-4DFE8417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735329" cy="402336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Typically a vertebra has a cylindrical, body or centrum which encloses or replaces the embryonic notochord.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Above the centrum is the neural arch produced dorsally into a neural spine.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Successive neural arches enclose a vertebral or neural canal in which the spinal cord lies.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1" dirty="0"/>
              <a:t>Each vertebra posses several processes.</a:t>
            </a:r>
          </a:p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9027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94F665-558C-4A8B-BB0D-BCD01F1B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Basic structure of vertebra</a:t>
            </a:r>
          </a:p>
        </p:txBody>
      </p:sp>
      <p:pic>
        <p:nvPicPr>
          <p:cNvPr id="4" name="Content Placeholder 3" descr="C:\Users\Lenovo\Desktop\45ff80a1faa8cfd428c14b615e13c32f.jpg">
            <a:extLst>
              <a:ext uri="{FF2B5EF4-FFF2-40B4-BE49-F238E27FC236}">
                <a16:creationId xmlns:a16="http://schemas.microsoft.com/office/drawing/2014/main" xmlns="" id="{84975BBD-D434-4A19-84FA-8279B34250A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43391" y="1846263"/>
            <a:ext cx="5165544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729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857F928-E9FE-48E7-A60A-88D6BBCD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Type  of vertebrae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4FD4E71-10D1-4A2B-8319-E9C2A74E3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Vertebrae classified according to their  centrum into :</a:t>
            </a:r>
          </a:p>
          <a:p>
            <a:pPr marL="457200" lvl="1" indent="0">
              <a:buNone/>
            </a:pPr>
            <a:r>
              <a:rPr lang="en-GB" sz="3200" b="1" dirty="0"/>
              <a:t>1.	Procoelous</a:t>
            </a:r>
            <a:r>
              <a:rPr lang="x-none" sz="3200" b="1" dirty="0"/>
              <a:t>مقعره من الامام محدبه من الخلف </a:t>
            </a:r>
            <a:endParaRPr lang="en-US" sz="3200" b="1" dirty="0"/>
          </a:p>
          <a:p>
            <a:pPr marL="457200" lvl="1" indent="0">
              <a:buNone/>
            </a:pPr>
            <a:r>
              <a:rPr lang="en-GB" sz="3200" b="1" dirty="0"/>
              <a:t>2.	</a:t>
            </a:r>
            <a:r>
              <a:rPr lang="en-GB" sz="3200" b="1" dirty="0" err="1"/>
              <a:t>Opisthocoelous</a:t>
            </a:r>
            <a:r>
              <a:rPr lang="x-none" sz="3200" b="1" dirty="0"/>
              <a:t>خلفية التقعر (مقعره من الخلف محدبه من الامام) </a:t>
            </a:r>
            <a:endParaRPr lang="en-US" sz="3200" b="1" dirty="0"/>
          </a:p>
          <a:p>
            <a:pPr marL="457200" lvl="1" indent="0">
              <a:buNone/>
            </a:pPr>
            <a:r>
              <a:rPr lang="en-GB" sz="3200" b="1" dirty="0"/>
              <a:t>3.	Amphicoelous</a:t>
            </a:r>
            <a:r>
              <a:rPr lang="x-none" sz="3200" b="1" dirty="0"/>
              <a:t>ثنائية التقعر (مقعرة الوجهين) </a:t>
            </a:r>
            <a:endParaRPr lang="en-US" sz="3200" b="1" dirty="0"/>
          </a:p>
          <a:p>
            <a:pPr marL="457200" lvl="1" indent="0">
              <a:buNone/>
            </a:pPr>
            <a:r>
              <a:rPr lang="en-GB" sz="3200" b="1" dirty="0"/>
              <a:t>4</a:t>
            </a:r>
            <a:r>
              <a:rPr lang="en-GB" sz="3200" b="1" dirty="0" smtClean="0"/>
              <a:t>.  </a:t>
            </a:r>
            <a:r>
              <a:rPr lang="en-GB" sz="3200" b="1" dirty="0"/>
              <a:t>Acoelous or </a:t>
            </a:r>
            <a:r>
              <a:rPr lang="en-GB" sz="3200" b="1" dirty="0" err="1"/>
              <a:t>amphiplatyan</a:t>
            </a:r>
            <a:r>
              <a:rPr lang="x-none" sz="3200" b="1" dirty="0"/>
              <a:t>عديمة التقعر او مسطحة الوجهين </a:t>
            </a:r>
            <a:endParaRPr lang="en-US" sz="3200" b="1" dirty="0"/>
          </a:p>
          <a:p>
            <a:pPr marL="457200" lvl="1" indent="0">
              <a:buNone/>
            </a:pPr>
            <a:r>
              <a:rPr lang="en-US" sz="3200" b="1" dirty="0"/>
              <a:t>5.	Heterocoelous</a:t>
            </a:r>
            <a:r>
              <a:rPr lang="x-none" sz="3200" b="1" dirty="0"/>
              <a:t>السرجيه او متباينة التقعر </a:t>
            </a:r>
            <a:endParaRPr lang="en-US" sz="3200" b="1" dirty="0"/>
          </a:p>
          <a:p>
            <a:pPr marL="457200" lvl="1" indent="0">
              <a:buNone/>
            </a:pPr>
            <a:r>
              <a:rPr lang="en-US" sz="3200" b="1" dirty="0"/>
              <a:t>6. </a:t>
            </a:r>
            <a:r>
              <a:rPr lang="en-US" sz="3200" b="1" dirty="0" smtClean="0"/>
              <a:t> Biconvex</a:t>
            </a:r>
            <a:r>
              <a:rPr lang="x-none" sz="3200" b="1" dirty="0"/>
              <a:t>محدبة الوجهين </a:t>
            </a:r>
            <a:endParaRPr lang="en-US" sz="3200" b="1" dirty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857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dcmitype/"/>
    <ds:schemaRef ds:uri="http://purl.org/dc/terms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purl.org/dc/elements/1.1/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404</Words>
  <Application>Microsoft Office PowerPoint</Application>
  <PresentationFormat>مخصص</PresentationFormat>
  <Paragraphs>48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Retrospect</vt:lpstr>
      <vt:lpstr>Biology 4th Stage Comparative Anatomy lab No. 7</vt:lpstr>
      <vt:lpstr>Vertebral column</vt:lpstr>
      <vt:lpstr>Notochord</vt:lpstr>
      <vt:lpstr>Notochord</vt:lpstr>
      <vt:lpstr>Notochord</vt:lpstr>
      <vt:lpstr>Vertebrae</vt:lpstr>
      <vt:lpstr>Basic structure of vertebra</vt:lpstr>
      <vt:lpstr>Basic structure of vertebra</vt:lpstr>
      <vt:lpstr>Type  of vertebrae</vt:lpstr>
      <vt:lpstr>Procoelousمقعره من الامام محدبه من الخلف </vt:lpstr>
      <vt:lpstr>Opisthocoelous خلفية التقعر  (مقعره من الخلف محدبه من الامام) </vt:lpstr>
      <vt:lpstr>Amphicoelousثنائية التقعر (مقعرة الوجهين) </vt:lpstr>
      <vt:lpstr>Acoelous or amphiplatyanعديمة التقعر او مسطحة الوجهين </vt:lpstr>
      <vt:lpstr>Heterocoelousالسرجيه او متباينة التقعر </vt:lpstr>
      <vt:lpstr>Biconvexمحدبة الوجهين </vt:lpstr>
      <vt:lpstr>types of vertebrae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2020-05-06T03:00:24Z</dcterms:created>
  <dcterms:modified xsi:type="dcterms:W3CDTF">2022-03-10T04:53:22Z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