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1" r:id="rId6"/>
    <p:sldId id="274" r:id="rId7"/>
    <p:sldId id="275" r:id="rId8"/>
    <p:sldId id="281" r:id="rId9"/>
    <p:sldId id="282" r:id="rId10"/>
    <p:sldId id="283" r:id="rId11"/>
    <p:sldId id="284" r:id="rId12"/>
    <p:sldId id="28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xmlns="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latin typeface="Algerian" panose="04020705040A02060702" pitchFamily="82" charset="0"/>
              </a:rPr>
              <a:t>Biology 4th Stage</a:t>
            </a:r>
            <a:br>
              <a:rPr lang="en-US" sz="4800" dirty="0">
                <a:latin typeface="Algerian" panose="04020705040A02060702" pitchFamily="82" charset="0"/>
              </a:rPr>
            </a:br>
            <a:r>
              <a:rPr lang="en-US" sz="4800" dirty="0">
                <a:latin typeface="Algerian" panose="04020705040A02060702" pitchFamily="82" charset="0"/>
              </a:rPr>
              <a:t>Comparative Anatomy</a:t>
            </a:r>
            <a:br>
              <a:rPr lang="en-US" sz="4800" dirty="0">
                <a:latin typeface="Algerian" panose="04020705040A02060702" pitchFamily="82" charset="0"/>
              </a:rPr>
            </a:br>
            <a:r>
              <a:rPr lang="en-US" sz="4800" dirty="0">
                <a:latin typeface="Algerian" panose="04020705040A02060702" pitchFamily="82" charset="0"/>
              </a:rPr>
              <a:t>lab No. </a:t>
            </a:r>
            <a:r>
              <a:rPr lang="x-none" sz="4800" dirty="0">
                <a:latin typeface="Algerian" panose="04020705040A02060702" pitchFamily="82" charset="0"/>
              </a:rPr>
              <a:t>6</a:t>
            </a:r>
            <a:endParaRPr lang="en-US" sz="4800" dirty="0">
              <a:latin typeface="Algerian" panose="04020705040A02060702" pitchFamily="82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xmlns="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/>
          <a:lstStyle/>
          <a:p>
            <a:pPr algn="ctr"/>
            <a:r>
              <a:rPr lang="en-US" dirty="0" smtClean="0"/>
              <a:t>Edit by  Dr. hind </a:t>
            </a:r>
            <a:r>
              <a:rPr lang="en-US" dirty="0" err="1" smtClean="0"/>
              <a:t>mahmood</a:t>
            </a:r>
            <a:r>
              <a:rPr lang="en-US" dirty="0" smtClean="0"/>
              <a:t> </a:t>
            </a:r>
            <a:r>
              <a:rPr lang="en-US" smtClean="0"/>
              <a:t>jumaah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787" y="819883"/>
            <a:ext cx="8637073" cy="2541431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COMPARATIVE ANATOMY OF VERTEBRATES Skulls</a:t>
            </a:r>
            <a:r>
              <a:rPr lang="x-none" sz="4800" dirty="0">
                <a:latin typeface="Algerian" panose="04020705040A02060702" pitchFamily="82" charset="0"/>
              </a:rPr>
              <a:t> 2</a:t>
            </a:r>
            <a:endParaRPr lang="en-US" sz="4800" dirty="0">
              <a:latin typeface="Algerian" panose="04020705040A02060702" pitchFamily="82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xmlns="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/>
          <a:lstStyle/>
          <a:p>
            <a:pPr algn="ctr"/>
            <a:r>
              <a:rPr lang="en-US" dirty="0"/>
              <a:t>Edit by Mohammed Sabbar</a:t>
            </a:r>
          </a:p>
        </p:txBody>
      </p:sp>
    </p:spTree>
    <p:extLst>
      <p:ext uri="{BB962C8B-B14F-4D97-AF65-F5344CB8AC3E}">
        <p14:creationId xmlns:p14="http://schemas.microsoft.com/office/powerpoint/2010/main" xmlns="" val="107801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786BC09-D4FB-415D-87CD-8B479693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508166"/>
            <a:ext cx="10897638" cy="438199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Form of skull</a:t>
            </a:r>
            <a:r>
              <a:rPr lang="x-none" sz="2400" dirty="0"/>
              <a:t>شكل الجمجمه : </a:t>
            </a:r>
            <a:r>
              <a:rPr lang="en-US" sz="2400" dirty="0"/>
              <a:t>Elongated and </a:t>
            </a:r>
            <a:r>
              <a:rPr lang="en-US" sz="2400" dirty="0" err="1"/>
              <a:t>doso</a:t>
            </a:r>
            <a:r>
              <a:rPr lang="en-US" sz="2400" dirty="0"/>
              <a:t>-ventrally flattened, Heavier and solid.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Skull surface</a:t>
            </a:r>
            <a:r>
              <a:rPr lang="x-none" sz="2400" dirty="0"/>
              <a:t>سطح الجمجمه : </a:t>
            </a:r>
            <a:r>
              <a:rPr lang="en-GB" sz="2400" dirty="0"/>
              <a:t>surface rough, sutures distinct.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number of bones</a:t>
            </a:r>
            <a:r>
              <a:rPr lang="x-none" sz="2400" dirty="0"/>
              <a:t>عدد عظام الجمجمه </a:t>
            </a:r>
            <a:r>
              <a:rPr lang="en-GB" sz="2400" dirty="0"/>
              <a:t>: Large number of bones.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interorbital septum</a:t>
            </a:r>
            <a:r>
              <a:rPr lang="x-none" sz="2400" dirty="0"/>
              <a:t>الحاجز بين المحجري : </a:t>
            </a:r>
            <a:r>
              <a:rPr lang="en-GB" sz="2400" dirty="0"/>
              <a:t>Septum thin.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Otic bones</a:t>
            </a:r>
            <a:r>
              <a:rPr lang="x-none" sz="2400" dirty="0"/>
              <a:t>العظام السمعيه : </a:t>
            </a:r>
            <a:r>
              <a:rPr lang="en-US" sz="2400" dirty="0"/>
              <a:t>3 bones represented by  </a:t>
            </a:r>
            <a:r>
              <a:rPr lang="en-US" sz="2400" dirty="0" err="1"/>
              <a:t>epiotic</a:t>
            </a:r>
            <a:r>
              <a:rPr lang="en-US" sz="2400" dirty="0"/>
              <a:t>, </a:t>
            </a:r>
            <a:r>
              <a:rPr lang="en-US" sz="2400" dirty="0" err="1"/>
              <a:t>opisthotic</a:t>
            </a:r>
            <a:r>
              <a:rPr lang="en-US" sz="2400" dirty="0"/>
              <a:t>, and </a:t>
            </a:r>
            <a:r>
              <a:rPr lang="en-US" sz="2400" dirty="0" err="1"/>
              <a:t>prootic</a:t>
            </a:r>
            <a:r>
              <a:rPr lang="en-US" sz="2400" dirty="0"/>
              <a:t>.</a:t>
            </a:r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5" y="379403"/>
            <a:ext cx="9603275" cy="1049235"/>
          </a:xfrm>
        </p:spPr>
        <p:txBody>
          <a:bodyPr/>
          <a:lstStyle/>
          <a:p>
            <a:r>
              <a:rPr lang="en-GB" b="1" dirty="0"/>
              <a:t>5. Reptiles</a:t>
            </a:r>
          </a:p>
        </p:txBody>
      </p:sp>
    </p:spTree>
    <p:extLst>
      <p:ext uri="{BB962C8B-B14F-4D97-AF65-F5344CB8AC3E}">
        <p14:creationId xmlns:p14="http://schemas.microsoft.com/office/powerpoint/2010/main" xmlns="" val="3434731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5" y="379403"/>
            <a:ext cx="9603275" cy="1049235"/>
          </a:xfrm>
        </p:spPr>
        <p:txBody>
          <a:bodyPr/>
          <a:lstStyle/>
          <a:p>
            <a:r>
              <a:rPr lang="en-GB" b="1" dirty="0"/>
              <a:t>5. Reptiles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9F2DBBE-4105-4E0E-BD4E-CD9A0C07F6D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14246" y="1627451"/>
            <a:ext cx="7074877" cy="423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66080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786BC09-D4FB-415D-87CD-8B479693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508166"/>
            <a:ext cx="10897638" cy="438199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Form of skull</a:t>
            </a:r>
            <a:r>
              <a:rPr lang="x-none" sz="2400" dirty="0"/>
              <a:t>شكل الجمجمه :</a:t>
            </a:r>
            <a:r>
              <a:rPr lang="en-US" sz="2400" dirty="0"/>
              <a:t> </a:t>
            </a:r>
            <a:r>
              <a:rPr lang="en-US" dirty="0"/>
              <a:t>Elongated and convex dorsally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Skull surface</a:t>
            </a:r>
            <a:r>
              <a:rPr lang="x-none" sz="2400" dirty="0"/>
              <a:t>سطح الجمجمه :</a:t>
            </a:r>
            <a:r>
              <a:rPr lang="en-US" sz="2400" dirty="0"/>
              <a:t> </a:t>
            </a:r>
            <a:r>
              <a:rPr lang="en-US" dirty="0"/>
              <a:t>smooth with no sutures.</a:t>
            </a:r>
            <a:r>
              <a:rPr lang="en-GB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number of bones</a:t>
            </a:r>
            <a:r>
              <a:rPr lang="x-none" sz="2400" dirty="0"/>
              <a:t>عدد عظام الجمجمه </a:t>
            </a:r>
            <a:r>
              <a:rPr lang="en-GB" sz="2400" dirty="0"/>
              <a:t>: </a:t>
            </a:r>
            <a:r>
              <a:rPr lang="en-US" dirty="0"/>
              <a:t>Fewer and thin dermal bones.</a:t>
            </a: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interorbital septum</a:t>
            </a:r>
            <a:r>
              <a:rPr lang="x-none" sz="2400" dirty="0"/>
              <a:t>الحاجز بين المحجري : </a:t>
            </a:r>
            <a:r>
              <a:rPr lang="en-US" dirty="0"/>
              <a:t>Thin ,cranium does not extend in front.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Otic bones</a:t>
            </a:r>
            <a:r>
              <a:rPr lang="x-none" sz="2400" dirty="0"/>
              <a:t>العظام السمعيه : </a:t>
            </a:r>
            <a:r>
              <a:rPr lang="en-US" dirty="0"/>
              <a:t>Mainly form by </a:t>
            </a:r>
            <a:r>
              <a:rPr lang="en-US" dirty="0" err="1"/>
              <a:t>prootic</a:t>
            </a:r>
            <a:r>
              <a:rPr lang="en-US" dirty="0"/>
              <a:t>.</a:t>
            </a:r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5" y="379403"/>
            <a:ext cx="9603275" cy="1049235"/>
          </a:xfrm>
        </p:spPr>
        <p:txBody>
          <a:bodyPr/>
          <a:lstStyle/>
          <a:p>
            <a:r>
              <a:rPr lang="en-GB" b="1" dirty="0"/>
              <a:t>6. </a:t>
            </a:r>
            <a:r>
              <a:rPr lang="en-US" b="1" dirty="0"/>
              <a:t>Bird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170059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5" y="379403"/>
            <a:ext cx="9603275" cy="1049235"/>
          </a:xfrm>
        </p:spPr>
        <p:txBody>
          <a:bodyPr/>
          <a:lstStyle/>
          <a:p>
            <a:r>
              <a:rPr lang="en-GB" b="1" dirty="0"/>
              <a:t>6. </a:t>
            </a:r>
            <a:r>
              <a:rPr lang="en-US" b="1" dirty="0"/>
              <a:t>Bird</a:t>
            </a:r>
            <a:endParaRPr lang="en-GB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9F2DBBE-4105-4E0E-BD4E-CD9A0C07F6D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14246" y="1757121"/>
            <a:ext cx="7074877" cy="3979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49453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786BC09-D4FB-415D-87CD-8B479693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508166"/>
            <a:ext cx="10897638" cy="438199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Form of skull</a:t>
            </a:r>
            <a:r>
              <a:rPr lang="x-none" sz="2400" dirty="0"/>
              <a:t>شكل الجمجمه :</a:t>
            </a:r>
            <a:r>
              <a:rPr lang="en-US" sz="2400" dirty="0"/>
              <a:t> </a:t>
            </a:r>
            <a:r>
              <a:rPr lang="en-US" dirty="0"/>
              <a:t>Elongated in rabbit and convex dorsally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Skull surface</a:t>
            </a:r>
            <a:r>
              <a:rPr lang="x-none" sz="2400" dirty="0"/>
              <a:t>سطح الجمجمه :</a:t>
            </a:r>
            <a:r>
              <a:rPr lang="en-US" sz="2400" dirty="0"/>
              <a:t> </a:t>
            </a:r>
            <a:r>
              <a:rPr lang="en-US" dirty="0"/>
              <a:t>Rough with distinct sutures</a:t>
            </a:r>
            <a:r>
              <a:rPr lang="en-GB" sz="24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number of bones</a:t>
            </a:r>
            <a:r>
              <a:rPr lang="x-none" sz="2400" dirty="0"/>
              <a:t>عدد عظام الجمجمه </a:t>
            </a:r>
            <a:r>
              <a:rPr lang="en-GB" sz="2400" dirty="0"/>
              <a:t>: </a:t>
            </a:r>
            <a:r>
              <a:rPr lang="en-US" dirty="0"/>
              <a:t>Generally  Less  than members of other classes</a:t>
            </a:r>
            <a:r>
              <a:rPr lang="en-GB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interorbital septum</a:t>
            </a:r>
            <a:r>
              <a:rPr lang="x-none" sz="2400" dirty="0"/>
              <a:t>الحاجز بين المحجري : </a:t>
            </a:r>
            <a:r>
              <a:rPr lang="en-US" dirty="0"/>
              <a:t>Septum present, cranium does not reach </a:t>
            </a:r>
            <a:r>
              <a:rPr lang="en-US" dirty="0" err="1"/>
              <a:t>foreward</a:t>
            </a:r>
            <a:r>
              <a:rPr lang="en-GB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Otic bones</a:t>
            </a:r>
            <a:r>
              <a:rPr lang="x-none" sz="2400" dirty="0"/>
              <a:t>العظام السمعيه : </a:t>
            </a:r>
            <a:r>
              <a:rPr lang="en-US" dirty="0"/>
              <a:t>3 bones represented by </a:t>
            </a:r>
            <a:r>
              <a:rPr lang="en-US" dirty="0" err="1"/>
              <a:t>prootic</a:t>
            </a:r>
            <a:r>
              <a:rPr lang="en-US" dirty="0"/>
              <a:t> , </a:t>
            </a:r>
            <a:r>
              <a:rPr lang="en-US" dirty="0" err="1"/>
              <a:t>epiotic</a:t>
            </a:r>
            <a:r>
              <a:rPr lang="en-US" dirty="0"/>
              <a:t> , and </a:t>
            </a:r>
            <a:r>
              <a:rPr lang="en-US" dirty="0" err="1"/>
              <a:t>opisthotic</a:t>
            </a:r>
            <a:r>
              <a:rPr lang="en-US" dirty="0"/>
              <a:t>.</a:t>
            </a:r>
            <a:r>
              <a:rPr lang="en-US" sz="2400" dirty="0"/>
              <a:t> .</a:t>
            </a:r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5" y="379403"/>
            <a:ext cx="9603275" cy="1049235"/>
          </a:xfrm>
        </p:spPr>
        <p:txBody>
          <a:bodyPr/>
          <a:lstStyle/>
          <a:p>
            <a:r>
              <a:rPr lang="en-GB" b="1" dirty="0"/>
              <a:t>7. </a:t>
            </a:r>
            <a:r>
              <a:rPr lang="en-US" b="1" dirty="0"/>
              <a:t>Mammals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867966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5" y="379403"/>
            <a:ext cx="9603275" cy="1049235"/>
          </a:xfrm>
        </p:spPr>
        <p:txBody>
          <a:bodyPr/>
          <a:lstStyle/>
          <a:p>
            <a:r>
              <a:rPr lang="en-GB" b="1" dirty="0"/>
              <a:t>7. </a:t>
            </a:r>
            <a:r>
              <a:rPr lang="en-US" b="1" dirty="0"/>
              <a:t>Mammals</a:t>
            </a:r>
            <a:endParaRPr lang="en-GB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9F2DBBE-4105-4E0E-BD4E-CD9A0C07F6D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78723" y="1685545"/>
            <a:ext cx="7074877" cy="4122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63344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A00DE24C-B095-4F4C-AF1A-8768AAF5D6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01528107"/>
              </p:ext>
            </p:extLst>
          </p:nvPr>
        </p:nvGraphicFramePr>
        <p:xfrm>
          <a:off x="1151906" y="1519580"/>
          <a:ext cx="10759048" cy="4097327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689762">
                  <a:extLst>
                    <a:ext uri="{9D8B030D-6E8A-4147-A177-3AD203B41FA5}">
                      <a16:colId xmlns:a16="http://schemas.microsoft.com/office/drawing/2014/main" xmlns="" val="1150120977"/>
                    </a:ext>
                  </a:extLst>
                </a:gridCol>
                <a:gridCol w="2689762">
                  <a:extLst>
                    <a:ext uri="{9D8B030D-6E8A-4147-A177-3AD203B41FA5}">
                      <a16:colId xmlns:a16="http://schemas.microsoft.com/office/drawing/2014/main" xmlns="" val="897655563"/>
                    </a:ext>
                  </a:extLst>
                </a:gridCol>
                <a:gridCol w="2689762">
                  <a:extLst>
                    <a:ext uri="{9D8B030D-6E8A-4147-A177-3AD203B41FA5}">
                      <a16:colId xmlns:a16="http://schemas.microsoft.com/office/drawing/2014/main" xmlns="" val="1476320716"/>
                    </a:ext>
                  </a:extLst>
                </a:gridCol>
                <a:gridCol w="2689762">
                  <a:extLst>
                    <a:ext uri="{9D8B030D-6E8A-4147-A177-3AD203B41FA5}">
                      <a16:colId xmlns:a16="http://schemas.microsoft.com/office/drawing/2014/main" xmlns="" val="3545189761"/>
                    </a:ext>
                  </a:extLst>
                </a:gridCol>
              </a:tblGrid>
              <a:tr h="6226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Character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Reptiles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Mammals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7720982"/>
                  </a:ext>
                </a:extLst>
              </a:tr>
              <a:tr h="62260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Form of skull</a:t>
                      </a:r>
                    </a:p>
                    <a:p>
                      <a:pPr algn="ctr"/>
                      <a:r>
                        <a:rPr lang="ar-IQ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شكل الجمجمه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Elongated and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doso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-ventrally flattened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Elongated and convex dorsally.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Elongated in rabbit and convex dorsally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123661"/>
                  </a:ext>
                </a:extLst>
              </a:tr>
              <a:tr h="62260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skull surface</a:t>
                      </a:r>
                    </a:p>
                    <a:p>
                      <a:pPr algn="ctr"/>
                      <a:r>
                        <a:rPr lang="ar-S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سطح الجمجمه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surface rough, sutures distinct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smooth with no sutures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Rough with distinct sutures.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1094256"/>
                  </a:ext>
                </a:extLst>
              </a:tr>
              <a:tr h="62260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number of bones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عدد عظام الجمجمة 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number of bones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Fewer and thin dermal bones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Generally  Less  than members of other classes.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2666625"/>
                  </a:ext>
                </a:extLst>
              </a:tr>
              <a:tr h="62260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inter-orbital septum</a:t>
                      </a:r>
                      <a:endParaRPr lang="x-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ar-S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الحاجز بين المحجري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Septum thin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 ,cranium does not extend in front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Septum present, cranium does not reach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foreward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4558927"/>
                  </a:ext>
                </a:extLst>
              </a:tr>
              <a:tr h="62260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otic bones</a:t>
                      </a:r>
                      <a:endParaRPr lang="x-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ar-S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العظام السمعيه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bones represented by 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epiotic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opisthotic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prootic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Mainly form by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prootic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bones represented by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prootic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epiotic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and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opisthotic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951063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xmlns="" id="{5AC2EB39-5650-4663-BB34-D5B78D271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906" y="371964"/>
            <a:ext cx="9603275" cy="1049235"/>
          </a:xfrm>
        </p:spPr>
        <p:txBody>
          <a:bodyPr/>
          <a:lstStyle/>
          <a:p>
            <a:r>
              <a:rPr lang="en-US" dirty="0"/>
              <a:t>COMPARATIVE ANATOMY OF some  VERTEBRATES Skulls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2582173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16c05727-aa75-4e4a-9b5f-8a80a1165891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</Template>
  <TotalTime>0</TotalTime>
  <Words>354</Words>
  <Application>Microsoft Office PowerPoint</Application>
  <PresentationFormat>مخصص</PresentationFormat>
  <Paragraphs>55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Gallery</vt:lpstr>
      <vt:lpstr>Biology 4th Stage Comparative Anatomy lab No. 6</vt:lpstr>
      <vt:lpstr>COMPARATIVE ANATOMY OF VERTEBRATES Skulls 2</vt:lpstr>
      <vt:lpstr>5. Reptiles</vt:lpstr>
      <vt:lpstr>5. Reptiles</vt:lpstr>
      <vt:lpstr>6. Bird</vt:lpstr>
      <vt:lpstr>6. Bird</vt:lpstr>
      <vt:lpstr>7. Mammals</vt:lpstr>
      <vt:lpstr>7. Mammals</vt:lpstr>
      <vt:lpstr>COMPARATIVE ANATOMY OF some  VERTEBRATES Skulls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2020-05-06T03:00:24Z</dcterms:created>
  <dcterms:modified xsi:type="dcterms:W3CDTF">2022-03-10T04:53:02Z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