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Biology 4th Stage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Comparative Anatomy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lab No. 5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 smtClean="0"/>
              <a:t>Edit by  Dr. hind </a:t>
            </a:r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smtClean="0"/>
              <a:t>jumaah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4. Amphibia</a:t>
            </a:r>
          </a:p>
        </p:txBody>
      </p:sp>
      <p:pic>
        <p:nvPicPr>
          <p:cNvPr id="8" name="Content Placeholder 7" descr="C:\Users\Lenovo\Desktop\skullfrog26.jpg">
            <a:extLst>
              <a:ext uri="{FF2B5EF4-FFF2-40B4-BE49-F238E27FC236}">
                <a16:creationId xmlns:a16="http://schemas.microsoft.com/office/drawing/2014/main" xmlns="" id="{FC499038-D04C-4FA6-BCBC-256B1291E43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34" y="1562547"/>
            <a:ext cx="5457438" cy="449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C:\Users\Lenovo\Desktop\skullfrogventralview24.jpg">
            <a:extLst>
              <a:ext uri="{FF2B5EF4-FFF2-40B4-BE49-F238E27FC236}">
                <a16:creationId xmlns:a16="http://schemas.microsoft.com/office/drawing/2014/main" xmlns="" id="{19CBB8E5-2BC8-4C3F-953C-3BDA1994022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179" y="1562547"/>
            <a:ext cx="5172431" cy="4490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085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A00DE24C-B095-4F4C-AF1A-8768AAF5D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8476641"/>
              </p:ext>
            </p:extLst>
          </p:nvPr>
        </p:nvGraphicFramePr>
        <p:xfrm>
          <a:off x="1151906" y="1519580"/>
          <a:ext cx="10759048" cy="501172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689762">
                  <a:extLst>
                    <a:ext uri="{9D8B030D-6E8A-4147-A177-3AD203B41FA5}">
                      <a16:colId xmlns:a16="http://schemas.microsoft.com/office/drawing/2014/main" xmlns="" val="1150120977"/>
                    </a:ext>
                  </a:extLst>
                </a:gridCol>
                <a:gridCol w="2689762">
                  <a:extLst>
                    <a:ext uri="{9D8B030D-6E8A-4147-A177-3AD203B41FA5}">
                      <a16:colId xmlns:a16="http://schemas.microsoft.com/office/drawing/2014/main" xmlns="" val="897655563"/>
                    </a:ext>
                  </a:extLst>
                </a:gridCol>
                <a:gridCol w="2689762">
                  <a:extLst>
                    <a:ext uri="{9D8B030D-6E8A-4147-A177-3AD203B41FA5}">
                      <a16:colId xmlns:a16="http://schemas.microsoft.com/office/drawing/2014/main" xmlns="" val="1476320716"/>
                    </a:ext>
                  </a:extLst>
                </a:gridCol>
                <a:gridCol w="2689762">
                  <a:extLst>
                    <a:ext uri="{9D8B030D-6E8A-4147-A177-3AD203B41FA5}">
                      <a16:colId xmlns:a16="http://schemas.microsoft.com/office/drawing/2014/main" xmlns="" val="3545189761"/>
                    </a:ext>
                  </a:extLst>
                </a:gridCol>
              </a:tblGrid>
              <a:tr h="62260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Cartilagenous</a:t>
                      </a:r>
                      <a:r>
                        <a:rPr lang="en-GB" dirty="0"/>
                        <a:t> fish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Bony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Amphibia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7720982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 of skull</a:t>
                      </a:r>
                    </a:p>
                    <a:p>
                      <a:pPr algn="ctr"/>
                      <a:r>
                        <a:rPr lang="ar-IQ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شكل الجمجمه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elongated and 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dorso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-ventrally flattened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mostly elongated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wide and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dorso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-ventral flattened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123661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skull surface</a:t>
                      </a:r>
                    </a:p>
                    <a:p>
                      <a:pPr algn="ctr"/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سطح الجمجمه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smooth without sutures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mostly smooth in teleost fish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rough with distinct sutures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1094256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number of bones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عظام الجمجمة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whole skull is made of cartilage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 number in comparison with any other vertebrates( reach to more than 180 bones).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fewer (about 36 bones).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666625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foramen magnum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الثقب الكبير او الاعظم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posteriorly directed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posteriorly directed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posteriorly directed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441368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inter-orbital septum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الحاجز بين المحجري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present and may be absent in some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4558927"/>
                  </a:ext>
                </a:extLst>
              </a:tr>
              <a:tr h="622607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otic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bones</a:t>
                      </a:r>
                      <a:endParaRPr lang="x-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العظام السمعيه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single 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51063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5AC2EB39-5650-4663-BB34-D5B78D27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06" y="371964"/>
            <a:ext cx="9603275" cy="1049235"/>
          </a:xfrm>
        </p:spPr>
        <p:txBody>
          <a:bodyPr/>
          <a:lstStyle/>
          <a:p>
            <a:r>
              <a:rPr lang="en-US" dirty="0"/>
              <a:t>COMPARATIVE ANATOMY OF some  VERTEBRATES Skulls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582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COMPARATIVE ANATOMY OF VERTEBRATES Skulls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Edit by Mohammed Sabbar</a:t>
            </a:r>
          </a:p>
        </p:txBody>
      </p:sp>
    </p:spTree>
    <p:extLst>
      <p:ext uri="{BB962C8B-B14F-4D97-AF65-F5344CB8AC3E}">
        <p14:creationId xmlns:p14="http://schemas.microsoft.com/office/powerpoint/2010/main" xmlns="" val="10780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/>
          </a:bodyPr>
          <a:lstStyle/>
          <a:p>
            <a:r>
              <a:rPr lang="en-GB" sz="2800" dirty="0"/>
              <a:t>Skull is composed several cartilaginous plates represented by the following: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Anterior dorsal cartilage </a:t>
            </a:r>
            <a:r>
              <a:rPr lang="x-none" sz="2400" dirty="0"/>
              <a:t>الغضروف الظهري الامامي.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Posterior dorsal cartilage</a:t>
            </a:r>
            <a:r>
              <a:rPr lang="x-none" sz="2400" dirty="0"/>
              <a:t>الغضروف الظهري الخلفي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Posterior lateral cartilage</a:t>
            </a:r>
            <a:r>
              <a:rPr lang="x-none" sz="2400" dirty="0"/>
              <a:t>الغضروف الجانبي الخلفي.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Olfactory capsule</a:t>
            </a:r>
            <a:r>
              <a:rPr lang="x-none" sz="2400" dirty="0"/>
              <a:t>العلبه او المحفظه الشميه 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err="1"/>
              <a:t>Otic</a:t>
            </a:r>
            <a:r>
              <a:rPr lang="en-GB" sz="2400" dirty="0"/>
              <a:t> capsule</a:t>
            </a:r>
            <a:r>
              <a:rPr lang="x-none" sz="2400" dirty="0"/>
              <a:t>العلبه او المحفظه السمعيه .</a:t>
            </a: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1. Cyclostomata (Lamprey)</a:t>
            </a:r>
          </a:p>
        </p:txBody>
      </p:sp>
    </p:spTree>
    <p:extLst>
      <p:ext uri="{BB962C8B-B14F-4D97-AF65-F5344CB8AC3E}">
        <p14:creationId xmlns:p14="http://schemas.microsoft.com/office/powerpoint/2010/main" xmlns="" val="162100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1. Cyclostomata (Lamprey)</a:t>
            </a:r>
          </a:p>
        </p:txBody>
      </p:sp>
      <p:pic>
        <p:nvPicPr>
          <p:cNvPr id="4" name="Content Placeholder 3" descr="C:\Users\Lenovo\Desktop\download.jpg">
            <a:extLst>
              <a:ext uri="{FF2B5EF4-FFF2-40B4-BE49-F238E27FC236}">
                <a16:creationId xmlns:a16="http://schemas.microsoft.com/office/drawing/2014/main" xmlns="" id="{2C479930-4529-4679-BC63-5A1CF45BA9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037" y="1642341"/>
            <a:ext cx="9768496" cy="417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161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Form of skull</a:t>
            </a:r>
            <a:r>
              <a:rPr lang="x-none" sz="2400" dirty="0"/>
              <a:t>شكل الجمجمه : </a:t>
            </a:r>
            <a:r>
              <a:rPr lang="en-GB" sz="2400" dirty="0"/>
              <a:t>elongated and  </a:t>
            </a:r>
            <a:r>
              <a:rPr lang="en-GB" sz="2400" dirty="0" err="1"/>
              <a:t>dorso</a:t>
            </a:r>
            <a:r>
              <a:rPr lang="en-GB" sz="2400" dirty="0"/>
              <a:t>-ventrally flattened.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Skull surface</a:t>
            </a:r>
            <a:r>
              <a:rPr lang="x-none" sz="2400" dirty="0"/>
              <a:t>سطح الجمجمه : </a:t>
            </a:r>
            <a:r>
              <a:rPr lang="en-GB" sz="2400" dirty="0"/>
              <a:t>smooth without sutures.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number of bones</a:t>
            </a:r>
            <a:r>
              <a:rPr lang="x-none" sz="2400" dirty="0"/>
              <a:t>عدد عظام الجمجمه </a:t>
            </a:r>
            <a:r>
              <a:rPr lang="en-GB" sz="2400" dirty="0"/>
              <a:t>: the whole skull is made of cartilage.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foramen magnum</a:t>
            </a:r>
            <a:r>
              <a:rPr lang="x-none" sz="2400" dirty="0"/>
              <a:t>الثقب الكبير او الاعظم : </a:t>
            </a:r>
            <a:r>
              <a:rPr lang="en-GB" sz="2400" dirty="0"/>
              <a:t>posteriorly directed.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interorbital septum</a:t>
            </a:r>
            <a:r>
              <a:rPr lang="x-none" sz="2400" dirty="0"/>
              <a:t>الحاجز بين المحجري : </a:t>
            </a:r>
            <a:r>
              <a:rPr lang="en-GB" sz="2400" dirty="0"/>
              <a:t>absent.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otic</a:t>
            </a:r>
            <a:r>
              <a:rPr lang="en-GB" sz="2400" dirty="0"/>
              <a:t> bones</a:t>
            </a:r>
            <a:r>
              <a:rPr lang="x-none" sz="2400" dirty="0"/>
              <a:t>العظام السمعيه : </a:t>
            </a:r>
            <a:r>
              <a:rPr lang="en-GB" sz="2400" dirty="0"/>
              <a:t>absent.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2. </a:t>
            </a:r>
            <a:r>
              <a:rPr lang="en-GB" b="1" dirty="0" err="1"/>
              <a:t>Cartilagenous</a:t>
            </a:r>
            <a:r>
              <a:rPr lang="en-GB" b="1" dirty="0"/>
              <a:t> fish (dogfish)</a:t>
            </a:r>
          </a:p>
        </p:txBody>
      </p:sp>
    </p:spTree>
    <p:extLst>
      <p:ext uri="{BB962C8B-B14F-4D97-AF65-F5344CB8AC3E}">
        <p14:creationId xmlns:p14="http://schemas.microsoft.com/office/powerpoint/2010/main" xmlns="" val="343473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2. </a:t>
            </a:r>
            <a:r>
              <a:rPr lang="en-GB" b="1" dirty="0" err="1"/>
              <a:t>Cartilagenous</a:t>
            </a:r>
            <a:r>
              <a:rPr lang="en-GB" b="1" dirty="0"/>
              <a:t> fish (dogfish)</a:t>
            </a:r>
          </a:p>
        </p:txBody>
      </p:sp>
      <p:pic>
        <p:nvPicPr>
          <p:cNvPr id="6" name="Content Placeholder 5" descr="C:\Users\Lenovo\Desktop\3-s2.0-B9780123750600000036-gr3.jpg">
            <a:extLst>
              <a:ext uri="{FF2B5EF4-FFF2-40B4-BE49-F238E27FC236}">
                <a16:creationId xmlns:a16="http://schemas.microsoft.com/office/drawing/2014/main" xmlns="" id="{39F2DBBE-4105-4E0E-BD4E-CD9A0C07F6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3" y="1627451"/>
            <a:ext cx="10598639" cy="423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608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239" y="1508167"/>
            <a:ext cx="10119948" cy="410228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form of skull: mostly elongated.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*skull surface: mostly smooth in teleost fish.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*number of bones: high number in comparison with any other vertebrates( reach to more than 180 bones).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*foramen magnum: posteriorly directed.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*inter-orbital septum: present and may be absent in some.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</a:t>
            </a:r>
            <a:r>
              <a:rPr lang="en-GB" sz="2800" dirty="0" err="1"/>
              <a:t>otic</a:t>
            </a:r>
            <a:r>
              <a:rPr lang="en-GB" sz="2800" dirty="0"/>
              <a:t> bone: absent.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Bony fish</a:t>
            </a:r>
          </a:p>
        </p:txBody>
      </p:sp>
    </p:spTree>
    <p:extLst>
      <p:ext uri="{BB962C8B-B14F-4D97-AF65-F5344CB8AC3E}">
        <p14:creationId xmlns:p14="http://schemas.microsoft.com/office/powerpoint/2010/main" xmlns="" val="162091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3. Bony fish</a:t>
            </a:r>
          </a:p>
        </p:txBody>
      </p:sp>
      <p:pic>
        <p:nvPicPr>
          <p:cNvPr id="6" name="Content Placeholder 5" descr="C:\Users\Lenovo\Desktop\skull02.gif">
            <a:extLst>
              <a:ext uri="{FF2B5EF4-FFF2-40B4-BE49-F238E27FC236}">
                <a16:creationId xmlns:a16="http://schemas.microsoft.com/office/drawing/2014/main" xmlns="" id="{576144D4-15A1-4211-8CF2-8EE3B4ECD5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15" y="1522176"/>
            <a:ext cx="9603275" cy="4237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287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86BC09-D4FB-415D-87CD-8B479693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08166"/>
            <a:ext cx="10319705" cy="43819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*form of skull: wide and </a:t>
            </a:r>
            <a:r>
              <a:rPr lang="en-GB" sz="2800" dirty="0" err="1"/>
              <a:t>dorso</a:t>
            </a:r>
            <a:r>
              <a:rPr lang="en-GB" sz="2800" dirty="0"/>
              <a:t>-ventral flattened.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*skull surface: rough with distinct sutures..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*number of bones: fewer (about 36 bones).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*foramen magnum: posteriorly directed.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*inter-orbital septum: absent.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*</a:t>
            </a:r>
            <a:r>
              <a:rPr lang="en-GB" sz="2800" dirty="0" err="1"/>
              <a:t>otic</a:t>
            </a:r>
            <a:r>
              <a:rPr lang="en-GB" sz="2800" dirty="0"/>
              <a:t> bones: single bone.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0A77A2-1BB7-475B-B06E-713CC78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5" y="379403"/>
            <a:ext cx="9603275" cy="1049235"/>
          </a:xfrm>
        </p:spPr>
        <p:txBody>
          <a:bodyPr/>
          <a:lstStyle/>
          <a:p>
            <a:r>
              <a:rPr lang="en-GB" b="1" dirty="0"/>
              <a:t>4. Amphibia</a:t>
            </a:r>
          </a:p>
        </p:txBody>
      </p:sp>
    </p:spTree>
    <p:extLst>
      <p:ext uri="{BB962C8B-B14F-4D97-AF65-F5344CB8AC3E}">
        <p14:creationId xmlns:p14="http://schemas.microsoft.com/office/powerpoint/2010/main" xmlns="" val="36548656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DB373-C1A1-4924-9AF2-F04368201509}">
  <ds:schemaRefs>
    <ds:schemaRef ds:uri="71af3243-3dd4-4a8d-8c0d-dd76da1f02a5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389</Words>
  <Application>Microsoft Office PowerPoint</Application>
  <PresentationFormat>مخصص</PresentationFormat>
  <Paragraphs>70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Gallery</vt:lpstr>
      <vt:lpstr>Biology 4th Stage Comparative Anatomy lab No. 5</vt:lpstr>
      <vt:lpstr>COMPARATIVE ANATOMY OF VERTEBRATES Skulls</vt:lpstr>
      <vt:lpstr>1. Cyclostomata (Lamprey)</vt:lpstr>
      <vt:lpstr>1. Cyclostomata (Lamprey)</vt:lpstr>
      <vt:lpstr>2. Cartilagenous fish (dogfish)</vt:lpstr>
      <vt:lpstr>2. Cartilagenous fish (dogfish)</vt:lpstr>
      <vt:lpstr>3. Bony fish</vt:lpstr>
      <vt:lpstr>3. Bony fish</vt:lpstr>
      <vt:lpstr>4. Amphibia</vt:lpstr>
      <vt:lpstr>4. Amphibia</vt:lpstr>
      <vt:lpstr>COMPARATIVE ANATOMY OF some  VERTEBRATES Skulls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2020-05-06T03:00:24Z</dcterms:created>
  <dcterms:modified xsi:type="dcterms:W3CDTF">2022-03-10T04:52:39Z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