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16"/>
  </p:notesMasterIdLst>
  <p:handoutMasterIdLst>
    <p:handoutMasterId r:id="rId17"/>
  </p:handoutMasterIdLst>
  <p:sldIdLst>
    <p:sldId id="256" r:id="rId5"/>
    <p:sldId id="271" r:id="rId6"/>
    <p:sldId id="270" r:id="rId7"/>
    <p:sldId id="274" r:id="rId8"/>
    <p:sldId id="276" r:id="rId9"/>
    <p:sldId id="275" r:id="rId10"/>
    <p:sldId id="278" r:id="rId11"/>
    <p:sldId id="279" r:id="rId12"/>
    <p:sldId id="277" r:id="rId13"/>
    <p:sldId id="280" r:id="rId14"/>
    <p:sldId id="28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96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1AD81DDF-98D4-498E-A94D-DDD7A807AD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391BFCE-55A1-4C09-B4B5-9359AD6F4D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4FA28-26D5-4BDF-9A75-C27596ADE055}" type="datetimeFigureOut">
              <a:rPr lang="en-US" smtClean="0"/>
              <a:pPr/>
              <a:t>3/10/2022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BEEB1F3-97EE-4F0D-B402-E34820EC6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054877F-A04A-4D6A-A0A8-95CC6E2D2A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07CFE-5866-4B40-8953-42375E9B5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5250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E1D6F-8584-4A53-833D-DCA47225B220}" type="datetimeFigureOut">
              <a:rPr lang="en-US" smtClean="0"/>
              <a:pPr/>
              <a:t>3/10/2022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3874D-A20A-4B3E-9C12-F524953D5B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5305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464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7464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3821" y="6370429"/>
            <a:ext cx="3500715" cy="309201"/>
          </a:xfrm>
        </p:spPr>
        <p:txBody>
          <a:bodyPr/>
          <a:lstStyle/>
          <a:p>
            <a:fld id="{2D202488-4139-4052-B998-251C9C912739}" type="datetimeFigureOut">
              <a:rPr lang="en-US" noProof="0" smtClean="0"/>
              <a:pPr/>
              <a:t>3/10/2022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77464" y="6370430"/>
            <a:ext cx="4973915" cy="309201"/>
          </a:xfrm>
        </p:spPr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5640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allery 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394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638" y="5144980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pPr/>
              <a:t>3/10/2022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210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363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95889" y="5144979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06587" y="5144978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1336675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242703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6069" y="6332578"/>
            <a:ext cx="4315852" cy="320123"/>
          </a:xfrm>
        </p:spPr>
        <p:txBody>
          <a:bodyPr/>
          <a:lstStyle>
            <a:lvl1pPr algn="r">
              <a:defRPr/>
            </a:lvl1pPr>
          </a:lstStyle>
          <a:p>
            <a:fld id="{2D202488-4139-4052-B998-251C9C912739}" type="datetimeFigureOut">
              <a:rPr lang="en-US" noProof="0" smtClean="0"/>
              <a:pPr/>
              <a:t>3/10/2022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6332578"/>
            <a:ext cx="5541004" cy="320931"/>
          </a:xfrm>
        </p:spPr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8158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pPr/>
              <a:t>3/10/2022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5688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0777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pPr/>
              <a:t>3/10/2022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80777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8013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2239" y="2161853"/>
            <a:ext cx="4645152" cy="344859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8679" y="2168318"/>
            <a:ext cx="4645152" cy="344152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pPr/>
              <a:t>3/10/2022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715607D-9DE2-4687-AAF8-EF2427252A90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2F96D46B-C1B8-46AB-87DF-61A8058B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7775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7315" y="1950795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7315" y="2755515"/>
            <a:ext cx="4645152" cy="2644457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2486" y="1954249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2486" y="2752737"/>
            <a:ext cx="4645152" cy="2637371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pPr/>
              <a:t>3/10/2022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C384AA55-1960-47F4-BA3C-E97A6F2D0B19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itle 8">
            <a:extLst>
              <a:ext uri="{FF2B5EF4-FFF2-40B4-BE49-F238E27FC236}">
                <a16:creationId xmlns:a16="http://schemas.microsoft.com/office/drawing/2014/main" xmlns="" id="{09471694-1220-4CFC-A31F-622E5D3DE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98174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pPr/>
              <a:t>3/10/2022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45395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pPr/>
              <a:t>3/10/2022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A5A680F6-C147-410B-94DF-19850752D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4656" y="1865037"/>
            <a:ext cx="8802688" cy="31279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010242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pPr/>
              <a:t>3/10/2022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 </a:t>
            </a:r>
          </a:p>
        </p:txBody>
      </p:sp>
    </p:spTree>
    <p:extLst>
      <p:ext uri="{BB962C8B-B14F-4D97-AF65-F5344CB8AC3E}">
        <p14:creationId xmlns:p14="http://schemas.microsoft.com/office/powerpoint/2010/main" xmlns="" val="3771245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246" y="1645522"/>
            <a:ext cx="5807176" cy="3840852"/>
          </a:xfrm>
        </p:spPr>
        <p:txBody>
          <a:bodyPr anchor="ctr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0909" y="1645522"/>
            <a:ext cx="3600000" cy="383672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pPr/>
              <a:t>3/10/2022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281653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screen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96923" y="6340793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2D202488-4139-4052-B998-251C9C912739}" type="datetimeFigureOut">
              <a:rPr lang="en-US" noProof="0" smtClean="0"/>
              <a:pPr/>
              <a:t>3/10/2022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4364" y="6339730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Footer Here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7" r:id="rId7"/>
    <p:sldLayoutId id="2147483691" r:id="rId8"/>
    <p:sldLayoutId id="2147483692" r:id="rId9"/>
    <p:sldLayoutId id="2147483696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>
                <a:latin typeface="Algerian" panose="04020705040A02060702" pitchFamily="82" charset="0"/>
              </a:rPr>
              <a:t>Biology 4th Stage</a:t>
            </a:r>
            <a:br>
              <a:rPr lang="en-US" sz="4800" dirty="0">
                <a:latin typeface="Algerian" panose="04020705040A02060702" pitchFamily="82" charset="0"/>
              </a:rPr>
            </a:br>
            <a:r>
              <a:rPr lang="en-US" sz="4800" dirty="0">
                <a:latin typeface="Algerian" panose="04020705040A02060702" pitchFamily="82" charset="0"/>
              </a:rPr>
              <a:t>Comparative Anatomy</a:t>
            </a:r>
            <a:br>
              <a:rPr lang="en-US" sz="4800" dirty="0">
                <a:latin typeface="Algerian" panose="04020705040A02060702" pitchFamily="82" charset="0"/>
              </a:rPr>
            </a:br>
            <a:r>
              <a:rPr lang="en-US" sz="4800" dirty="0">
                <a:latin typeface="Algerian" panose="04020705040A02060702" pitchFamily="82" charset="0"/>
              </a:rPr>
              <a:t>lab No. </a:t>
            </a:r>
            <a:r>
              <a:rPr lang="en-US" sz="4800">
                <a:latin typeface="Algerian" panose="04020705040A02060702" pitchFamily="82" charset="0"/>
              </a:rPr>
              <a:t>4</a:t>
            </a:r>
            <a:endParaRPr lang="en-US" sz="4800" dirty="0">
              <a:latin typeface="Algerian" panose="04020705040A02060702" pitchFamily="82" charset="0"/>
            </a:endParaRPr>
          </a:p>
        </p:txBody>
      </p:sp>
      <p:pic>
        <p:nvPicPr>
          <p:cNvPr id="5" name="Graphic 4" descr="Brain in head icon&#10;">
            <a:extLst>
              <a:ext uri="{FF2B5EF4-FFF2-40B4-BE49-F238E27FC236}">
                <a16:creationId xmlns:a16="http://schemas.microsoft.com/office/drawing/2014/main" xmlns="" id="{D011E263-3212-4780-A140-E652B108B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107471" y="1989000"/>
            <a:ext cx="1440000" cy="1440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BBCF363-1123-45B1-8A9A-ABCDA40EF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7464" y="3575164"/>
            <a:ext cx="8637072" cy="977621"/>
          </a:xfrm>
        </p:spPr>
        <p:txBody>
          <a:bodyPr/>
          <a:lstStyle/>
          <a:p>
            <a:pPr algn="ctr"/>
            <a:r>
              <a:rPr lang="en-US" dirty="0" smtClean="0"/>
              <a:t>Edit by  Dr. hind </a:t>
            </a:r>
            <a:r>
              <a:rPr lang="en-US" dirty="0" err="1" smtClean="0"/>
              <a:t>mahmood</a:t>
            </a:r>
            <a:r>
              <a:rPr lang="en-US" dirty="0" smtClean="0"/>
              <a:t> </a:t>
            </a:r>
            <a:r>
              <a:rPr lang="en-US" smtClean="0"/>
              <a:t>jumaah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429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700A77A2-1BB7-475B-B06E-713CC786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15" y="379403"/>
            <a:ext cx="9603275" cy="1049235"/>
          </a:xfrm>
        </p:spPr>
        <p:txBody>
          <a:bodyPr/>
          <a:lstStyle/>
          <a:p>
            <a:r>
              <a:rPr lang="en-US" b="1" dirty="0" err="1"/>
              <a:t>Dermatocranium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0CFE060-BB9F-41FA-B56F-F176B7274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215" y="1523362"/>
            <a:ext cx="10748631" cy="4525746"/>
          </a:xfrm>
        </p:spPr>
        <p:txBody>
          <a:bodyPr>
            <a:normAutofit/>
          </a:bodyPr>
          <a:lstStyle/>
          <a:p>
            <a:r>
              <a:rPr lang="en-US" dirty="0" err="1"/>
              <a:t>Dermatochranium</a:t>
            </a:r>
            <a:r>
              <a:rPr lang="en-US" dirty="0"/>
              <a:t> lies superficial to neurocranium, has a large number of bones, represented by the following series:</a:t>
            </a:r>
          </a:p>
          <a:p>
            <a:pPr marL="457200" lvl="1" indent="0">
              <a:buNone/>
            </a:pPr>
            <a:r>
              <a:rPr lang="en-US" dirty="0"/>
              <a:t>a.	Facial series</a:t>
            </a:r>
            <a:r>
              <a:rPr lang="x-none" dirty="0"/>
              <a:t>السلسله الوجهيه : </a:t>
            </a:r>
            <a:r>
              <a:rPr lang="en-US" dirty="0"/>
              <a:t>premaxilla</a:t>
            </a:r>
            <a:r>
              <a:rPr lang="x-none" dirty="0"/>
              <a:t>قبل فكي(قبل فقمي) ,</a:t>
            </a:r>
            <a:r>
              <a:rPr lang="en-US" dirty="0"/>
              <a:t>maxilla</a:t>
            </a:r>
            <a:r>
              <a:rPr lang="x-none" dirty="0"/>
              <a:t>فكي , </a:t>
            </a:r>
            <a:r>
              <a:rPr lang="en-US" dirty="0"/>
              <a:t>nasals</a:t>
            </a:r>
            <a:r>
              <a:rPr lang="x-none" dirty="0"/>
              <a:t>انفي .</a:t>
            </a:r>
          </a:p>
          <a:p>
            <a:pPr marL="457200" lvl="1" indent="0">
              <a:buNone/>
            </a:pPr>
            <a:r>
              <a:rPr lang="en-US" dirty="0"/>
              <a:t>b.	Orbital series</a:t>
            </a:r>
            <a:r>
              <a:rPr lang="x-none" dirty="0"/>
              <a:t>السلسله المحجريه : </a:t>
            </a:r>
            <a:r>
              <a:rPr lang="en-US" dirty="0"/>
              <a:t>lacrimal</a:t>
            </a:r>
            <a:r>
              <a:rPr lang="x-none" dirty="0"/>
              <a:t>الدمعي  ,</a:t>
            </a:r>
            <a:r>
              <a:rPr lang="en-US" dirty="0"/>
              <a:t>prefrontal</a:t>
            </a:r>
            <a:r>
              <a:rPr lang="x-none" dirty="0"/>
              <a:t>قبل جبهي , </a:t>
            </a:r>
            <a:r>
              <a:rPr lang="en-US" dirty="0"/>
              <a:t>post frontal</a:t>
            </a:r>
            <a:r>
              <a:rPr lang="x-none" dirty="0"/>
              <a:t>خلف جبهي , </a:t>
            </a:r>
            <a:r>
              <a:rPr lang="en-US" dirty="0"/>
              <a:t>postorbital</a:t>
            </a:r>
            <a:r>
              <a:rPr lang="x-none" dirty="0"/>
              <a:t>خلف محجري , </a:t>
            </a:r>
            <a:r>
              <a:rPr lang="en-US" dirty="0"/>
              <a:t>jugal</a:t>
            </a:r>
            <a:r>
              <a:rPr lang="x-none" dirty="0"/>
              <a:t>وجني اوخدي   </a:t>
            </a:r>
          </a:p>
          <a:p>
            <a:pPr marL="457200" lvl="1" indent="0">
              <a:buNone/>
            </a:pPr>
            <a:r>
              <a:rPr lang="en-US" dirty="0"/>
              <a:t>c.	Temporal series</a:t>
            </a:r>
            <a:r>
              <a:rPr lang="x-none" dirty="0"/>
              <a:t>السلسله الصدغيه : </a:t>
            </a:r>
            <a:r>
              <a:rPr lang="en-US" dirty="0"/>
              <a:t>intertemporal</a:t>
            </a:r>
            <a:r>
              <a:rPr lang="x-none" dirty="0"/>
              <a:t>بين صدغي , </a:t>
            </a:r>
            <a:r>
              <a:rPr lang="en-US" dirty="0"/>
              <a:t>supratemporal</a:t>
            </a:r>
            <a:r>
              <a:rPr lang="x-none" dirty="0"/>
              <a:t>فوق صدغي , </a:t>
            </a:r>
            <a:r>
              <a:rPr lang="en-US" dirty="0"/>
              <a:t>tabular</a:t>
            </a:r>
            <a:r>
              <a:rPr lang="x-none" dirty="0"/>
              <a:t>مسطح , </a:t>
            </a:r>
            <a:r>
              <a:rPr lang="en-US" dirty="0"/>
              <a:t>squamosal</a:t>
            </a:r>
            <a:r>
              <a:rPr lang="x-none" dirty="0"/>
              <a:t>قشري , </a:t>
            </a:r>
            <a:r>
              <a:rPr lang="en-US" dirty="0"/>
              <a:t>quadratojugal</a:t>
            </a:r>
            <a:r>
              <a:rPr lang="x-none" dirty="0"/>
              <a:t>وجني مربعي .</a:t>
            </a:r>
          </a:p>
          <a:p>
            <a:pPr marL="457200" lvl="1" indent="0">
              <a:buNone/>
            </a:pPr>
            <a:r>
              <a:rPr lang="en-US" dirty="0"/>
              <a:t>d.	Vault series</a:t>
            </a:r>
            <a:r>
              <a:rPr lang="x-none" dirty="0"/>
              <a:t>السلسله القنطريه : </a:t>
            </a:r>
            <a:r>
              <a:rPr lang="en-US" dirty="0"/>
              <a:t>frontal</a:t>
            </a:r>
            <a:r>
              <a:rPr lang="x-none" dirty="0"/>
              <a:t>جبهي , </a:t>
            </a:r>
            <a:r>
              <a:rPr lang="en-US" dirty="0"/>
              <a:t>parietal</a:t>
            </a:r>
            <a:r>
              <a:rPr lang="x-none" dirty="0"/>
              <a:t>جداري , </a:t>
            </a:r>
            <a:r>
              <a:rPr lang="en-US" dirty="0"/>
              <a:t>post parietal</a:t>
            </a:r>
            <a:r>
              <a:rPr lang="x-none" dirty="0"/>
              <a:t>خلف جداري  .</a:t>
            </a:r>
          </a:p>
          <a:p>
            <a:pPr marL="457200" lvl="1" indent="0">
              <a:buNone/>
            </a:pPr>
            <a:r>
              <a:rPr lang="en-US" dirty="0"/>
              <a:t>e.	Palatal series</a:t>
            </a:r>
            <a:r>
              <a:rPr lang="x-none" dirty="0"/>
              <a:t>السلسله الحنكيه : </a:t>
            </a:r>
            <a:r>
              <a:rPr lang="en-US" dirty="0"/>
              <a:t>vomer</a:t>
            </a:r>
            <a:r>
              <a:rPr lang="x-none" dirty="0"/>
              <a:t>الميكعي , </a:t>
            </a:r>
            <a:r>
              <a:rPr lang="en-US" dirty="0"/>
              <a:t>palatine</a:t>
            </a:r>
            <a:r>
              <a:rPr lang="x-none" dirty="0"/>
              <a:t>الحنكي , </a:t>
            </a:r>
            <a:r>
              <a:rPr lang="en-US" dirty="0"/>
              <a:t>ectopterygoid</a:t>
            </a:r>
            <a:r>
              <a:rPr lang="x-none" dirty="0"/>
              <a:t>جناحي خارجي , </a:t>
            </a:r>
            <a:r>
              <a:rPr lang="en-US" dirty="0"/>
              <a:t>pterygoid</a:t>
            </a:r>
            <a:r>
              <a:rPr lang="x-none" dirty="0"/>
              <a:t>جناحي , </a:t>
            </a:r>
            <a:r>
              <a:rPr lang="en-US" dirty="0" err="1"/>
              <a:t>parasphenoid</a:t>
            </a:r>
            <a:r>
              <a:rPr lang="x-none" dirty="0"/>
              <a:t>جنب وتدي .</a:t>
            </a:r>
          </a:p>
          <a:p>
            <a:pPr marL="457200" lvl="1" indent="0">
              <a:buNone/>
            </a:pPr>
            <a:r>
              <a:rPr lang="en-US" dirty="0"/>
              <a:t>f.	Mandibular series</a:t>
            </a:r>
            <a:r>
              <a:rPr lang="x-none" dirty="0"/>
              <a:t>السلسله الفكيه : </a:t>
            </a:r>
            <a:r>
              <a:rPr lang="en-US" dirty="0"/>
              <a:t>lateral bones: dentary</a:t>
            </a:r>
            <a:r>
              <a:rPr lang="x-none" dirty="0"/>
              <a:t>السني  , </a:t>
            </a:r>
            <a:r>
              <a:rPr lang="en-US" dirty="0"/>
              <a:t>splenial</a:t>
            </a:r>
            <a:r>
              <a:rPr lang="x-none" dirty="0"/>
              <a:t>الطحالي , </a:t>
            </a:r>
            <a:r>
              <a:rPr lang="en-US" dirty="0"/>
              <a:t>angular</a:t>
            </a:r>
            <a:r>
              <a:rPr lang="x-none" dirty="0"/>
              <a:t>الزاوي , </a:t>
            </a:r>
            <a:r>
              <a:rPr lang="en-US" dirty="0"/>
              <a:t>medial bones: prearticular</a:t>
            </a:r>
            <a:r>
              <a:rPr lang="x-none" dirty="0"/>
              <a:t>قبل تمفصلي , </a:t>
            </a:r>
            <a:r>
              <a:rPr lang="en-US" dirty="0"/>
              <a:t>coronoid</a:t>
            </a:r>
            <a:r>
              <a:rPr lang="x-none" dirty="0"/>
              <a:t>تاجي </a:t>
            </a:r>
          </a:p>
        </p:txBody>
      </p:sp>
    </p:spTree>
    <p:extLst>
      <p:ext uri="{BB962C8B-B14F-4D97-AF65-F5344CB8AC3E}">
        <p14:creationId xmlns:p14="http://schemas.microsoft.com/office/powerpoint/2010/main" xmlns="" val="256842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700A77A2-1BB7-475B-B06E-713CC786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15" y="379403"/>
            <a:ext cx="9603275" cy="1049235"/>
          </a:xfrm>
        </p:spPr>
        <p:txBody>
          <a:bodyPr/>
          <a:lstStyle/>
          <a:p>
            <a:r>
              <a:rPr lang="en-US" b="1" dirty="0" err="1"/>
              <a:t>Dermatocranium</a:t>
            </a:r>
            <a:endParaRPr lang="en-GB" dirty="0"/>
          </a:p>
        </p:txBody>
      </p:sp>
      <p:pic>
        <p:nvPicPr>
          <p:cNvPr id="5" name="Content Placeholder 4" descr="C:\Users\Lenovo\Desktop\111-14199777548540E04E7-thumb400.jpg">
            <a:extLst>
              <a:ext uri="{FF2B5EF4-FFF2-40B4-BE49-F238E27FC236}">
                <a16:creationId xmlns:a16="http://schemas.microsoft.com/office/drawing/2014/main" xmlns="" id="{7B68E045-D265-4BB8-B526-C04E2F21EA0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862" y="1539019"/>
            <a:ext cx="11304159" cy="43694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92571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dirty="0">
                <a:latin typeface="Algerian" panose="04020705040A02060702" pitchFamily="82" charset="0"/>
              </a:rPr>
              <a:t>Axial skeleton</a:t>
            </a:r>
            <a:br>
              <a:rPr lang="en-US" sz="4800" dirty="0">
                <a:latin typeface="Algerian" panose="04020705040A02060702" pitchFamily="82" charset="0"/>
              </a:rPr>
            </a:br>
            <a:r>
              <a:rPr lang="en-US" sz="4800" dirty="0">
                <a:latin typeface="Algerian" panose="04020705040A02060702" pitchFamily="82" charset="0"/>
              </a:rPr>
              <a:t>The skull</a:t>
            </a:r>
          </a:p>
        </p:txBody>
      </p:sp>
      <p:pic>
        <p:nvPicPr>
          <p:cNvPr id="5" name="Graphic 4" descr="Brain in head icon&#10;">
            <a:extLst>
              <a:ext uri="{FF2B5EF4-FFF2-40B4-BE49-F238E27FC236}">
                <a16:creationId xmlns:a16="http://schemas.microsoft.com/office/drawing/2014/main" xmlns="" id="{D011E263-3212-4780-A140-E652B108B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107471" y="1989000"/>
            <a:ext cx="1440000" cy="1440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BBCF363-1123-45B1-8A9A-ABCDA40EF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7464" y="3575164"/>
            <a:ext cx="8637072" cy="977621"/>
          </a:xfrm>
        </p:spPr>
        <p:txBody>
          <a:bodyPr/>
          <a:lstStyle/>
          <a:p>
            <a:pPr algn="ctr"/>
            <a:r>
              <a:rPr lang="en-US" dirty="0"/>
              <a:t>Edit by Mohammed Sabbar</a:t>
            </a:r>
          </a:p>
        </p:txBody>
      </p:sp>
    </p:spTree>
    <p:extLst>
      <p:ext uri="{BB962C8B-B14F-4D97-AF65-F5344CB8AC3E}">
        <p14:creationId xmlns:p14="http://schemas.microsoft.com/office/powerpoint/2010/main" xmlns="" val="1078011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E786BC09-D4FB-415D-87CD-8B479693E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2" y="1508166"/>
            <a:ext cx="10319705" cy="4381995"/>
          </a:xfrm>
        </p:spPr>
        <p:txBody>
          <a:bodyPr>
            <a:normAutofit/>
          </a:bodyPr>
          <a:lstStyle/>
          <a:p>
            <a:r>
              <a:rPr lang="en-US" sz="2800" dirty="0"/>
              <a:t>Definition: The skeletal structure forming the framework of the vertebrate head is called skull. It is derived from three major embryonic components:</a:t>
            </a:r>
          </a:p>
          <a:p>
            <a:pPr marL="457200" indent="-457200">
              <a:buFont typeface="+mj-lt"/>
              <a:buAutoNum type="alphaUcPeriod"/>
            </a:pPr>
            <a:r>
              <a:rPr lang="en-GB" sz="2400" dirty="0"/>
              <a:t>Neurocranium </a:t>
            </a:r>
            <a:r>
              <a:rPr lang="x-none" sz="2400" dirty="0"/>
              <a:t>القحف العصبي </a:t>
            </a:r>
            <a:r>
              <a:rPr lang="en-GB" sz="2400" dirty="0"/>
              <a:t>or chondrocranium</a:t>
            </a:r>
            <a:r>
              <a:rPr lang="x-none" sz="2400" dirty="0"/>
              <a:t>القحف الغضروفي .</a:t>
            </a:r>
          </a:p>
          <a:p>
            <a:pPr marL="457200" indent="-457200">
              <a:buFont typeface="+mj-lt"/>
              <a:buAutoNum type="alphaUcPeriod"/>
            </a:pPr>
            <a:r>
              <a:rPr lang="en-GB" sz="2400" dirty="0"/>
              <a:t>Dermatocranium</a:t>
            </a:r>
            <a:r>
              <a:rPr lang="x-none" sz="2400" dirty="0"/>
              <a:t>القحف الادمي .</a:t>
            </a:r>
          </a:p>
          <a:p>
            <a:pPr marL="457200" indent="-457200">
              <a:buFont typeface="+mj-lt"/>
              <a:buAutoNum type="alphaUcPeriod"/>
            </a:pPr>
            <a:r>
              <a:rPr lang="en-GB" sz="2400" dirty="0"/>
              <a:t>Splanchnocranium</a:t>
            </a:r>
            <a:r>
              <a:rPr lang="x-none" sz="2400" dirty="0"/>
              <a:t>القحف الحشوي او الاحشائي .</a:t>
            </a:r>
          </a:p>
          <a:p>
            <a:endParaRPr lang="en-GB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700A77A2-1BB7-475B-B06E-713CC786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15" y="379403"/>
            <a:ext cx="9603275" cy="1049235"/>
          </a:xfrm>
        </p:spPr>
        <p:txBody>
          <a:bodyPr/>
          <a:lstStyle/>
          <a:p>
            <a:r>
              <a:rPr lang="en-US" b="1" dirty="0"/>
              <a:t>The skull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03522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E786BC09-D4FB-415D-87CD-8B479693E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2" y="1508166"/>
            <a:ext cx="10319705" cy="438199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dirty="0"/>
              <a:t>Neurocranium </a:t>
            </a:r>
            <a:r>
              <a:rPr lang="x-none" sz="2400" dirty="0"/>
              <a:t>القحف العصبي </a:t>
            </a:r>
            <a:r>
              <a:rPr lang="en-GB" sz="2400" dirty="0"/>
              <a:t>or chondrocranium</a:t>
            </a:r>
            <a:r>
              <a:rPr lang="x-none" sz="2400" dirty="0"/>
              <a:t>القحف الغضروفي .</a:t>
            </a:r>
          </a:p>
          <a:p>
            <a:pPr lvl="1"/>
            <a:r>
              <a:rPr lang="en-GB" sz="2200" dirty="0"/>
              <a:t>1. Cranium</a:t>
            </a:r>
            <a:r>
              <a:rPr lang="x-none" sz="2200" dirty="0"/>
              <a:t>القحف  </a:t>
            </a:r>
            <a:r>
              <a:rPr lang="en-GB" sz="2200" dirty="0"/>
              <a:t>or brain box surrounding brain.</a:t>
            </a:r>
          </a:p>
          <a:p>
            <a:pPr lvl="1"/>
            <a:r>
              <a:rPr lang="en-GB" sz="2200" dirty="0"/>
              <a:t>2. Sense capsules</a:t>
            </a:r>
            <a:r>
              <a:rPr lang="x-none" sz="2200" dirty="0"/>
              <a:t>المحافظ الحسيه  ( </a:t>
            </a:r>
            <a:r>
              <a:rPr lang="en-GB" sz="2200" dirty="0"/>
              <a:t>olfactory</a:t>
            </a:r>
            <a:r>
              <a:rPr lang="x-none" sz="2200" dirty="0"/>
              <a:t>شميه  ,</a:t>
            </a:r>
            <a:r>
              <a:rPr lang="en-GB" sz="2200" dirty="0"/>
              <a:t>optic</a:t>
            </a:r>
            <a:r>
              <a:rPr lang="x-none" sz="2200" dirty="0"/>
              <a:t>بصريه , </a:t>
            </a:r>
            <a:r>
              <a:rPr lang="en-GB" sz="2200" dirty="0" err="1"/>
              <a:t>andauditory</a:t>
            </a:r>
            <a:r>
              <a:rPr lang="x-none" sz="2200" dirty="0"/>
              <a:t>سمعيه  </a:t>
            </a:r>
            <a:r>
              <a:rPr lang="en-GB" sz="2200" dirty="0"/>
              <a:t>capsules).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Dermatocranium</a:t>
            </a:r>
            <a:r>
              <a:rPr lang="x-none" sz="2400" dirty="0"/>
              <a:t>القحف الادمي .</a:t>
            </a:r>
          </a:p>
          <a:p>
            <a:pPr lvl="1"/>
            <a:r>
              <a:rPr lang="en-US" sz="2200" dirty="0"/>
              <a:t> Membrane or dermal bone of skull.</a:t>
            </a:r>
            <a:endParaRPr lang="en-GB" sz="2200" dirty="0"/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Splanchnocranium</a:t>
            </a:r>
            <a:r>
              <a:rPr lang="x-none" sz="2400" dirty="0"/>
              <a:t>القحف الحشوي او الاحشائي .</a:t>
            </a:r>
          </a:p>
          <a:p>
            <a:pPr lvl="1"/>
            <a:r>
              <a:rPr lang="en-GB" sz="2200" dirty="0"/>
              <a:t> Pharyngeal skeleton (upper and lower jaws, hyoid arch</a:t>
            </a:r>
            <a:r>
              <a:rPr lang="x-none" sz="2200" dirty="0"/>
              <a:t>القوس اللامي , </a:t>
            </a:r>
            <a:r>
              <a:rPr lang="en-GB" sz="2200" dirty="0"/>
              <a:t>and  larynx</a:t>
            </a:r>
            <a:r>
              <a:rPr lang="x-none" sz="2200" dirty="0"/>
              <a:t>الحنجره </a:t>
            </a:r>
            <a:endParaRPr lang="en-GB" sz="2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700A77A2-1BB7-475B-B06E-713CC786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15" y="379403"/>
            <a:ext cx="9603275" cy="1049235"/>
          </a:xfrm>
        </p:spPr>
        <p:txBody>
          <a:bodyPr/>
          <a:lstStyle/>
          <a:p>
            <a:r>
              <a:rPr lang="en-US" b="1" dirty="0"/>
              <a:t>The skull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115302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700A77A2-1BB7-475B-B06E-713CC786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15" y="379403"/>
            <a:ext cx="9603275" cy="1049235"/>
          </a:xfrm>
        </p:spPr>
        <p:txBody>
          <a:bodyPr/>
          <a:lstStyle/>
          <a:p>
            <a:r>
              <a:rPr lang="en-US" b="1" dirty="0"/>
              <a:t>Chondrocranium development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36C4F878-B7CE-4F2B-988C-5AC7FDC96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developing chondrocranium forms cartilage from several pairs of cartilage regions:</a:t>
            </a:r>
          </a:p>
          <a:p>
            <a:pPr marL="457200" lvl="1" indent="0">
              <a:buNone/>
            </a:pPr>
            <a:r>
              <a:rPr lang="en-GB" dirty="0"/>
              <a:t>a.	Pair of prechordal </a:t>
            </a:r>
            <a:r>
              <a:rPr lang="x-none" dirty="0"/>
              <a:t>قبل حبلي </a:t>
            </a:r>
            <a:r>
              <a:rPr lang="en-GB" dirty="0"/>
              <a:t>cartilage .</a:t>
            </a:r>
          </a:p>
          <a:p>
            <a:pPr marL="457200" lvl="1" indent="0">
              <a:buNone/>
            </a:pPr>
            <a:r>
              <a:rPr lang="en-GB" dirty="0"/>
              <a:t>b.	Pair of parachordal</a:t>
            </a:r>
            <a:r>
              <a:rPr lang="x-none" dirty="0"/>
              <a:t>جنب حبلي  </a:t>
            </a:r>
            <a:r>
              <a:rPr lang="en-GB" dirty="0"/>
              <a:t>cartilage.</a:t>
            </a:r>
          </a:p>
          <a:p>
            <a:pPr marL="457200" lvl="1" indent="0">
              <a:buNone/>
            </a:pPr>
            <a:r>
              <a:rPr lang="en-GB" dirty="0"/>
              <a:t>c.	Notochord</a:t>
            </a:r>
            <a:r>
              <a:rPr lang="x-none" dirty="0"/>
              <a:t>حبل ظهري .</a:t>
            </a:r>
          </a:p>
          <a:p>
            <a:pPr marL="457200" lvl="1" indent="0">
              <a:buNone/>
            </a:pPr>
            <a:r>
              <a:rPr lang="en-GB" dirty="0"/>
              <a:t>d.	The sense capsules ( olfactory, optic, and auditory capsules).</a:t>
            </a:r>
          </a:p>
          <a:p>
            <a:pPr marL="457200" lvl="1" indent="0">
              <a:buNone/>
            </a:pPr>
            <a:r>
              <a:rPr lang="en-GB" dirty="0"/>
              <a:t>e.	The occipital region</a:t>
            </a:r>
            <a:r>
              <a:rPr lang="x-none" dirty="0"/>
              <a:t>المنطقه القفويه  </a:t>
            </a:r>
            <a:r>
              <a:rPr lang="en-GB" dirty="0"/>
              <a:t>cartilage.</a:t>
            </a:r>
          </a:p>
          <a:p>
            <a:r>
              <a:rPr lang="en-GB" dirty="0"/>
              <a:t>They fused together during the development to form the chondrocranium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54701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700A77A2-1BB7-475B-B06E-713CC786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15" y="379403"/>
            <a:ext cx="9603275" cy="1049235"/>
          </a:xfrm>
        </p:spPr>
        <p:txBody>
          <a:bodyPr/>
          <a:lstStyle/>
          <a:p>
            <a:r>
              <a:rPr lang="en-US" b="1" dirty="0"/>
              <a:t>Chondrocranium development</a:t>
            </a:r>
            <a:endParaRPr lang="en-GB" dirty="0"/>
          </a:p>
        </p:txBody>
      </p:sp>
      <p:pic>
        <p:nvPicPr>
          <p:cNvPr id="4" name="Content Placeholder 3" descr="C:\Users\Lenovo\Desktop\unnamed.jpg">
            <a:extLst>
              <a:ext uri="{FF2B5EF4-FFF2-40B4-BE49-F238E27FC236}">
                <a16:creationId xmlns:a16="http://schemas.microsoft.com/office/drawing/2014/main" xmlns="" id="{822AC41E-F4F1-4E9B-B71B-0B70C919505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1262" y="1555506"/>
            <a:ext cx="10815455" cy="4487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06562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700A77A2-1BB7-475B-B06E-713CC786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15" y="379403"/>
            <a:ext cx="9603275" cy="1049235"/>
          </a:xfrm>
        </p:spPr>
        <p:txBody>
          <a:bodyPr/>
          <a:lstStyle/>
          <a:p>
            <a:r>
              <a:rPr lang="en-US" b="1" dirty="0"/>
              <a:t>Splanchnocranium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0CFE060-BB9F-41FA-B56F-F176B7274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215" y="1523362"/>
            <a:ext cx="10748631" cy="4525746"/>
          </a:xfrm>
        </p:spPr>
        <p:txBody>
          <a:bodyPr>
            <a:normAutofit/>
          </a:bodyPr>
          <a:lstStyle/>
          <a:p>
            <a:r>
              <a:rPr lang="en-GB" dirty="0"/>
              <a:t>The splanchnocranium components are represented by the following:</a:t>
            </a:r>
          </a:p>
          <a:p>
            <a:pPr lvl="1"/>
            <a:r>
              <a:rPr lang="en-GB" dirty="0"/>
              <a:t>1.	The first arch is called the mandibular arch</a:t>
            </a:r>
            <a:r>
              <a:rPr lang="x-none" dirty="0"/>
              <a:t>القوس الفكي  </a:t>
            </a:r>
            <a:r>
              <a:rPr lang="en-GB" dirty="0"/>
              <a:t>and its divided into dorsal and ventral elements which are:</a:t>
            </a:r>
          </a:p>
          <a:p>
            <a:pPr marL="914400" lvl="2" indent="0">
              <a:buNone/>
            </a:pPr>
            <a:r>
              <a:rPr lang="en-GB" dirty="0"/>
              <a:t>A.	The dorsal element called the palatoquadrate</a:t>
            </a:r>
            <a:r>
              <a:rPr lang="x-none" dirty="0"/>
              <a:t>الحنكي المربعي . </a:t>
            </a:r>
            <a:r>
              <a:rPr lang="en-GB" dirty="0"/>
              <a:t>It contributes to the upper jaw.</a:t>
            </a:r>
          </a:p>
          <a:p>
            <a:pPr marL="914400" lvl="2" indent="0">
              <a:buNone/>
            </a:pPr>
            <a:r>
              <a:rPr lang="en-GB" dirty="0"/>
              <a:t>B.	Ventral element called </a:t>
            </a:r>
            <a:r>
              <a:rPr lang="en-GB" dirty="0" err="1"/>
              <a:t>Meckels</a:t>
            </a:r>
            <a:r>
              <a:rPr lang="en-GB" dirty="0"/>
              <a:t> cartilage</a:t>
            </a:r>
            <a:r>
              <a:rPr lang="x-none" dirty="0"/>
              <a:t>غضروف ميكل . </a:t>
            </a:r>
            <a:r>
              <a:rPr lang="en-GB" dirty="0"/>
              <a:t>It contributes to lower jaw.</a:t>
            </a:r>
          </a:p>
          <a:p>
            <a:pPr lvl="1"/>
            <a:r>
              <a:rPr lang="en-GB" dirty="0"/>
              <a:t>2.	The second arch is called hyoid arch</a:t>
            </a:r>
            <a:r>
              <a:rPr lang="x-none" dirty="0"/>
              <a:t>القوس اللامي , </a:t>
            </a:r>
            <a:r>
              <a:rPr lang="en-GB" dirty="0"/>
              <a:t>most prominent component is the hyomandibular</a:t>
            </a:r>
            <a:r>
              <a:rPr lang="x-none" dirty="0"/>
              <a:t>فكي لامي . </a:t>
            </a:r>
            <a:r>
              <a:rPr lang="en-GB" dirty="0"/>
              <a:t>In mammals, the ventral portion is involved in support the tongue, muscles used for swallowing and jaw movements. </a:t>
            </a:r>
          </a:p>
          <a:p>
            <a:pPr lvl="1"/>
            <a:r>
              <a:rPr lang="en-GB" dirty="0"/>
              <a:t>3.	The branchial arches</a:t>
            </a:r>
            <a:r>
              <a:rPr lang="x-none" dirty="0"/>
              <a:t>الاقواس الخيشوميه  </a:t>
            </a:r>
            <a:r>
              <a:rPr lang="en-GB" dirty="0"/>
              <a:t>III-VII are associated with the gill apparatus. In mammals they eventually contribute to the larynx.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41512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700A77A2-1BB7-475B-B06E-713CC786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15" y="379403"/>
            <a:ext cx="9603275" cy="1049235"/>
          </a:xfrm>
        </p:spPr>
        <p:txBody>
          <a:bodyPr/>
          <a:lstStyle/>
          <a:p>
            <a:r>
              <a:rPr lang="en-US" b="1" dirty="0"/>
              <a:t>Splanchnocranium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0CFE060-BB9F-41FA-B56F-F176B7274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215" y="1523362"/>
            <a:ext cx="10748631" cy="4525746"/>
          </a:xfrm>
        </p:spPr>
        <p:txBody>
          <a:bodyPr>
            <a:normAutofit/>
          </a:bodyPr>
          <a:lstStyle/>
          <a:p>
            <a:r>
              <a:rPr lang="en-US" dirty="0"/>
              <a:t>Each pharyngeal arch consist of five segments: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/>
              <a:t>-</a:t>
            </a:r>
            <a:r>
              <a:rPr lang="en-GB" sz="2000" dirty="0" err="1"/>
              <a:t>Pharyngobranchia</a:t>
            </a:r>
            <a:r>
              <a:rPr lang="x-none" sz="2000" dirty="0"/>
              <a:t>خيشومي بلعومي.</a:t>
            </a:r>
          </a:p>
          <a:p>
            <a:pPr marL="914400" lvl="1" indent="-457200">
              <a:buFont typeface="+mj-lt"/>
              <a:buAutoNum type="arabicPeriod"/>
            </a:pPr>
            <a:r>
              <a:rPr lang="x-none" sz="2000" dirty="0"/>
              <a:t>-</a:t>
            </a:r>
            <a:r>
              <a:rPr lang="en-GB" sz="2000" dirty="0"/>
              <a:t>Epibranchial</a:t>
            </a:r>
            <a:r>
              <a:rPr lang="x-none" sz="2000" dirty="0"/>
              <a:t>فوق بلعومي .</a:t>
            </a:r>
          </a:p>
          <a:p>
            <a:pPr marL="914400" lvl="1" indent="-457200">
              <a:buFont typeface="+mj-lt"/>
              <a:buAutoNum type="arabicPeriod"/>
            </a:pPr>
            <a:r>
              <a:rPr lang="x-none" sz="2000" dirty="0"/>
              <a:t>-</a:t>
            </a:r>
            <a:r>
              <a:rPr lang="en-GB" sz="2000" dirty="0" err="1"/>
              <a:t>Ceratobranchial</a:t>
            </a:r>
            <a:r>
              <a:rPr lang="x-none" sz="2000" dirty="0"/>
              <a:t>قرني بلعومي .</a:t>
            </a:r>
          </a:p>
          <a:p>
            <a:pPr marL="914400" lvl="1" indent="-457200">
              <a:buFont typeface="+mj-lt"/>
              <a:buAutoNum type="arabicPeriod"/>
            </a:pPr>
            <a:r>
              <a:rPr lang="x-none" sz="2000" dirty="0"/>
              <a:t>-</a:t>
            </a:r>
            <a:r>
              <a:rPr lang="en-GB" sz="2000" dirty="0"/>
              <a:t>Hypobranchial</a:t>
            </a:r>
            <a:r>
              <a:rPr lang="x-none" sz="2000" dirty="0"/>
              <a:t>بلعومي سفلي(اسفل بلعومي) .</a:t>
            </a:r>
          </a:p>
          <a:p>
            <a:pPr marL="914400" lvl="1" indent="-457200">
              <a:buFont typeface="+mj-lt"/>
              <a:buAutoNum type="arabicPeriod"/>
            </a:pPr>
            <a:r>
              <a:rPr lang="x-none" sz="2000" dirty="0"/>
              <a:t>-</a:t>
            </a:r>
            <a:r>
              <a:rPr lang="en-GB" sz="2000" dirty="0" err="1"/>
              <a:t>Basibranchial</a:t>
            </a:r>
            <a:r>
              <a:rPr lang="x-none" sz="2000" dirty="0"/>
              <a:t>قاعدي بلعومي .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xmlns="" val="1539850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700A77A2-1BB7-475B-B06E-713CC786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15" y="379403"/>
            <a:ext cx="9603275" cy="1049235"/>
          </a:xfrm>
        </p:spPr>
        <p:txBody>
          <a:bodyPr/>
          <a:lstStyle/>
          <a:p>
            <a:r>
              <a:rPr lang="en-US" b="1" dirty="0"/>
              <a:t>Splanchnocranium</a:t>
            </a:r>
            <a:endParaRPr lang="en-GB" dirty="0"/>
          </a:p>
        </p:txBody>
      </p:sp>
      <p:pic>
        <p:nvPicPr>
          <p:cNvPr id="6" name="Content Placeholder 5" descr="C:\Users\Lenovo\Desktop\images.png">
            <a:extLst>
              <a:ext uri="{FF2B5EF4-FFF2-40B4-BE49-F238E27FC236}">
                <a16:creationId xmlns:a16="http://schemas.microsoft.com/office/drawing/2014/main" xmlns="" id="{1577868E-4CE6-417D-A101-52FA2CF19A9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9569" y="1577303"/>
            <a:ext cx="11101754" cy="44073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0173414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Custom 10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84582C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TF66921596_My invention presentation_AAS_v5" id="{87E5ADC5-22B1-48B6-A377-CC62C9F76903}" vid="{35D6D025-A430-4CAD-B81F-81678F6B39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A01955-FFEB-4169-B0BF-D790410D6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1DB373-C1A1-4924-9AF2-F04368201509}">
  <ds:schemaRefs>
    <ds:schemaRef ds:uri="http://schemas.microsoft.com/office/2006/documentManagement/types"/>
    <ds:schemaRef ds:uri="http://purl.org/dc/elements/1.1/"/>
    <ds:schemaRef ds:uri="http://www.w3.org/XML/1998/namespace"/>
    <ds:schemaRef ds:uri="16c05727-aa75-4e4a-9b5f-8a80a1165891"/>
    <ds:schemaRef ds:uri="http://schemas.microsoft.com/office/infopath/2007/PartnerControls"/>
    <ds:schemaRef ds:uri="http://schemas.openxmlformats.org/package/2006/metadata/core-properties"/>
    <ds:schemaRef ds:uri="71af3243-3dd4-4a8d-8c0d-dd76da1f02a5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59C8665-7E41-4E8E-957E-307F6F826A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My invention</Template>
  <TotalTime>0</TotalTime>
  <Words>223</Words>
  <Application>Microsoft Office PowerPoint</Application>
  <PresentationFormat>مخصص</PresentationFormat>
  <Paragraphs>50</Paragraphs>
  <Slides>11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Gallery</vt:lpstr>
      <vt:lpstr>Biology 4th Stage Comparative Anatomy lab No. 4</vt:lpstr>
      <vt:lpstr>Axial skeleton The skull</vt:lpstr>
      <vt:lpstr>The skull</vt:lpstr>
      <vt:lpstr>The skull</vt:lpstr>
      <vt:lpstr>Chondrocranium development</vt:lpstr>
      <vt:lpstr>Chondrocranium development</vt:lpstr>
      <vt:lpstr>Splanchnocranium</vt:lpstr>
      <vt:lpstr>Splanchnocranium</vt:lpstr>
      <vt:lpstr>Splanchnocranium</vt:lpstr>
      <vt:lpstr>Dermatocranium</vt:lpstr>
      <vt:lpstr>Dermatocranium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2020-05-06T03:00:24Z</dcterms:created>
  <dcterms:modified xsi:type="dcterms:W3CDTF">2022-03-10T04:51:43Z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