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0" r:id="rId6"/>
    <p:sldId id="271" r:id="rId7"/>
    <p:sldId id="269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Biology 4th Stage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Comparative Anatomy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lab No. 2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 smtClean="0"/>
              <a:t>Edit by  Dr. hind </a:t>
            </a:r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smtClean="0"/>
              <a:t>jumaah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9951153" cy="4381995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800" dirty="0"/>
              <a:t>Phylum            : Chordata</a:t>
            </a:r>
          </a:p>
          <a:p>
            <a:pPr lvl="1"/>
            <a:r>
              <a:rPr lang="en-GB" sz="2800" dirty="0"/>
              <a:t>Subphylum       : Vertebrata</a:t>
            </a:r>
          </a:p>
          <a:p>
            <a:pPr lvl="1"/>
            <a:r>
              <a:rPr lang="en-GB" sz="2800" dirty="0"/>
              <a:t>Superclass        : Tetrapoda</a:t>
            </a:r>
          </a:p>
          <a:p>
            <a:pPr lvl="1"/>
            <a:r>
              <a:rPr lang="en-GB" sz="2800" dirty="0"/>
              <a:t>Class               : </a:t>
            </a:r>
            <a:r>
              <a:rPr lang="en-GB" sz="2800" dirty="0" err="1"/>
              <a:t>reptilia</a:t>
            </a:r>
            <a:endParaRPr lang="en-GB" sz="2800" dirty="0"/>
          </a:p>
          <a:p>
            <a:pPr lvl="1"/>
            <a:r>
              <a:rPr lang="en-GB" sz="2800" dirty="0"/>
              <a:t>Order              : Chelonia (</a:t>
            </a:r>
            <a:r>
              <a:rPr lang="en-GB" sz="2800" dirty="0" err="1"/>
              <a:t>Tetudinia</a:t>
            </a:r>
            <a:r>
              <a:rPr lang="en-GB" sz="2800" dirty="0"/>
              <a:t>)</a:t>
            </a:r>
          </a:p>
          <a:p>
            <a:pPr lvl="1"/>
            <a:r>
              <a:rPr lang="en-GB" sz="2800" dirty="0"/>
              <a:t>Family              : </a:t>
            </a:r>
            <a:r>
              <a:rPr lang="en-GB" sz="2800" dirty="0" err="1"/>
              <a:t>Geoemydidae</a:t>
            </a:r>
            <a:endParaRPr lang="en-GB" sz="2800" dirty="0"/>
          </a:p>
          <a:p>
            <a:pPr lvl="1"/>
            <a:r>
              <a:rPr lang="en-GB" sz="2800" dirty="0"/>
              <a:t>Genus              : </a:t>
            </a:r>
            <a:r>
              <a:rPr lang="en-GB" sz="2800" dirty="0" err="1"/>
              <a:t>Cleymms</a:t>
            </a:r>
            <a:endParaRPr lang="en-GB" sz="2800" dirty="0"/>
          </a:p>
          <a:p>
            <a:pPr lvl="1"/>
            <a:r>
              <a:rPr lang="en-GB" sz="2800" dirty="0"/>
              <a:t>Species             : </a:t>
            </a:r>
            <a:r>
              <a:rPr lang="en-GB" sz="2800" dirty="0" err="1"/>
              <a:t>Cleymms</a:t>
            </a:r>
            <a:r>
              <a:rPr lang="en-GB" sz="2800" dirty="0"/>
              <a:t> </a:t>
            </a:r>
            <a:r>
              <a:rPr lang="en-GB" sz="2800" dirty="0" err="1"/>
              <a:t>caspica</a:t>
            </a:r>
            <a:r>
              <a:rPr lang="en-GB" sz="2800" dirty="0"/>
              <a:t> </a:t>
            </a:r>
            <a:r>
              <a:rPr lang="en-GB" sz="2800" dirty="0" err="1"/>
              <a:t>caspica</a:t>
            </a:r>
            <a:r>
              <a:rPr lang="en-GB" sz="2800" dirty="0"/>
              <a:t> (</a:t>
            </a:r>
            <a:r>
              <a:rPr lang="en-GB" sz="2800" dirty="0" err="1"/>
              <a:t>Mauremys</a:t>
            </a:r>
            <a:r>
              <a:rPr lang="en-GB" sz="2800" dirty="0"/>
              <a:t> </a:t>
            </a:r>
            <a:r>
              <a:rPr lang="en-GB" sz="2800" dirty="0" err="1"/>
              <a:t>caspica</a:t>
            </a:r>
            <a:r>
              <a:rPr lang="en-GB" sz="2800" dirty="0"/>
              <a:t>)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58931"/>
            <a:ext cx="9603275" cy="1049235"/>
          </a:xfrm>
        </p:spPr>
        <p:txBody>
          <a:bodyPr/>
          <a:lstStyle/>
          <a:p>
            <a:r>
              <a:rPr lang="en-US" dirty="0"/>
              <a:t>2- Order</a:t>
            </a:r>
            <a:r>
              <a:rPr lang="en-US" b="1" dirty="0"/>
              <a:t> : Chelonia   (Turtle)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53998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7515B-0B52-444D-A100-C8E124E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73" y="613310"/>
            <a:ext cx="9603275" cy="1049235"/>
          </a:xfrm>
        </p:spPr>
        <p:txBody>
          <a:bodyPr/>
          <a:lstStyle/>
          <a:p>
            <a:r>
              <a:rPr lang="en-US" dirty="0"/>
              <a:t>Order</a:t>
            </a:r>
            <a:r>
              <a:rPr lang="en-US" b="1" dirty="0"/>
              <a:t> : Chelonia   (Turtle)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69FEE1-A059-4371-A7F6-DFBAF40F1C5C}"/>
              </a:ext>
            </a:extLst>
          </p:cNvPr>
          <p:cNvPicPr/>
          <p:nvPr/>
        </p:nvPicPr>
        <p:blipFill rotWithShape="1">
          <a:blip r:embed="rId2"/>
          <a:srcRect t="11731" b="8337"/>
          <a:stretch/>
        </p:blipFill>
        <p:spPr bwMode="auto">
          <a:xfrm>
            <a:off x="3689684" y="1580146"/>
            <a:ext cx="7185770" cy="439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5384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Fusiform body shape, with head, long neck region ,trunk, and tail.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Fore limbs modified for flying, and hind limbs modified for running, swimming, and perching</a:t>
            </a:r>
            <a:r>
              <a:rPr lang="x-none" sz="2800" dirty="0"/>
              <a:t>الجثوم على اغصان الاشجار 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Body cover by feathers</a:t>
            </a:r>
            <a:r>
              <a:rPr lang="x-none" sz="2800" dirty="0"/>
              <a:t>الريش 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Sexes are separated and fertilization is internal. Male has no   copulatory organ</a:t>
            </a:r>
            <a:r>
              <a:rPr lang="x-none" sz="2800" dirty="0"/>
              <a:t>اعضاء جماع , </a:t>
            </a:r>
            <a:r>
              <a:rPr lang="en-GB" sz="2800" dirty="0"/>
              <a:t>with the exception of duck</a:t>
            </a:r>
            <a:r>
              <a:rPr lang="x-none" sz="2800" dirty="0"/>
              <a:t>بط  </a:t>
            </a:r>
            <a:r>
              <a:rPr lang="en-GB" sz="2800" dirty="0"/>
              <a:t>geese </a:t>
            </a:r>
            <a:r>
              <a:rPr lang="x-none" sz="2800" dirty="0"/>
              <a:t>وز </a:t>
            </a:r>
            <a:r>
              <a:rPr lang="en-GB" sz="2800" dirty="0"/>
              <a:t>and ostriches</a:t>
            </a:r>
            <a:r>
              <a:rPr lang="x-none" sz="2800" dirty="0"/>
              <a:t>نعام  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Order</a:t>
            </a:r>
            <a:r>
              <a:rPr lang="en-US" sz="2800" b="1" dirty="0"/>
              <a:t> : </a:t>
            </a:r>
            <a:r>
              <a:rPr lang="en-US" sz="2800" b="1" dirty="0" err="1"/>
              <a:t>Columbiforms</a:t>
            </a:r>
            <a:r>
              <a:rPr lang="en-US" sz="2800" b="1" dirty="0"/>
              <a:t>  (Pigeon)</a:t>
            </a: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endParaRPr lang="x-none" sz="2800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3- Class :  Aves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81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08166"/>
            <a:ext cx="8894666" cy="438199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800" dirty="0"/>
              <a:t>Phylum            : Chordata</a:t>
            </a:r>
          </a:p>
          <a:p>
            <a:pPr lvl="1"/>
            <a:r>
              <a:rPr lang="en-GB" sz="2800" dirty="0"/>
              <a:t>Subphylum       : </a:t>
            </a:r>
            <a:r>
              <a:rPr lang="en-GB" sz="2800" dirty="0" err="1"/>
              <a:t>Vetebrata</a:t>
            </a:r>
            <a:endParaRPr lang="en-GB" sz="2800" dirty="0"/>
          </a:p>
          <a:p>
            <a:pPr lvl="1"/>
            <a:r>
              <a:rPr lang="en-GB" sz="2800" dirty="0"/>
              <a:t>Superclass        : Tetrapoda</a:t>
            </a:r>
          </a:p>
          <a:p>
            <a:pPr lvl="1"/>
            <a:r>
              <a:rPr lang="en-GB" sz="2800" dirty="0"/>
              <a:t>Class               : Aves</a:t>
            </a:r>
          </a:p>
          <a:p>
            <a:pPr lvl="1"/>
            <a:r>
              <a:rPr lang="en-GB" sz="2800" dirty="0"/>
              <a:t>Subclass           : Neornithes</a:t>
            </a:r>
          </a:p>
          <a:p>
            <a:pPr lvl="1"/>
            <a:r>
              <a:rPr lang="en-GB" sz="2800" dirty="0"/>
              <a:t>Order             : </a:t>
            </a:r>
            <a:r>
              <a:rPr lang="en-GB" sz="2800" dirty="0" err="1"/>
              <a:t>Columbiforms</a:t>
            </a:r>
            <a:endParaRPr lang="en-GB" sz="2800" dirty="0"/>
          </a:p>
          <a:p>
            <a:pPr lvl="1"/>
            <a:r>
              <a:rPr lang="en-GB" sz="2800" dirty="0"/>
              <a:t>Family             : Columbidae</a:t>
            </a:r>
          </a:p>
          <a:p>
            <a:pPr lvl="1"/>
            <a:r>
              <a:rPr lang="en-GB" sz="2800" dirty="0"/>
              <a:t>Genus             : Columba</a:t>
            </a:r>
          </a:p>
          <a:p>
            <a:pPr lvl="1"/>
            <a:r>
              <a:rPr lang="en-GB" sz="2800" dirty="0"/>
              <a:t>Species            : </a:t>
            </a:r>
            <a:r>
              <a:rPr lang="en-GB" sz="2800" i="1" dirty="0"/>
              <a:t>Columba </a:t>
            </a:r>
            <a:r>
              <a:rPr lang="en-GB" sz="2800" i="1" dirty="0" err="1"/>
              <a:t>livia</a:t>
            </a:r>
            <a:r>
              <a:rPr lang="en-GB" sz="2800" i="1" dirty="0"/>
              <a:t> </a:t>
            </a:r>
            <a:r>
              <a:rPr lang="en-GB" sz="2800" i="1" dirty="0" err="1"/>
              <a:t>domestica</a:t>
            </a:r>
            <a:endParaRPr lang="en-GB" sz="2800" i="1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58931"/>
            <a:ext cx="9603275" cy="1049235"/>
          </a:xfrm>
        </p:spPr>
        <p:txBody>
          <a:bodyPr/>
          <a:lstStyle/>
          <a:p>
            <a:r>
              <a:rPr lang="en-US" dirty="0"/>
              <a:t>Order</a:t>
            </a:r>
            <a:r>
              <a:rPr lang="en-US" b="1" dirty="0"/>
              <a:t> : </a:t>
            </a:r>
            <a:r>
              <a:rPr lang="en-US" b="1" dirty="0" err="1"/>
              <a:t>Columbiforms</a:t>
            </a:r>
            <a:r>
              <a:rPr lang="en-US" b="1" dirty="0"/>
              <a:t>  (Pigeon)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74679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7515B-0B52-444D-A100-C8E124E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73" y="613310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Order</a:t>
            </a:r>
            <a:r>
              <a:rPr lang="en-US" b="1" dirty="0"/>
              <a:t> : </a:t>
            </a:r>
            <a:r>
              <a:rPr lang="en-US" b="1" dirty="0" err="1"/>
              <a:t>Columbiforms</a:t>
            </a:r>
            <a:r>
              <a:rPr lang="en-US" b="1" dirty="0"/>
              <a:t>  (Pigeon)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69FEE1-A059-4371-A7F6-DFBAF40F1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961071" y="1662545"/>
            <a:ext cx="6430277" cy="417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834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Body cover by hair.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integument rich with glands (sebaceous glands</a:t>
            </a:r>
            <a:r>
              <a:rPr lang="x-none" sz="2800" dirty="0"/>
              <a:t>غدد دهنيه , </a:t>
            </a:r>
            <a:r>
              <a:rPr lang="en-GB" sz="2800" dirty="0"/>
              <a:t>sweat glands</a:t>
            </a:r>
            <a:r>
              <a:rPr lang="x-none" sz="2800" dirty="0"/>
              <a:t>غدد عرقيه , </a:t>
            </a:r>
            <a:r>
              <a:rPr lang="en-GB" sz="2800" dirty="0"/>
              <a:t>and mammary glands</a:t>
            </a:r>
            <a:r>
              <a:rPr lang="x-none" sz="2800" dirty="0"/>
              <a:t>غدد لبنيه 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Have external ears or pinnae</a:t>
            </a:r>
            <a:r>
              <a:rPr lang="x-none" sz="2800" dirty="0"/>
              <a:t>صيوان الاذن الخارجيه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Sexes are separated, fertilization is internal, males have external copulatory organs</a:t>
            </a:r>
            <a:endParaRPr lang="en-GB" sz="3000" dirty="0"/>
          </a:p>
          <a:p>
            <a:pPr lvl="1"/>
            <a:r>
              <a:rPr lang="en-US" sz="2800" dirty="0"/>
              <a:t>Order</a:t>
            </a:r>
            <a:r>
              <a:rPr lang="en-US" sz="2800" b="1" dirty="0"/>
              <a:t> : Lagomorpha  (Rabbit)</a:t>
            </a:r>
            <a:endParaRPr lang="en-GB" sz="2800" b="1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4- Class :  Mammalia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8397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08166"/>
            <a:ext cx="8894666" cy="438199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800" dirty="0"/>
              <a:t>Phylum                 : Chordata</a:t>
            </a:r>
          </a:p>
          <a:p>
            <a:pPr lvl="1"/>
            <a:r>
              <a:rPr lang="en-GB" sz="2800" dirty="0"/>
              <a:t>Subphylum            : Vertebrata</a:t>
            </a:r>
          </a:p>
          <a:p>
            <a:pPr lvl="1"/>
            <a:r>
              <a:rPr lang="en-GB" sz="2800" dirty="0"/>
              <a:t>Superclass             : Tetrapoda</a:t>
            </a:r>
          </a:p>
          <a:p>
            <a:pPr lvl="1"/>
            <a:r>
              <a:rPr lang="en-GB" sz="2800" dirty="0"/>
              <a:t>Class                     : Mammalia</a:t>
            </a:r>
          </a:p>
          <a:p>
            <a:pPr lvl="1"/>
            <a:r>
              <a:rPr lang="en-GB" sz="2800" dirty="0"/>
              <a:t>Superorder            : Tetrapoda</a:t>
            </a:r>
          </a:p>
          <a:p>
            <a:pPr lvl="1"/>
            <a:r>
              <a:rPr lang="en-GB" sz="2800" dirty="0"/>
              <a:t>Order                    : Lagomorpha</a:t>
            </a:r>
          </a:p>
          <a:p>
            <a:pPr lvl="1"/>
            <a:r>
              <a:rPr lang="en-GB" sz="2800" dirty="0"/>
              <a:t>Family                     :Leporidae</a:t>
            </a:r>
          </a:p>
          <a:p>
            <a:pPr lvl="1"/>
            <a:r>
              <a:rPr lang="en-GB" sz="2800" dirty="0"/>
              <a:t>Genus                     : Oryctolagus</a:t>
            </a:r>
          </a:p>
          <a:p>
            <a:pPr lvl="1"/>
            <a:r>
              <a:rPr lang="en-GB" sz="2800" dirty="0"/>
              <a:t>Species                    : </a:t>
            </a:r>
            <a:r>
              <a:rPr lang="en-GB" sz="2800" i="1" dirty="0"/>
              <a:t>Oryctolagus cuniculus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58931"/>
            <a:ext cx="9603275" cy="1049235"/>
          </a:xfrm>
        </p:spPr>
        <p:txBody>
          <a:bodyPr/>
          <a:lstStyle/>
          <a:p>
            <a:r>
              <a:rPr lang="en-US" dirty="0"/>
              <a:t>Order</a:t>
            </a:r>
            <a:r>
              <a:rPr lang="en-US" b="1" dirty="0"/>
              <a:t> : Lagomorpha  (Rabbit)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40768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7515B-0B52-444D-A100-C8E124E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73" y="613310"/>
            <a:ext cx="9603275" cy="1049235"/>
          </a:xfrm>
        </p:spPr>
        <p:txBody>
          <a:bodyPr/>
          <a:lstStyle/>
          <a:p>
            <a:r>
              <a:rPr lang="en-US" dirty="0"/>
              <a:t>Order</a:t>
            </a:r>
            <a:r>
              <a:rPr lang="en-US" b="1" dirty="0"/>
              <a:t> : Lagomorpha  (Rabbit)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69FEE1-A059-4371-A7F6-DFBAF40F1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857134" y="1566292"/>
            <a:ext cx="6638151" cy="442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32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a different shape of the body.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Integument soft and glandular ( mucous and poisonous glands 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Sexes are separated, and fertilization usually external ,but it is internal in some species.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lvl="1"/>
            <a:r>
              <a:rPr lang="en-US" sz="2600" dirty="0"/>
              <a:t>1- Order : Anura  (The Iraqi frog)</a:t>
            </a:r>
          </a:p>
          <a:p>
            <a:pPr lvl="1"/>
            <a:r>
              <a:rPr lang="en-US" sz="2600" dirty="0"/>
              <a:t>2- Order : </a:t>
            </a:r>
            <a:r>
              <a:rPr lang="en-US" sz="2600" dirty="0" err="1"/>
              <a:t>Urodela</a:t>
            </a:r>
            <a:r>
              <a:rPr lang="en-US" sz="2600" dirty="0"/>
              <a:t>   (The  Salamander)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 1- Class :  Amphibia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0352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08166"/>
            <a:ext cx="8894666" cy="4381995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800" dirty="0"/>
              <a:t>Phylum         : Chordata</a:t>
            </a:r>
          </a:p>
          <a:p>
            <a:pPr lvl="1"/>
            <a:r>
              <a:rPr lang="en-GB" sz="2800" dirty="0"/>
              <a:t>Subphylum    : Vertebrata</a:t>
            </a:r>
          </a:p>
          <a:p>
            <a:pPr lvl="1"/>
            <a:r>
              <a:rPr lang="en-GB" sz="2800" dirty="0"/>
              <a:t>Superclass     : Tetrapoda</a:t>
            </a:r>
          </a:p>
          <a:p>
            <a:pPr lvl="1"/>
            <a:r>
              <a:rPr lang="en-GB" sz="2800" dirty="0"/>
              <a:t>Class            : Amphibia</a:t>
            </a:r>
          </a:p>
          <a:p>
            <a:pPr lvl="1"/>
            <a:r>
              <a:rPr lang="en-GB" sz="2800" dirty="0"/>
              <a:t>Order           : </a:t>
            </a:r>
            <a:r>
              <a:rPr lang="en-GB" sz="2800" dirty="0" err="1"/>
              <a:t>Anura</a:t>
            </a:r>
            <a:r>
              <a:rPr lang="en-GB" sz="2800" dirty="0"/>
              <a:t> ( </a:t>
            </a:r>
            <a:r>
              <a:rPr lang="en-GB" sz="2800" dirty="0" err="1"/>
              <a:t>Salientia</a:t>
            </a:r>
            <a:r>
              <a:rPr lang="en-GB" sz="2800" dirty="0"/>
              <a:t> ).</a:t>
            </a:r>
          </a:p>
          <a:p>
            <a:pPr lvl="1"/>
            <a:r>
              <a:rPr lang="en-GB" sz="2800" dirty="0"/>
              <a:t>Family           : </a:t>
            </a:r>
            <a:r>
              <a:rPr lang="en-GB" sz="2800" dirty="0" err="1"/>
              <a:t>Ranidae</a:t>
            </a:r>
            <a:endParaRPr lang="en-GB" sz="2800" dirty="0"/>
          </a:p>
          <a:p>
            <a:pPr lvl="1"/>
            <a:r>
              <a:rPr lang="en-GB" sz="2800" dirty="0"/>
              <a:t>Genus           : Rana</a:t>
            </a:r>
          </a:p>
          <a:p>
            <a:pPr lvl="1"/>
            <a:r>
              <a:rPr lang="en-GB" sz="2800" dirty="0"/>
              <a:t>Species          :</a:t>
            </a:r>
            <a:r>
              <a:rPr lang="en-GB" sz="2800" i="1" dirty="0"/>
              <a:t>Rana  </a:t>
            </a:r>
            <a:r>
              <a:rPr lang="en-GB" sz="2800" i="1" dirty="0" err="1"/>
              <a:t>ridibunda</a:t>
            </a:r>
            <a:r>
              <a:rPr lang="en-GB" sz="2800" i="1" dirty="0"/>
              <a:t> 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58931"/>
            <a:ext cx="9603275" cy="1049235"/>
          </a:xfrm>
        </p:spPr>
        <p:txBody>
          <a:bodyPr/>
          <a:lstStyle/>
          <a:p>
            <a:r>
              <a:rPr lang="en-US" dirty="0"/>
              <a:t>1- Order</a:t>
            </a:r>
            <a:r>
              <a:rPr lang="en-US" b="1" dirty="0"/>
              <a:t> : Anura  (The Iraqi frog)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49996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7515B-0B52-444D-A100-C8E124E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73" y="613310"/>
            <a:ext cx="9603275" cy="1049235"/>
          </a:xfrm>
        </p:spPr>
        <p:txBody>
          <a:bodyPr/>
          <a:lstStyle/>
          <a:p>
            <a:r>
              <a:rPr lang="en-US" dirty="0"/>
              <a:t>Order</a:t>
            </a:r>
            <a:r>
              <a:rPr lang="en-US" b="1" dirty="0"/>
              <a:t> : </a:t>
            </a:r>
            <a:r>
              <a:rPr lang="en-US" b="1" dirty="0" err="1"/>
              <a:t>Anura</a:t>
            </a:r>
            <a:r>
              <a:rPr lang="en-US" b="1" dirty="0"/>
              <a:t>  (The Iraqi frog)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5" name="Picture 4" descr="C:\Users\Lenovo\Desktop\marsh-frog-rana-ridibunda-22362476.jpg">
            <a:extLst>
              <a:ext uri="{FF2B5EF4-FFF2-40B4-BE49-F238E27FC236}">
                <a16:creationId xmlns:a16="http://schemas.microsoft.com/office/drawing/2014/main" xmlns="" id="{8869FEE1-A059-4371-A7F6-DFBAF40F1C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574" y="1662545"/>
            <a:ext cx="9442854" cy="442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275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08166"/>
            <a:ext cx="8894666" cy="4381995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800" dirty="0"/>
              <a:t>Phylum        : Chordata</a:t>
            </a:r>
          </a:p>
          <a:p>
            <a:pPr lvl="1"/>
            <a:r>
              <a:rPr lang="en-GB" sz="2800" dirty="0"/>
              <a:t>Subphylum   : Vertebrata</a:t>
            </a:r>
          </a:p>
          <a:p>
            <a:pPr lvl="1"/>
            <a:r>
              <a:rPr lang="en-GB" sz="2800" dirty="0"/>
              <a:t>Superclass    : Tetrapoda</a:t>
            </a:r>
          </a:p>
          <a:p>
            <a:pPr lvl="1"/>
            <a:r>
              <a:rPr lang="en-GB" sz="2800" dirty="0"/>
              <a:t>Class           : Amphibia</a:t>
            </a:r>
          </a:p>
          <a:p>
            <a:pPr lvl="1"/>
            <a:r>
              <a:rPr lang="en-GB" sz="2800" dirty="0"/>
              <a:t>Order          : </a:t>
            </a:r>
            <a:r>
              <a:rPr lang="en-GB" sz="2800" dirty="0" err="1"/>
              <a:t>Urodela</a:t>
            </a:r>
            <a:r>
              <a:rPr lang="en-GB" sz="2800" dirty="0"/>
              <a:t> (caudate)</a:t>
            </a:r>
          </a:p>
          <a:p>
            <a:pPr lvl="1"/>
            <a:r>
              <a:rPr lang="en-GB" sz="2800" dirty="0"/>
              <a:t>Family          : </a:t>
            </a:r>
            <a:r>
              <a:rPr lang="en-GB" sz="2800" dirty="0" err="1"/>
              <a:t>Proteidae</a:t>
            </a:r>
            <a:endParaRPr lang="en-GB" sz="2800" dirty="0"/>
          </a:p>
          <a:p>
            <a:pPr lvl="1"/>
            <a:r>
              <a:rPr lang="en-GB" sz="2800" dirty="0"/>
              <a:t>Genus          : </a:t>
            </a:r>
            <a:r>
              <a:rPr lang="en-GB" sz="2800" dirty="0" err="1"/>
              <a:t>Necturus</a:t>
            </a:r>
            <a:endParaRPr lang="en-GB" sz="2800" dirty="0"/>
          </a:p>
          <a:p>
            <a:pPr lvl="1"/>
            <a:r>
              <a:rPr lang="en-GB" sz="2800" dirty="0"/>
              <a:t>Species        : </a:t>
            </a:r>
            <a:r>
              <a:rPr lang="en-GB" sz="2800" i="1" dirty="0" err="1"/>
              <a:t>Necturus</a:t>
            </a:r>
            <a:r>
              <a:rPr lang="en-GB" sz="2800" i="1" dirty="0"/>
              <a:t> </a:t>
            </a:r>
            <a:r>
              <a:rPr lang="en-GB" sz="2800" i="1" dirty="0" err="1"/>
              <a:t>maculosus</a:t>
            </a:r>
            <a:endParaRPr lang="en-GB" sz="2800" i="1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58931"/>
            <a:ext cx="9603275" cy="1049235"/>
          </a:xfrm>
        </p:spPr>
        <p:txBody>
          <a:bodyPr/>
          <a:lstStyle/>
          <a:p>
            <a:r>
              <a:rPr lang="en-US" dirty="0"/>
              <a:t>2- Order</a:t>
            </a:r>
            <a:r>
              <a:rPr lang="en-US" b="1" dirty="0"/>
              <a:t> : </a:t>
            </a:r>
            <a:r>
              <a:rPr lang="en-US" b="1" dirty="0" err="1"/>
              <a:t>Urodela</a:t>
            </a:r>
            <a:r>
              <a:rPr lang="en-US" b="1" dirty="0"/>
              <a:t>   (The  Salamander)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88395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7515B-0B52-444D-A100-C8E124E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73" y="613310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Order</a:t>
            </a:r>
            <a:r>
              <a:rPr lang="en-US" b="1" dirty="0"/>
              <a:t> : </a:t>
            </a:r>
            <a:r>
              <a:rPr lang="en-US" b="1" dirty="0" err="1"/>
              <a:t>Urodela</a:t>
            </a:r>
            <a:r>
              <a:rPr lang="en-US" b="1" dirty="0"/>
              <a:t>   (The  Salamander)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Picture 3" descr="C:\Users\Lenovo\Desktop\download.jpg">
            <a:extLst>
              <a:ext uri="{FF2B5EF4-FFF2-40B4-BE49-F238E27FC236}">
                <a16:creationId xmlns:a16="http://schemas.microsoft.com/office/drawing/2014/main" xmlns="" id="{B16C1C3F-E118-445C-8BF5-A5A6120779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011" y="1662545"/>
            <a:ext cx="9830837" cy="4273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489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Reptiles represented the first group (class) of amniotic vertebrate, which have the amniotic egg</a:t>
            </a:r>
            <a:r>
              <a:rPr lang="x-none" sz="2800" dirty="0"/>
              <a:t>البيضه السلويه</a:t>
            </a:r>
            <a:r>
              <a:rPr lang="en-US" sz="2800" dirty="0"/>
              <a:t> </a:t>
            </a:r>
            <a:endParaRPr lang="x-none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integument dry ,with almost lack the integumentary glands and covered by epidermal scales</a:t>
            </a:r>
            <a:r>
              <a:rPr lang="x-none" sz="2800" dirty="0"/>
              <a:t>حراشف بشريه 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Sexes are separated and fertilization is internal.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lvl="1"/>
            <a:r>
              <a:rPr lang="en-US" sz="2600" dirty="0"/>
              <a:t>1- Order</a:t>
            </a:r>
            <a:r>
              <a:rPr lang="en-US" sz="2600" b="1" dirty="0"/>
              <a:t> : Squamata  (Snake)</a:t>
            </a:r>
          </a:p>
          <a:p>
            <a:pPr lvl="1"/>
            <a:r>
              <a:rPr lang="en-US" sz="2600" dirty="0"/>
              <a:t>2- Order</a:t>
            </a:r>
            <a:r>
              <a:rPr lang="en-US" sz="2600" b="1" dirty="0"/>
              <a:t> : Chelonia   (Turtle)</a:t>
            </a:r>
            <a:endParaRPr lang="en-GB" sz="2600" b="1" dirty="0"/>
          </a:p>
          <a:p>
            <a:pPr marL="514350" indent="-514350">
              <a:buFont typeface="+mj-lt"/>
              <a:buAutoNum type="arabicPeriod"/>
            </a:pP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US" b="1" dirty="0"/>
              <a:t>2- Class :  Reptilia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435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08166"/>
            <a:ext cx="8894666" cy="438199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800" dirty="0"/>
              <a:t>Phylum            : Chordata</a:t>
            </a:r>
          </a:p>
          <a:p>
            <a:pPr lvl="1"/>
            <a:r>
              <a:rPr lang="en-GB" sz="2800" dirty="0"/>
              <a:t>Subphylum      : Vertebrata</a:t>
            </a:r>
          </a:p>
          <a:p>
            <a:pPr lvl="1"/>
            <a:r>
              <a:rPr lang="en-GB" sz="2800" dirty="0"/>
              <a:t>Superclass       : Tetrapoda</a:t>
            </a:r>
          </a:p>
          <a:p>
            <a:pPr lvl="1"/>
            <a:r>
              <a:rPr lang="en-GB" sz="2800" dirty="0"/>
              <a:t>Class               : </a:t>
            </a:r>
            <a:r>
              <a:rPr lang="en-GB" sz="2800" dirty="0" err="1"/>
              <a:t>Reptilia</a:t>
            </a:r>
            <a:endParaRPr lang="en-GB" sz="2800" dirty="0"/>
          </a:p>
          <a:p>
            <a:pPr lvl="1"/>
            <a:r>
              <a:rPr lang="en-GB" sz="2800" dirty="0"/>
              <a:t>Order             : Squamata</a:t>
            </a:r>
          </a:p>
          <a:p>
            <a:pPr lvl="1"/>
            <a:r>
              <a:rPr lang="en-GB" sz="2800" dirty="0"/>
              <a:t>Suborder         : Ophidia</a:t>
            </a:r>
          </a:p>
          <a:p>
            <a:pPr lvl="1"/>
            <a:r>
              <a:rPr lang="en-GB" sz="2800" dirty="0"/>
              <a:t>Family              : </a:t>
            </a:r>
            <a:r>
              <a:rPr lang="en-GB" sz="2800" dirty="0" err="1"/>
              <a:t>Colubridae</a:t>
            </a:r>
            <a:endParaRPr lang="en-GB" sz="2800" dirty="0"/>
          </a:p>
          <a:p>
            <a:pPr lvl="1"/>
            <a:r>
              <a:rPr lang="en-GB" sz="2800" dirty="0"/>
              <a:t>Genus              :</a:t>
            </a:r>
            <a:r>
              <a:rPr lang="en-GB" sz="2800" dirty="0" err="1"/>
              <a:t>Coluber</a:t>
            </a:r>
            <a:r>
              <a:rPr lang="en-GB" sz="2800" dirty="0"/>
              <a:t> </a:t>
            </a:r>
          </a:p>
          <a:p>
            <a:pPr lvl="1"/>
            <a:r>
              <a:rPr lang="en-GB" sz="2800" dirty="0"/>
              <a:t>Species             : </a:t>
            </a:r>
            <a:r>
              <a:rPr lang="en-GB" sz="2800" i="1" dirty="0" err="1"/>
              <a:t>Coluber</a:t>
            </a:r>
            <a:r>
              <a:rPr lang="en-GB" sz="2800" i="1" dirty="0"/>
              <a:t> </a:t>
            </a:r>
            <a:r>
              <a:rPr lang="en-GB" sz="2800" i="1" dirty="0" err="1"/>
              <a:t>ventromaculatus</a:t>
            </a:r>
            <a:endParaRPr lang="en-GB" sz="2800" i="1" dirty="0"/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58931"/>
            <a:ext cx="9603275" cy="1049235"/>
          </a:xfrm>
        </p:spPr>
        <p:txBody>
          <a:bodyPr/>
          <a:lstStyle/>
          <a:p>
            <a:r>
              <a:rPr lang="en-US" dirty="0"/>
              <a:t>1- Order</a:t>
            </a:r>
            <a:r>
              <a:rPr lang="en-US" b="1" dirty="0"/>
              <a:t> : Squamata  (Snake)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6059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7515B-0B52-444D-A100-C8E124E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573" y="613310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Order</a:t>
            </a:r>
            <a:r>
              <a:rPr lang="en-US" b="1" dirty="0"/>
              <a:t> : Squamata  (Snake)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69FEE1-A059-4371-A7F6-DFBAF40F1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74573" y="1564104"/>
            <a:ext cx="9603275" cy="434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37528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www.w3.org/XML/1998/namespace"/>
    <ds:schemaRef ds:uri="16c05727-aa75-4e4a-9b5f-8a80a1165891"/>
    <ds:schemaRef ds:uri="71af3243-3dd4-4a8d-8c0d-dd76da1f02a5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527</Words>
  <Application>Microsoft Office PowerPoint</Application>
  <PresentationFormat>مخصص</PresentationFormat>
  <Paragraphs>114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Gallery</vt:lpstr>
      <vt:lpstr>Biology 4th Stage Comparative Anatomy lab No. 2</vt:lpstr>
      <vt:lpstr> 1- Class :  Amphibia</vt:lpstr>
      <vt:lpstr>1- Order : Anura  (The Iraqi frog)</vt:lpstr>
      <vt:lpstr>Order : Anura  (The Iraqi frog) </vt:lpstr>
      <vt:lpstr>2- Order : Urodela   (The  Salamander)</vt:lpstr>
      <vt:lpstr>Order : Urodela   (The  Salamander) </vt:lpstr>
      <vt:lpstr>2- Class :  Reptilia</vt:lpstr>
      <vt:lpstr>1- Order : Squamata  (Snake)</vt:lpstr>
      <vt:lpstr>Order : Squamata  (Snake) </vt:lpstr>
      <vt:lpstr>2- Order : Chelonia   (Turtle)</vt:lpstr>
      <vt:lpstr>Order : Chelonia   (Turtle)</vt:lpstr>
      <vt:lpstr>3- Class :  Aves</vt:lpstr>
      <vt:lpstr>Order : Columbiforms  (Pigeon)</vt:lpstr>
      <vt:lpstr>Order : Columbiforms  (Pigeon) </vt:lpstr>
      <vt:lpstr>4- Class :  Mammalia</vt:lpstr>
      <vt:lpstr>Order : Lagomorpha  (Rabbit)</vt:lpstr>
      <vt:lpstr>Order : Lagomorpha  (Rabbit)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2020-05-06T03:00:24Z</dcterms:created>
  <dcterms:modified xsi:type="dcterms:W3CDTF">2022-03-10T04:51:06Z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