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72" r:id="rId3"/>
    <p:sldId id="273" r:id="rId4"/>
    <p:sldId id="274" r:id="rId5"/>
    <p:sldId id="275" r:id="rId6"/>
    <p:sldId id="276" r:id="rId7"/>
    <p:sldId id="277" r:id="rId8"/>
    <p:sldId id="281" r:id="rId9"/>
    <p:sldId id="2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67" autoAdjust="0"/>
    <p:restoredTop sz="94717" autoAdjust="0"/>
  </p:normalViewPr>
  <p:slideViewPr>
    <p:cSldViewPr snapToGrid="0">
      <p:cViewPr>
        <p:scale>
          <a:sx n="81" d="100"/>
          <a:sy n="81" d="100"/>
        </p:scale>
        <p:origin x="-564" y="-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8000" y="990600"/>
            <a:ext cx="1016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508001" y="304800"/>
            <a:ext cx="11188700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16000" y="1371600"/>
            <a:ext cx="10261600" cy="2057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3765550"/>
            <a:ext cx="102616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54C920A9-D9ED-45D6-BF26-B7C017300E7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47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BF943-4835-4142-987D-9CC59FF700D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5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1"/>
            <a:ext cx="27432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33401"/>
            <a:ext cx="80264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7CAEF-D2D9-4755-AD9C-0B00263ED11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65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828801"/>
            <a:ext cx="5384800" cy="2074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56063"/>
            <a:ext cx="5384800" cy="2074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CFB60-0C11-46BE-8D95-9A0A64D71C9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26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14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27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59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42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636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17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31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4575-90BB-403E-9D87-49C764622CD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188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1216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546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214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22383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070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82994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653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0710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899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10363200" cy="2171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924300"/>
            <a:ext cx="10363200" cy="2171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508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154C1D3-FDE8-4E8D-9363-DDA6A790CA8A}" type="slidenum">
              <a:rPr lang="en-US" altLang="en-US" smtClean="0">
                <a:solidFill>
                  <a:srgbClr val="FFFFFF"/>
                </a:solidFill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151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E783-E72A-420E-85BE-EF359196DCC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5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D459-997E-45A0-AA53-1DD8BBF8F2C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0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571EE-AFDC-4EE1-8562-BD3C84F818D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9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2D565-1022-4500-AB4B-FA2DE884D0F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66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6C4F-5BDE-4A6F-A522-8FD98822C7A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7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7B40A-94F2-4BA6-9C70-43C13772ED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66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A5271-81AF-42F9-AB9E-A35C1257802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4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533400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1"/>
            <a:ext cx="109728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372533" y="152400"/>
            <a:ext cx="115824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4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C7B96-34B1-4C42-B9B1-5E24DFE846A0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E7FCF63-DCCB-4EEF-90FD-3D8F491FD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44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70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123406" y="2819400"/>
            <a:ext cx="10310948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Laplace </a:t>
            </a:r>
            <a:r>
              <a:rPr lang="en-US" sz="32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 (Part 1: Functions)</a:t>
            </a:r>
            <a:endParaRPr lang="en-US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78926" y="1128944"/>
            <a:ext cx="4662045" cy="1219200"/>
          </a:xfrm>
        </p:spPr>
        <p:txBody>
          <a:bodyPr/>
          <a:lstStyle/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Al-</a:t>
            </a:r>
            <a:r>
              <a:rPr lang="en-US" sz="2200" dirty="0" err="1">
                <a:solidFill>
                  <a:schemeClr val="bg2"/>
                </a:solidFill>
                <a:latin typeface="Arial" pitchFamily="34" charset="0"/>
              </a:rPr>
              <a:t>Rasheed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 University Collage </a:t>
            </a:r>
          </a:p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Computer Techniques Engineering Department</a:t>
            </a:r>
          </a:p>
          <a:p>
            <a:pPr rtl="1" eaLnBrk="1" hangingPunct="1"/>
            <a:r>
              <a:rPr lang="en-US" sz="2200" dirty="0" smtClean="0">
                <a:solidFill>
                  <a:schemeClr val="bg2"/>
                </a:solidFill>
                <a:latin typeface="Arial" pitchFamily="34" charset="0"/>
              </a:rPr>
              <a:t>Third 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Class / Engineering Analysis</a:t>
            </a:r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4038600" y="4603873"/>
            <a:ext cx="4144108" cy="1128712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solidFill>
                  <a:srgbClr val="660000"/>
                </a:solidFill>
                <a:latin typeface="Times New Roman"/>
              </a:rPr>
              <a:t>Roweda.M.Mohammed</a:t>
            </a:r>
            <a:endParaRPr lang="en-US" sz="2800" b="1" dirty="0">
              <a:solidFill>
                <a:srgbClr val="660000"/>
              </a:solidFill>
              <a:latin typeface="Times New Roman"/>
            </a:endParaRPr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297381" y="3834135"/>
            <a:ext cx="11320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660000"/>
                </a:solidFill>
                <a:latin typeface="Times New Roman"/>
              </a:rPr>
              <a:t>Lec.1</a:t>
            </a:r>
            <a:endParaRPr lang="en-US" sz="3200" b="1" dirty="0">
              <a:solidFill>
                <a:srgbClr val="660000"/>
              </a:solidFill>
              <a:latin typeface="Times New Roman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937" y="1252538"/>
            <a:ext cx="184785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9364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2377" y="34103"/>
            <a:ext cx="8911687" cy="828046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</a:t>
            </a:r>
            <a:r>
              <a:rPr lang="en-US" altLang="en-US" sz="4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Laplace Transforms?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602377" y="957943"/>
            <a:ext cx="9902235" cy="549510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alt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</a:t>
            </a:r>
            <a:r>
              <a:rPr lang="en-US" alt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to differential equation using </a:t>
            </a:r>
            <a:r>
              <a:rPr lang="en-US" alt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algebra.</a:t>
            </a:r>
            <a:endParaRPr lang="en-US" alt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to Fourier Transform allows easy way to characterize </a:t>
            </a:r>
            <a:r>
              <a:rPr lang="en-US" alt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systems.</a:t>
            </a:r>
            <a:endParaRPr lang="en-US" alt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need for convolution of input and differential equation </a:t>
            </a:r>
            <a:r>
              <a:rPr lang="en-US" alt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solution.</a:t>
            </a:r>
            <a:endParaRPr lang="en-US" alt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with multiple processes in </a:t>
            </a:r>
            <a:r>
              <a:rPr lang="en-US" alt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system.</a:t>
            </a:r>
            <a:endParaRPr lang="en-US" alt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1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1965908" y="92887"/>
            <a:ext cx="8911687" cy="830221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</a:t>
            </a:r>
            <a:r>
              <a:rPr lang="en-US" altLang="en-US" sz="4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Laplace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>
          <a:xfrm>
            <a:off x="1854926" y="923107"/>
            <a:ext cx="9649686" cy="5399315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differential equations that describe 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system.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Obtain Laplace 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transform.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 algebra to solve for output or variable of 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interest.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 inverse transform to find 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solution.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528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4508"/>
            <a:ext cx="10363200" cy="716131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the Laplace Transform</a:t>
            </a:r>
          </a:p>
        </p:txBody>
      </p:sp>
      <p:graphicFrame>
        <p:nvGraphicFramePr>
          <p:cNvPr id="5124" name="Object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35005208"/>
              </p:ext>
            </p:extLst>
          </p:nvPr>
        </p:nvGraphicFramePr>
        <p:xfrm>
          <a:off x="3930650" y="2124075"/>
          <a:ext cx="4886325" cy="134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1942920" imgH="533160" progId="Equation.3">
                  <p:embed/>
                </p:oleObj>
              </mc:Choice>
              <mc:Fallback>
                <p:oleObj name="Equation" r:id="rId3" imgW="1942920" imgH="533160" progId="Equation.3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650" y="2124075"/>
                        <a:ext cx="4886325" cy="1341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209799" y="3400147"/>
            <a:ext cx="9162495" cy="296514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is real,  s is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complex, where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l-GR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+j</a:t>
            </a:r>
            <a:r>
              <a:rPr lang="el-GR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Inverse requires complex analysis to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solve.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“transform”: f(t)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F(s), where t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integrated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 is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variable.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Conversely F(s)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f(t), t is variable and s is 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integrated.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Assumes f(t) = 0 for all t &lt;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1" y="718710"/>
            <a:ext cx="10457894" cy="29651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245326" y="715398"/>
                <a:ext cx="10485120" cy="14811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Laplace transform ℒ, of a function 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for 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&gt; 0 is defined by the following integral 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over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to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326" y="715398"/>
                <a:ext cx="10485120" cy="1481175"/>
              </a:xfrm>
              <a:prstGeom prst="rect">
                <a:avLst/>
              </a:prstGeom>
              <a:blipFill>
                <a:blip r:embed="rId5"/>
                <a:stretch>
                  <a:fillRect l="-1453" r="-640" b="-12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4377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2378" y="227864"/>
            <a:ext cx="9898522" cy="82369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Laplace Transform of Some Important Functions</a:t>
            </a:r>
            <a:endParaRPr lang="en-US" altLang="en-US" sz="4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589212" y="1198485"/>
            <a:ext cx="8915400" cy="47127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step function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f(t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 u(t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6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Exponential function:</a:t>
            </a:r>
          </a:p>
          <a:p>
            <a:pPr>
              <a:lnSpc>
                <a:spcPct val="150000"/>
              </a:lnSpc>
            </a:pPr>
            <a:endParaRPr lang="en-US" altLang="en-US" sz="24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en-US" sz="8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 Function:</a:t>
            </a: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692897"/>
              </p:ext>
            </p:extLst>
          </p:nvPr>
        </p:nvGraphicFramePr>
        <p:xfrm>
          <a:off x="3073400" y="1659191"/>
          <a:ext cx="5008563" cy="439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3" imgW="2857320" imgH="2793960" progId="Equation.3">
                  <p:embed/>
                </p:oleObj>
              </mc:Choice>
              <mc:Fallback>
                <p:oleObj name="Equation" r:id="rId3" imgW="2857320" imgH="2793960" progId="Equation.3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1659191"/>
                        <a:ext cx="5008563" cy="439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918925" y="3389671"/>
            <a:ext cx="914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let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918925" y="4680120"/>
            <a:ext cx="82834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let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836115" y="5174202"/>
            <a:ext cx="36510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Integrate by parts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99030" y="991796"/>
            <a:ext cx="1936242" cy="108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758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89212" y="65981"/>
            <a:ext cx="8911687" cy="780661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Evaluating F(s)=L{f(t)}- Hard Way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589212" y="1532442"/>
            <a:ext cx="8915400" cy="39144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</a:t>
            </a: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8184481"/>
              </p:ext>
            </p:extLst>
          </p:nvPr>
        </p:nvGraphicFramePr>
        <p:xfrm>
          <a:off x="5116689" y="896021"/>
          <a:ext cx="3041890" cy="629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2" name="Equation" r:id="rId3" imgW="1054080" imgH="215640" progId="Equation.3">
                  <p:embed/>
                </p:oleObj>
              </mc:Choice>
              <mc:Fallback>
                <p:oleObj name="Equation" r:id="rId3" imgW="1054080" imgH="215640" progId="Equation.3">
                  <p:embed/>
                  <p:pic>
                    <p:nvPicPr>
                      <p:cNvPr id="276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689" y="896021"/>
                        <a:ext cx="3041890" cy="6295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766637"/>
              </p:ext>
            </p:extLst>
          </p:nvPr>
        </p:nvGraphicFramePr>
        <p:xfrm>
          <a:off x="2359817" y="1907886"/>
          <a:ext cx="2664943" cy="911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3" name="Equation" r:id="rId5" imgW="1536480" imgH="507960" progId="Equation.3">
                  <p:embed/>
                </p:oleObj>
              </mc:Choice>
              <mc:Fallback>
                <p:oleObj name="Equation" r:id="rId5" imgW="1536480" imgH="507960" progId="Equation.3">
                  <p:embed/>
                  <p:pic>
                    <p:nvPicPr>
                      <p:cNvPr id="276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817" y="1907886"/>
                        <a:ext cx="2664943" cy="9115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462307"/>
              </p:ext>
            </p:extLst>
          </p:nvPr>
        </p:nvGraphicFramePr>
        <p:xfrm>
          <a:off x="1282701" y="2930922"/>
          <a:ext cx="5405437" cy="159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4" name="Equation" r:id="rId7" imgW="3606480" imgH="1066680" progId="Equation.3">
                  <p:embed/>
                </p:oleObj>
              </mc:Choice>
              <mc:Fallback>
                <p:oleObj name="Equation" r:id="rId7" imgW="3606480" imgH="1066680" progId="Equation.3">
                  <p:embed/>
                  <p:pic>
                    <p:nvPicPr>
                      <p:cNvPr id="276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1" y="2930922"/>
                        <a:ext cx="5405437" cy="159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564140"/>
              </p:ext>
            </p:extLst>
          </p:nvPr>
        </p:nvGraphicFramePr>
        <p:xfrm>
          <a:off x="1893977" y="4356572"/>
          <a:ext cx="231140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" name="Equation" r:id="rId9" imgW="1536480" imgH="507960" progId="Equation.3">
                  <p:embed/>
                </p:oleObj>
              </mc:Choice>
              <mc:Fallback>
                <p:oleObj name="Equation" r:id="rId9" imgW="1536480" imgH="507960" progId="Equation.3">
                  <p:embed/>
                  <p:pic>
                    <p:nvPicPr>
                      <p:cNvPr id="276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977" y="4356572"/>
                        <a:ext cx="2311400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246007"/>
              </p:ext>
            </p:extLst>
          </p:nvPr>
        </p:nvGraphicFramePr>
        <p:xfrm>
          <a:off x="1578445" y="5178433"/>
          <a:ext cx="6296048" cy="160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" name="Equation" r:id="rId11" imgW="3987720" imgH="1066680" progId="Equation.3">
                  <p:embed/>
                </p:oleObj>
              </mc:Choice>
              <mc:Fallback>
                <p:oleObj name="Equation" r:id="rId11" imgW="3987720" imgH="1066680" progId="Equation.3">
                  <p:embed/>
                  <p:pic>
                    <p:nvPicPr>
                      <p:cNvPr id="276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8445" y="5178433"/>
                        <a:ext cx="6296048" cy="160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220122"/>
              </p:ext>
            </p:extLst>
          </p:nvPr>
        </p:nvGraphicFramePr>
        <p:xfrm>
          <a:off x="7537781" y="2764339"/>
          <a:ext cx="4491037" cy="280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7" name="Equation" r:id="rId13" imgW="2565360" imgH="1600200" progId="Equation.3">
                  <p:embed/>
                </p:oleObj>
              </mc:Choice>
              <mc:Fallback>
                <p:oleObj name="Equation" r:id="rId13" imgW="2565360" imgH="1600200" progId="Equation.3">
                  <p:embed/>
                  <p:pic>
                    <p:nvPicPr>
                      <p:cNvPr id="276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7781" y="2764339"/>
                        <a:ext cx="4491037" cy="280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752600" y="1871121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let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321639" y="4426104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let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7295264" y="2248866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Substituting, we get: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8158579" y="569065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It only gets worse…</a:t>
            </a:r>
          </a:p>
        </p:txBody>
      </p:sp>
    </p:spTree>
    <p:extLst>
      <p:ext uri="{BB962C8B-B14F-4D97-AF65-F5344CB8AC3E}">
        <p14:creationId xmlns:p14="http://schemas.microsoft.com/office/powerpoint/2010/main" val="3560955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301" y="275206"/>
            <a:ext cx="9892791" cy="6116715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Ramp 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f(t) = (t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Impulse function: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f(t)=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t)</a:t>
            </a:r>
          </a:p>
          <a:p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1864" y="1011083"/>
            <a:ext cx="6409678" cy="12793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3815" y="552224"/>
            <a:ext cx="2688336" cy="1656207"/>
          </a:xfrm>
          <a:prstGeom prst="rect">
            <a:avLst/>
          </a:prstGeom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389196"/>
              </p:ext>
            </p:extLst>
          </p:nvPr>
        </p:nvGraphicFramePr>
        <p:xfrm>
          <a:off x="1570607" y="4307889"/>
          <a:ext cx="6268375" cy="592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5" imgW="1422360" imgH="203040" progId="Equation.3">
                  <p:embed/>
                </p:oleObj>
              </mc:Choice>
              <mc:Fallback>
                <p:oleObj name="Equation" r:id="rId5" imgW="1422360" imgH="203040" progId="Equation.3">
                  <p:embed/>
                  <p:pic>
                    <p:nvPicPr>
                      <p:cNvPr id="143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607" y="4307889"/>
                        <a:ext cx="6268375" cy="5925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3825" y="3333563"/>
            <a:ext cx="2608326" cy="167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356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2307" y="239257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of </a:t>
            </a:r>
            <a:r>
              <a:rPr lang="en-US" altLang="en-US" sz="4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Selected </a:t>
            </a:r>
            <a:r>
              <a:rPr lang="en-US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Laplace Transforms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305" y="1041779"/>
            <a:ext cx="5398961" cy="5304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951111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214</Words>
  <Application>Microsoft Office PowerPoint</Application>
  <PresentationFormat>Custom</PresentationFormat>
  <Paragraphs>47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Quadrant</vt:lpstr>
      <vt:lpstr>Wisp</vt:lpstr>
      <vt:lpstr>Equation</vt:lpstr>
      <vt:lpstr>Laplace Transform (Part 1: Functions)</vt:lpstr>
      <vt:lpstr>Why Use Laplace Transforms?</vt:lpstr>
      <vt:lpstr>How to Use Laplace</vt:lpstr>
      <vt:lpstr>Definition of the Laplace Transform</vt:lpstr>
      <vt:lpstr>Laplace Transform of Some Important Functions</vt:lpstr>
      <vt:lpstr>Evaluating F(s)=L{f(t)}- Hard Way</vt:lpstr>
      <vt:lpstr>PowerPoint Presentation</vt:lpstr>
      <vt:lpstr>Table of Selected Laplace Transforms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RHAW</dc:creator>
  <cp:lastModifiedBy>Rowea</cp:lastModifiedBy>
  <cp:revision>65</cp:revision>
  <dcterms:created xsi:type="dcterms:W3CDTF">2016-10-10T01:42:31Z</dcterms:created>
  <dcterms:modified xsi:type="dcterms:W3CDTF">2021-12-17T13:21:28Z</dcterms:modified>
</cp:coreProperties>
</file>