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  <p:sldMasterId id="2147483691" r:id="rId3"/>
  </p:sldMasterIdLst>
  <p:sldIdLst>
    <p:sldId id="272" r:id="rId4"/>
    <p:sldId id="273" r:id="rId5"/>
    <p:sldId id="275" r:id="rId6"/>
    <p:sldId id="276" r:id="rId7"/>
    <p:sldId id="277" r:id="rId8"/>
    <p:sldId id="278" r:id="rId9"/>
    <p:sldId id="279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067" autoAdjust="0"/>
    <p:restoredTop sz="94717" autoAdjust="0"/>
  </p:normalViewPr>
  <p:slideViewPr>
    <p:cSldViewPr snapToGrid="0">
      <p:cViewPr>
        <p:scale>
          <a:sx n="81" d="100"/>
          <a:sy n="81" d="100"/>
        </p:scale>
        <p:origin x="-564" y="-3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08000" y="990600"/>
            <a:ext cx="1016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508001" y="304800"/>
            <a:ext cx="11188700" cy="5791200"/>
            <a:chOff x="240" y="192"/>
            <a:chExt cx="5286" cy="3648"/>
          </a:xfrm>
        </p:grpSpPr>
        <p:sp>
          <p:nvSpPr>
            <p:cNvPr id="6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endParaRPr>
            </a:p>
          </p:txBody>
        </p:sp>
        <p:sp>
          <p:nvSpPr>
            <p:cNvPr id="7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endParaRPr>
            </a:p>
          </p:txBody>
        </p:sp>
        <p:sp>
          <p:nvSpPr>
            <p:cNvPr id="8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endParaRPr>
            </a:p>
          </p:txBody>
        </p:sp>
        <p:sp>
          <p:nvSpPr>
            <p:cNvPr id="9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endParaRPr>
            </a:p>
          </p:txBody>
        </p:sp>
        <p:sp>
          <p:nvSpPr>
            <p:cNvPr id="10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endParaRPr>
            </a:p>
          </p:txBody>
        </p:sp>
        <p:sp>
          <p:nvSpPr>
            <p:cNvPr id="11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endParaRPr>
            </a:p>
          </p:txBody>
        </p:sp>
      </p:grpSp>
      <p:sp>
        <p:nvSpPr>
          <p:cNvPr id="4710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016000" y="1371600"/>
            <a:ext cx="10261600" cy="2057400"/>
          </a:xfrm>
        </p:spPr>
        <p:txBody>
          <a:bodyPr/>
          <a:lstStyle>
            <a:lvl1pPr>
              <a:defRPr sz="54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016000" y="3765550"/>
            <a:ext cx="10261600" cy="20574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>
                <a:latin typeface="Arial" charset="0"/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2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3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4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8400"/>
            <a:ext cx="2844800" cy="457200"/>
          </a:xfrm>
        </p:spPr>
        <p:txBody>
          <a:bodyPr/>
          <a:lstStyle>
            <a:lvl1pPr>
              <a:defRPr b="1"/>
            </a:lvl1pPr>
          </a:lstStyle>
          <a:p>
            <a:pPr>
              <a:defRPr/>
            </a:pPr>
            <a:fld id="{54C920A9-D9ED-45D6-BF26-B7C017300E77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3474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0BF943-4835-4142-987D-9CC59FF700D8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1253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533401"/>
            <a:ext cx="2743200" cy="5597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533401"/>
            <a:ext cx="8026400" cy="5597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C7CAEF-D2D9-4755-AD9C-0B00263ED11C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42657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33400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828801"/>
            <a:ext cx="5384800" cy="4302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828801"/>
            <a:ext cx="5384800" cy="20748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4056063"/>
            <a:ext cx="5384800" cy="20748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CCFB60-0C11-46BE-8D95-9A0A64D71C9C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85260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414766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408349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787231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405262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8007641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925640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09787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124575-90BB-403E-9D87-49C764622CD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618817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628781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9767114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6793301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A5301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A5301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4307106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9700563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A5301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A5301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6145324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4119165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9303517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2175934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97158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15E783-E72A-420E-85BE-EF359196DCC1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685501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6099624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1086942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2447616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0710591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6993227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7925093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6164740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6377842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951048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A5301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A5301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24824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828801"/>
            <a:ext cx="538480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828801"/>
            <a:ext cx="538480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93D459-997E-45A0-AA53-1DD8BBF8F2C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470877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589744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A5301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A5301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4470860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6766945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9583571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0335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7571EE-AFDC-4EE1-8562-BD3C84F818D3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7936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E2D565-1022-4500-AB4B-FA2DE884D0F1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5667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DD6C4F-5BDE-4A6F-A522-8FD98822C7AA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3579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87B40A-94F2-4BA6-9C70-43C13772EDF9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6669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4A5271-81AF-42F9-AB9E-A35C12578026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9842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13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40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30.xml"/><Relationship Id="rId16" Type="http://schemas.openxmlformats.org/officeDocument/2006/relationships/slideLayout" Target="../slideLayouts/slideLayout44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5" Type="http://schemas.openxmlformats.org/officeDocument/2006/relationships/slideLayout" Target="../slideLayouts/slideLayout4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Relationship Id="rId14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533400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828801"/>
            <a:ext cx="10972800" cy="430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8400"/>
            <a:ext cx="2235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608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0424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C2B6591-129B-4081-943B-2843B16A7D6C}" type="slidenum">
              <a:rPr 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1031" name="Group 7"/>
          <p:cNvGrpSpPr>
            <a:grpSpLocks/>
          </p:cNvGrpSpPr>
          <p:nvPr/>
        </p:nvGrpSpPr>
        <p:grpSpPr bwMode="auto">
          <a:xfrm>
            <a:off x="372533" y="152400"/>
            <a:ext cx="11582400" cy="1600200"/>
            <a:chOff x="176" y="96"/>
            <a:chExt cx="5472" cy="1008"/>
          </a:xfrm>
        </p:grpSpPr>
        <p:sp>
          <p:nvSpPr>
            <p:cNvPr id="1032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endParaRPr>
            </a:p>
          </p:txBody>
        </p:sp>
        <p:sp>
          <p:nvSpPr>
            <p:cNvPr id="1033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endParaRPr>
            </a:p>
          </p:txBody>
        </p:sp>
        <p:sp>
          <p:nvSpPr>
            <p:cNvPr id="1034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endParaRPr>
            </a:p>
          </p:txBody>
        </p:sp>
        <p:sp>
          <p:nvSpPr>
            <p:cNvPr id="1035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endParaRPr>
            </a:p>
          </p:txBody>
        </p:sp>
        <p:sp>
          <p:nvSpPr>
            <p:cNvPr id="1036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0140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26756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  <p:sldLayoutId id="214748368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00893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  <p:sldLayoutId id="2147483703" r:id="rId12"/>
    <p:sldLayoutId id="2147483704" r:id="rId13"/>
    <p:sldLayoutId id="2147483705" r:id="rId14"/>
    <p:sldLayoutId id="2147483706" r:id="rId15"/>
    <p:sldLayoutId id="214748370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14.xml"/><Relationship Id="rId16" Type="http://schemas.openxmlformats.org/officeDocument/2006/relationships/image" Target="../media/image8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image" Target="../media/image12.png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30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14.png"/><Relationship Id="rId4" Type="http://schemas.openxmlformats.org/officeDocument/2006/relationships/image" Target="../media/image13.png"/><Relationship Id="rId9" Type="http://schemas.openxmlformats.org/officeDocument/2006/relationships/image" Target="../media/image11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5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7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Grp="1" noChangeArrowheads="1"/>
          </p:cNvSpPr>
          <p:nvPr>
            <p:ph type="ctrTitle"/>
          </p:nvPr>
        </p:nvSpPr>
        <p:spPr>
          <a:xfrm>
            <a:off x="1123405" y="2819400"/>
            <a:ext cx="10417565" cy="762000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sz="30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Inverse Laplace Transform (Part 1)</a:t>
            </a:r>
            <a:endParaRPr lang="en-US" sz="3000" b="1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78926" y="1128944"/>
            <a:ext cx="4662045" cy="1219200"/>
          </a:xfrm>
        </p:spPr>
        <p:txBody>
          <a:bodyPr/>
          <a:lstStyle/>
          <a:p>
            <a:pPr rtl="1" eaLnBrk="1" hangingPunct="1"/>
            <a:r>
              <a:rPr lang="en-US" sz="2200" dirty="0">
                <a:solidFill>
                  <a:schemeClr val="bg2"/>
                </a:solidFill>
                <a:latin typeface="Arial" pitchFamily="34" charset="0"/>
              </a:rPr>
              <a:t>Al-</a:t>
            </a:r>
            <a:r>
              <a:rPr lang="en-US" sz="2200" dirty="0" err="1">
                <a:solidFill>
                  <a:schemeClr val="bg2"/>
                </a:solidFill>
                <a:latin typeface="Arial" pitchFamily="34" charset="0"/>
              </a:rPr>
              <a:t>Rasheed</a:t>
            </a:r>
            <a:r>
              <a:rPr lang="en-US" sz="2200" dirty="0">
                <a:solidFill>
                  <a:schemeClr val="bg2"/>
                </a:solidFill>
                <a:latin typeface="Arial" pitchFamily="34" charset="0"/>
              </a:rPr>
              <a:t> University Collage </a:t>
            </a:r>
          </a:p>
          <a:p>
            <a:pPr rtl="1" eaLnBrk="1" hangingPunct="1"/>
            <a:r>
              <a:rPr lang="en-US" sz="2200" dirty="0">
                <a:solidFill>
                  <a:schemeClr val="bg2"/>
                </a:solidFill>
                <a:latin typeface="Arial" pitchFamily="34" charset="0"/>
              </a:rPr>
              <a:t>Computer Techniques Engineering Department</a:t>
            </a:r>
          </a:p>
          <a:p>
            <a:pPr rtl="1" eaLnBrk="1" hangingPunct="1"/>
            <a:r>
              <a:rPr lang="en-US" sz="2200" dirty="0" smtClean="0">
                <a:solidFill>
                  <a:schemeClr val="bg2"/>
                </a:solidFill>
                <a:latin typeface="Arial" pitchFamily="34" charset="0"/>
              </a:rPr>
              <a:t>Third </a:t>
            </a:r>
            <a:r>
              <a:rPr lang="en-US" sz="2200" dirty="0">
                <a:solidFill>
                  <a:schemeClr val="bg2"/>
                </a:solidFill>
                <a:latin typeface="Arial" pitchFamily="34" charset="0"/>
              </a:rPr>
              <a:t>Class / Engineering Analysis</a:t>
            </a:r>
          </a:p>
        </p:txBody>
      </p:sp>
      <p:sp>
        <p:nvSpPr>
          <p:cNvPr id="3076" name="AutoShape 2"/>
          <p:cNvSpPr>
            <a:spLocks noChangeArrowheads="1"/>
          </p:cNvSpPr>
          <p:nvPr/>
        </p:nvSpPr>
        <p:spPr bwMode="auto">
          <a:xfrm>
            <a:off x="3968262" y="4429943"/>
            <a:ext cx="4284784" cy="1128712"/>
          </a:xfrm>
          <a:prstGeom prst="roundRect">
            <a:avLst>
              <a:gd name="adj" fmla="val 5000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800" b="1" dirty="0" err="1" smtClean="0">
                <a:solidFill>
                  <a:srgbClr val="660000"/>
                </a:solidFill>
                <a:latin typeface="Times New Roman"/>
              </a:rPr>
              <a:t>Roweda.M.Mohammed</a:t>
            </a:r>
            <a:endParaRPr lang="en-US" sz="2800" b="1" dirty="0">
              <a:solidFill>
                <a:srgbClr val="660000"/>
              </a:solidFill>
              <a:latin typeface="Times New Roman"/>
            </a:endParaRPr>
          </a:p>
        </p:txBody>
      </p:sp>
      <p:sp>
        <p:nvSpPr>
          <p:cNvPr id="3077" name="Rectangle 1"/>
          <p:cNvSpPr>
            <a:spLocks noChangeArrowheads="1"/>
          </p:cNvSpPr>
          <p:nvPr/>
        </p:nvSpPr>
        <p:spPr bwMode="auto">
          <a:xfrm>
            <a:off x="5453779" y="3845858"/>
            <a:ext cx="113204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b="1" dirty="0" smtClean="0">
                <a:solidFill>
                  <a:srgbClr val="660000"/>
                </a:solidFill>
                <a:latin typeface="Times New Roman"/>
              </a:rPr>
              <a:t>Lec.3</a:t>
            </a:r>
            <a:endParaRPr lang="en-US" sz="3200" b="1" dirty="0">
              <a:solidFill>
                <a:srgbClr val="660000"/>
              </a:solidFill>
              <a:latin typeface="Times New Roman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3829" y="1229091"/>
            <a:ext cx="1847850" cy="1584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6193648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Rectangle 5"/>
          <p:cNvSpPr>
            <a:spLocks noGrp="1" noChangeArrowheads="1"/>
          </p:cNvSpPr>
          <p:nvPr>
            <p:ph type="title"/>
          </p:nvPr>
        </p:nvSpPr>
        <p:spPr>
          <a:xfrm>
            <a:off x="914400" y="171635"/>
            <a:ext cx="10363200" cy="822664"/>
          </a:xfrm>
        </p:spPr>
        <p:txBody>
          <a:bodyPr/>
          <a:lstStyle/>
          <a:p>
            <a:pPr algn="ctr"/>
            <a:r>
              <a:rPr lang="en-US" altLang="en-US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Inverse Laplace </a:t>
            </a:r>
            <a:r>
              <a:rPr lang="en-US" altLang="en-US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Transforms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idx="1"/>
          </p:nvPr>
        </p:nvSpPr>
        <p:spPr>
          <a:xfrm>
            <a:off x="914400" y="818606"/>
            <a:ext cx="10363200" cy="5537806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en-US" altLang="en-US" sz="4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                </a:t>
            </a:r>
            <a:r>
              <a:rPr lang="en-US" alt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then       is 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called the inverse </a:t>
            </a:r>
            <a:r>
              <a:rPr lang="en-US" alt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Laplace 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transform </a:t>
            </a:r>
            <a:r>
              <a:rPr lang="en-US" alt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        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is denoted </a:t>
            </a:r>
            <a:r>
              <a:rPr lang="en-US" alt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by:</a:t>
            </a:r>
            <a:endParaRPr lang="en-US" altLang="en-US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altLang="en-US" sz="4000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en-US" sz="40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altLang="en-US" sz="40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7023624"/>
              </p:ext>
            </p:extLst>
          </p:nvPr>
        </p:nvGraphicFramePr>
        <p:xfrm>
          <a:off x="2085702" y="1138349"/>
          <a:ext cx="2434046" cy="5859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8" name="Equation" r:id="rId3" imgW="939600" imgH="241200" progId="Equation.3">
                  <p:embed/>
                </p:oleObj>
              </mc:Choice>
              <mc:Fallback>
                <p:oleObj name="Equation" r:id="rId3" imgW="939600" imgH="241200" progId="Equation.3">
                  <p:embed/>
                  <p:pic>
                    <p:nvPicPr>
                      <p:cNvPr id="4106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5702" y="1138349"/>
                        <a:ext cx="2434046" cy="58594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3389600"/>
              </p:ext>
            </p:extLst>
          </p:nvPr>
        </p:nvGraphicFramePr>
        <p:xfrm>
          <a:off x="5482045" y="1165709"/>
          <a:ext cx="770709" cy="558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9" name="Equation" r:id="rId5" imgW="304560" imgH="203040" progId="Equation.3">
                  <p:embed/>
                </p:oleObj>
              </mc:Choice>
              <mc:Fallback>
                <p:oleObj name="Equation" r:id="rId5" imgW="304560" imgH="203040" progId="Equation.3">
                  <p:embed/>
                  <p:pic>
                    <p:nvPicPr>
                      <p:cNvPr id="4099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2045" y="1165709"/>
                        <a:ext cx="770709" cy="558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5757683"/>
              </p:ext>
            </p:extLst>
          </p:nvPr>
        </p:nvGraphicFramePr>
        <p:xfrm>
          <a:off x="3474720" y="1868346"/>
          <a:ext cx="809897" cy="5541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0" name="Equation" r:id="rId7" imgW="317160" imgH="241200" progId="Equation.3">
                  <p:embed/>
                </p:oleObj>
              </mc:Choice>
              <mc:Fallback>
                <p:oleObj name="Equation" r:id="rId7" imgW="317160" imgH="241200" progId="Equation.3">
                  <p:embed/>
                  <p:pic>
                    <p:nvPicPr>
                      <p:cNvPr id="410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4720" y="1868346"/>
                        <a:ext cx="809897" cy="55413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3908971"/>
              </p:ext>
            </p:extLst>
          </p:nvPr>
        </p:nvGraphicFramePr>
        <p:xfrm>
          <a:off x="3679370" y="2371267"/>
          <a:ext cx="2973979" cy="6981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1" name="Equation" r:id="rId9" imgW="1066680" imgH="241200" progId="Equation.3">
                  <p:embed/>
                </p:oleObj>
              </mc:Choice>
              <mc:Fallback>
                <p:oleObj name="Equation" r:id="rId9" imgW="1066680" imgH="241200" progId="Equation.3">
                  <p:embed/>
                  <p:pic>
                    <p:nvPicPr>
                      <p:cNvPr id="4101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9370" y="2371267"/>
                        <a:ext cx="2973979" cy="69818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3720470"/>
              </p:ext>
            </p:extLst>
          </p:nvPr>
        </p:nvGraphicFramePr>
        <p:xfrm>
          <a:off x="2825931" y="3412029"/>
          <a:ext cx="2514600" cy="3335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2" name="Equation" r:id="rId11" imgW="1828800" imgH="2425680" progId="Equation.3">
                  <p:embed/>
                </p:oleObj>
              </mc:Choice>
              <mc:Fallback>
                <p:oleObj name="Equation" r:id="rId11" imgW="1828800" imgH="2425680" progId="Equation.3">
                  <p:embed/>
                  <p:pic>
                    <p:nvPicPr>
                      <p:cNvPr id="4102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5931" y="3412029"/>
                        <a:ext cx="2514600" cy="3335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2870894"/>
              </p:ext>
            </p:extLst>
          </p:nvPr>
        </p:nvGraphicFramePr>
        <p:xfrm>
          <a:off x="5416731" y="3335829"/>
          <a:ext cx="3103563" cy="327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3" name="Equation" r:id="rId13" imgW="1828800" imgH="1930320" progId="Equation.3">
                  <p:embed/>
                </p:oleObj>
              </mc:Choice>
              <mc:Fallback>
                <p:oleObj name="Equation" r:id="rId13" imgW="1828800" imgH="1930320" progId="Equation.3">
                  <p:embed/>
                  <p:pic>
                    <p:nvPicPr>
                      <p:cNvPr id="4103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6731" y="3335829"/>
                        <a:ext cx="3103563" cy="327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291916"/>
              </p:ext>
            </p:extLst>
          </p:nvPr>
        </p:nvGraphicFramePr>
        <p:xfrm>
          <a:off x="8769531" y="5164629"/>
          <a:ext cx="205263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4" name="Equation" r:id="rId15" imgW="1625400" imgH="482400" progId="Equation.3">
                  <p:embed/>
                </p:oleObj>
              </mc:Choice>
              <mc:Fallback>
                <p:oleObj name="Equation" r:id="rId15" imgW="1625400" imgH="482400" progId="Equation.3">
                  <p:embed/>
                  <p:pic>
                    <p:nvPicPr>
                      <p:cNvPr id="4104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69531" y="5164629"/>
                        <a:ext cx="2052638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0379274"/>
              </p:ext>
            </p:extLst>
          </p:nvPr>
        </p:nvGraphicFramePr>
        <p:xfrm>
          <a:off x="8693331" y="4174029"/>
          <a:ext cx="1905000" cy="779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5" name="Equation" r:id="rId17" imgW="1117440" imgH="457200" progId="Equation.3">
                  <p:embed/>
                </p:oleObj>
              </mc:Choice>
              <mc:Fallback>
                <p:oleObj name="Equation" r:id="rId17" imgW="1117440" imgH="457200" progId="Equation.3">
                  <p:embed/>
                  <p:pic>
                    <p:nvPicPr>
                      <p:cNvPr id="4105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93331" y="4174029"/>
                        <a:ext cx="1905000" cy="779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783771" y="2950364"/>
            <a:ext cx="463296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Some inverse Laplace transform </a:t>
            </a: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42759967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Rectangle 5"/>
          <p:cNvSpPr>
            <a:spLocks noGrp="1" noChangeArrowheads="1"/>
          </p:cNvSpPr>
          <p:nvPr>
            <p:ph type="title"/>
          </p:nvPr>
        </p:nvSpPr>
        <p:spPr>
          <a:xfrm>
            <a:off x="914400" y="171635"/>
            <a:ext cx="10363200" cy="822664"/>
          </a:xfrm>
        </p:spPr>
        <p:txBody>
          <a:bodyPr/>
          <a:lstStyle/>
          <a:p>
            <a:pPr algn="ctr"/>
            <a:r>
              <a:rPr lang="en-US" altLang="en-US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Some Properties of the Inverse Laplace Transform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idx="1"/>
          </p:nvPr>
        </p:nvSpPr>
        <p:spPr>
          <a:xfrm>
            <a:off x="914400" y="1189608"/>
            <a:ext cx="10363200" cy="5166804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altLang="en-US" sz="40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Linearity:</a:t>
            </a:r>
            <a:endParaRPr lang="en-US" altLang="en-US" sz="40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en-US" sz="40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First Shifting:</a:t>
            </a:r>
            <a:endParaRPr lang="en-US" altLang="en-US" sz="40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en-US" sz="40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Second Shifting:</a:t>
            </a:r>
            <a:endParaRPr lang="en-US" altLang="en-US" sz="40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en-US" sz="40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Inverse L.T. of Derivative:</a:t>
            </a:r>
            <a:endParaRPr lang="en-US" altLang="en-US" sz="4000" baseline="300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en-US" sz="4000" dirty="0">
                <a:solidFill>
                  <a:srgbClr val="92AA4C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Inverse L.T. of</a:t>
            </a:r>
            <a:r>
              <a:rPr lang="en-US" altLang="en-US" sz="40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Integral:</a:t>
            </a:r>
            <a:endParaRPr lang="en-US" altLang="en-US" sz="40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3851" y="1390429"/>
            <a:ext cx="4468995" cy="67845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86274" y="2427552"/>
            <a:ext cx="3342731" cy="51702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93888" y="3413517"/>
            <a:ext cx="3797890" cy="596952"/>
          </a:xfrm>
          <a:prstGeom prst="rect">
            <a:avLst/>
          </a:prstGeom>
        </p:spPr>
      </p:pic>
      <p:graphicFrame>
        <p:nvGraphicFramePr>
          <p:cNvPr id="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7939124"/>
              </p:ext>
            </p:extLst>
          </p:nvPr>
        </p:nvGraphicFramePr>
        <p:xfrm>
          <a:off x="6892833" y="4406599"/>
          <a:ext cx="5220789" cy="6948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3" name="Equation" r:id="rId6" imgW="2882880" imgH="482400" progId="Equation.3">
                  <p:embed/>
                </p:oleObj>
              </mc:Choice>
              <mc:Fallback>
                <p:oleObj name="Equation" r:id="rId6" imgW="2882880" imgH="482400" progId="Equation.3">
                  <p:embed/>
                  <p:pic>
                    <p:nvPicPr>
                      <p:cNvPr id="819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92833" y="4406599"/>
                        <a:ext cx="5220789" cy="69486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2199556"/>
              </p:ext>
            </p:extLst>
          </p:nvPr>
        </p:nvGraphicFramePr>
        <p:xfrm>
          <a:off x="6472374" y="5355105"/>
          <a:ext cx="2482850" cy="731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4" name="Equation" r:id="rId8" imgW="1371600" imgH="507960" progId="Equation.3">
                  <p:embed/>
                </p:oleObj>
              </mc:Choice>
              <mc:Fallback>
                <p:oleObj name="Equation" r:id="rId8" imgW="1371600" imgH="507960" progId="Equation.3">
                  <p:embed/>
                  <p:pic>
                    <p:nvPicPr>
                      <p:cNvPr id="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2374" y="5355105"/>
                        <a:ext cx="2482850" cy="731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097919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Box 3"/>
          <p:cNvSpPr txBox="1">
            <a:spLocks noChangeArrowheads="1"/>
          </p:cNvSpPr>
          <p:nvPr/>
        </p:nvSpPr>
        <p:spPr bwMode="auto">
          <a:xfrm>
            <a:off x="1685109" y="242888"/>
            <a:ext cx="8839200" cy="94487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Example:</a:t>
            </a:r>
            <a:r>
              <a:rPr lang="en-US" altLang="en-US" sz="32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Find </a:t>
            </a:r>
            <a:r>
              <a:rPr lang="en-US" alt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inverse Laplace transform  </a:t>
            </a:r>
            <a:r>
              <a:rPr lang="en-US" alt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of:</a:t>
            </a:r>
            <a:endParaRPr lang="en-US" alt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z="20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z="20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z="20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000" dirty="0">
                <a:solidFill>
                  <a:prstClr val="black"/>
                </a:solidFill>
                <a:cs typeface="Arial" panose="020B0604020202020204" pitchFamily="34" charset="0"/>
              </a:rPr>
              <a:t>  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z="20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z="20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z="20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z="20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000" dirty="0">
                <a:solidFill>
                  <a:prstClr val="black"/>
                </a:solidFill>
                <a:cs typeface="Arial" panose="020B0604020202020204" pitchFamily="34" charset="0"/>
              </a:rPr>
              <a:t> </a:t>
            </a:r>
            <a:endParaRPr lang="en-US" altLang="en-US" sz="2000" b="1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solidFill>
                  <a:prstClr val="black"/>
                </a:solidFill>
                <a:cs typeface="Arial" panose="020B0604020202020204" pitchFamily="34" charset="0"/>
              </a:rPr>
              <a:t> </a:t>
            </a:r>
          </a:p>
        </p:txBody>
      </p:sp>
      <p:graphicFrame>
        <p:nvGraphicFramePr>
          <p:cNvPr id="512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9048448"/>
              </p:ext>
            </p:extLst>
          </p:nvPr>
        </p:nvGraphicFramePr>
        <p:xfrm>
          <a:off x="3206931" y="2741024"/>
          <a:ext cx="4044950" cy="396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6" name="Equation" r:id="rId3" imgW="1841400" imgH="1803240" progId="Equation.3">
                  <p:embed/>
                </p:oleObj>
              </mc:Choice>
              <mc:Fallback>
                <p:oleObj name="Equation" r:id="rId3" imgW="1841400" imgH="1803240" progId="Equation.3">
                  <p:embed/>
                  <p:pic>
                    <p:nvPicPr>
                      <p:cNvPr id="5122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6931" y="2741024"/>
                        <a:ext cx="4044950" cy="3962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3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8970552"/>
              </p:ext>
            </p:extLst>
          </p:nvPr>
        </p:nvGraphicFramePr>
        <p:xfrm>
          <a:off x="4641669" y="940526"/>
          <a:ext cx="1905000" cy="915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7" name="Equation" r:id="rId5" imgW="1002960" imgH="482400" progId="Equation.3">
                  <p:embed/>
                </p:oleObj>
              </mc:Choice>
              <mc:Fallback>
                <p:oleObj name="Equation" r:id="rId5" imgW="1002960" imgH="482400" progId="Equation.3">
                  <p:embed/>
                  <p:pic>
                    <p:nvPicPr>
                      <p:cNvPr id="5123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1669" y="940526"/>
                        <a:ext cx="1905000" cy="915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1334589" y="1973136"/>
            <a:ext cx="1019556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Solution:</a:t>
            </a:r>
            <a:r>
              <a:rPr kumimoji="0" lang="en-US" altLang="en-US" sz="320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By using Linearity:</a:t>
            </a:r>
            <a:endParaRPr kumimoji="0" lang="en-US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23417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Rectangle 5"/>
          <p:cNvSpPr>
            <a:spLocks noGrp="1" noChangeArrowheads="1"/>
          </p:cNvSpPr>
          <p:nvPr>
            <p:ph type="title"/>
          </p:nvPr>
        </p:nvSpPr>
        <p:spPr>
          <a:xfrm>
            <a:off x="914400" y="171635"/>
            <a:ext cx="10363200" cy="822664"/>
          </a:xfrm>
        </p:spPr>
        <p:txBody>
          <a:bodyPr/>
          <a:lstStyle/>
          <a:p>
            <a:pPr algn="ctr"/>
            <a:r>
              <a:rPr lang="en-US" altLang="en-US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Partial Fraction</a:t>
            </a:r>
            <a:endParaRPr lang="en-US" altLang="en-US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1734546" y="659584"/>
            <a:ext cx="9856561" cy="19538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	</a:t>
            </a: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To 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find the inverse Laplace transform we use transform </a:t>
            </a: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pairs along 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with partial fraction expansion: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	F(s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) can be written as;</a:t>
            </a:r>
          </a:p>
        </p:txBody>
      </p:sp>
      <p:graphicFrame>
        <p:nvGraphicFramePr>
          <p:cNvPr id="1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3153630"/>
              </p:ext>
            </p:extLst>
          </p:nvPr>
        </p:nvGraphicFramePr>
        <p:xfrm>
          <a:off x="5151120" y="2718813"/>
          <a:ext cx="1422400" cy="76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Equation" r:id="rId3" imgW="1015920" imgH="545760" progId="Equation.3">
                  <p:embed/>
                </p:oleObj>
              </mc:Choice>
              <mc:Fallback>
                <p:oleObj name="Equation" r:id="rId3" imgW="1015920" imgH="545760" progId="Equation.3">
                  <p:embed/>
                  <p:pic>
                    <p:nvPicPr>
                      <p:cNvPr id="205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1120" y="2718813"/>
                        <a:ext cx="1422400" cy="76517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1454331" y="3679371"/>
            <a:ext cx="10432869" cy="22419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Where P(s) &amp; Q(s) are polynomials in the Laplace variable, s.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	We assume the order of Q(s)  ≥ P(s), in order to be in </a:t>
            </a:r>
            <a:r>
              <a:rPr lang="en-US" altLang="en-US" sz="24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</a:rPr>
              <a:t>proper form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.  If F(s) is not in proper form we use </a:t>
            </a:r>
            <a:r>
              <a:rPr lang="en-US" altLang="en-US" sz="24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</a:rPr>
              <a:t>long division 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and  divide Q(s) into P(s) until we get a remaining ratio of polynomials that are in proper form.</a:t>
            </a:r>
          </a:p>
        </p:txBody>
      </p:sp>
    </p:spTree>
    <p:extLst>
      <p:ext uri="{BB962C8B-B14F-4D97-AF65-F5344CB8AC3E}">
        <p14:creationId xmlns:p14="http://schemas.microsoft.com/office/powerpoint/2010/main" val="12435292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Rectangle 5"/>
          <p:cNvSpPr>
            <a:spLocks noGrp="1" noChangeArrowheads="1"/>
          </p:cNvSpPr>
          <p:nvPr>
            <p:ph type="title"/>
          </p:nvPr>
        </p:nvSpPr>
        <p:spPr>
          <a:xfrm>
            <a:off x="914400" y="171635"/>
            <a:ext cx="10363200" cy="822664"/>
          </a:xfrm>
        </p:spPr>
        <p:txBody>
          <a:bodyPr/>
          <a:lstStyle/>
          <a:p>
            <a:pPr algn="ctr"/>
            <a:r>
              <a:rPr lang="en-US" altLang="en-US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Partial Fraction</a:t>
            </a:r>
            <a:endParaRPr lang="en-US" altLang="en-US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1734546" y="659584"/>
            <a:ext cx="9856561" cy="1307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	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Obtain the inverse Laplace transforms of the following functions: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9610" y="1313356"/>
            <a:ext cx="3659505" cy="5456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09000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Rectangle 5"/>
          <p:cNvSpPr>
            <a:spLocks noGrp="1" noChangeArrowheads="1"/>
          </p:cNvSpPr>
          <p:nvPr>
            <p:ph type="title"/>
          </p:nvPr>
        </p:nvSpPr>
        <p:spPr>
          <a:xfrm>
            <a:off x="914400" y="171635"/>
            <a:ext cx="10363200" cy="822664"/>
          </a:xfrm>
        </p:spPr>
        <p:txBody>
          <a:bodyPr/>
          <a:lstStyle/>
          <a:p>
            <a:pPr algn="ctr"/>
            <a:r>
              <a:rPr lang="en-US" altLang="en-US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Partial Fraction</a:t>
            </a:r>
            <a:endParaRPr lang="en-US" altLang="en-US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1734546" y="659584"/>
            <a:ext cx="9856561" cy="1307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lv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	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For the fraction shown below, the order of the numerator polynomial is </a:t>
            </a:r>
            <a:r>
              <a:rPr lang="en-US" altLang="en-US" sz="28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</a:rPr>
              <a:t>not </a:t>
            </a:r>
            <a:r>
              <a:rPr lang="en-US" altLang="en-US" sz="28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</a:rPr>
              <a:t>less than 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that of the denominator polynomial. </a:t>
            </a: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7847" y="1967121"/>
            <a:ext cx="5710238" cy="4661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5797178"/>
      </p:ext>
    </p:extLst>
  </p:cSld>
  <p:clrMapOvr>
    <a:masterClrMapping/>
  </p:clrMapOvr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ppt/theme/theme3.xml><?xml version="1.0" encoding="utf-8"?>
<a:theme xmlns:a="http://schemas.openxmlformats.org/drawingml/2006/main" name="1_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</TotalTime>
  <Words>109</Words>
  <Application>Microsoft Office PowerPoint</Application>
  <PresentationFormat>Custom</PresentationFormat>
  <Paragraphs>58</Paragraphs>
  <Slides>7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Quadrant</vt:lpstr>
      <vt:lpstr>Wisp</vt:lpstr>
      <vt:lpstr>1_Wisp</vt:lpstr>
      <vt:lpstr>Equation</vt:lpstr>
      <vt:lpstr>Inverse Laplace Transform (Part 1)</vt:lpstr>
      <vt:lpstr>Inverse Laplace Transforms</vt:lpstr>
      <vt:lpstr>Some Properties of the Inverse Laplace Transform</vt:lpstr>
      <vt:lpstr>PowerPoint Presentation</vt:lpstr>
      <vt:lpstr>Partial Fraction</vt:lpstr>
      <vt:lpstr>Partial Fraction</vt:lpstr>
      <vt:lpstr>Partial Fraction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RHAW</dc:creator>
  <cp:lastModifiedBy>Rowea</cp:lastModifiedBy>
  <cp:revision>73</cp:revision>
  <dcterms:created xsi:type="dcterms:W3CDTF">2016-10-10T01:42:31Z</dcterms:created>
  <dcterms:modified xsi:type="dcterms:W3CDTF">2021-12-17T13:20:46Z</dcterms:modified>
</cp:coreProperties>
</file>