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3" r:id="rId2"/>
  </p:sldMasterIdLst>
  <p:sldIdLst>
    <p:sldId id="272" r:id="rId3"/>
    <p:sldId id="273" r:id="rId4"/>
    <p:sldId id="274" r:id="rId5"/>
    <p:sldId id="275" r:id="rId6"/>
    <p:sldId id="276" r:id="rId7"/>
    <p:sldId id="277" r:id="rId8"/>
    <p:sldId id="278" r:id="rId9"/>
    <p:sldId id="279" r:id="rId10"/>
    <p:sldId id="280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A398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067" autoAdjust="0"/>
    <p:restoredTop sz="94717" autoAdjust="0"/>
  </p:normalViewPr>
  <p:slideViewPr>
    <p:cSldViewPr snapToGrid="0">
      <p:cViewPr>
        <p:scale>
          <a:sx n="81" d="100"/>
          <a:sy n="81" d="100"/>
        </p:scale>
        <p:origin x="-564" y="-3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508000" y="990600"/>
            <a:ext cx="101600" cy="5105400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+mn-ea"/>
              <a:cs typeface="+mn-cs"/>
            </a:endParaRPr>
          </a:p>
        </p:txBody>
      </p:sp>
      <p:grpSp>
        <p:nvGrpSpPr>
          <p:cNvPr id="5" name="Group 8"/>
          <p:cNvGrpSpPr>
            <a:grpSpLocks/>
          </p:cNvGrpSpPr>
          <p:nvPr/>
        </p:nvGrpSpPr>
        <p:grpSpPr bwMode="auto">
          <a:xfrm>
            <a:off x="508001" y="304800"/>
            <a:ext cx="11188700" cy="5791200"/>
            <a:chOff x="240" y="192"/>
            <a:chExt cx="5286" cy="3648"/>
          </a:xfrm>
        </p:grpSpPr>
        <p:sp>
          <p:nvSpPr>
            <p:cNvPr id="6" name="Rectangle 9"/>
            <p:cNvSpPr>
              <a:spLocks noChangeArrowheads="1"/>
            </p:cNvSpPr>
            <p:nvPr/>
          </p:nvSpPr>
          <p:spPr bwMode="auto">
            <a:xfrm flipV="1">
              <a:off x="5236" y="192"/>
              <a:ext cx="288" cy="288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rot="10800000" wrap="none" anchor="ctr"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endParaRPr>
            </a:p>
          </p:txBody>
        </p:sp>
        <p:sp>
          <p:nvSpPr>
            <p:cNvPr id="7" name="Rectangle 10"/>
            <p:cNvSpPr>
              <a:spLocks noChangeArrowheads="1"/>
            </p:cNvSpPr>
            <p:nvPr/>
          </p:nvSpPr>
          <p:spPr bwMode="auto">
            <a:xfrm flipV="1">
              <a:off x="240" y="192"/>
              <a:ext cx="5004" cy="288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endParaRPr>
            </a:p>
          </p:txBody>
        </p:sp>
        <p:sp>
          <p:nvSpPr>
            <p:cNvPr id="8" name="Rectangle 11"/>
            <p:cNvSpPr>
              <a:spLocks noChangeArrowheads="1"/>
            </p:cNvSpPr>
            <p:nvPr/>
          </p:nvSpPr>
          <p:spPr bwMode="auto">
            <a:xfrm flipV="1">
              <a:off x="240" y="480"/>
              <a:ext cx="5004" cy="144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rot="10800000" wrap="none" anchor="ctr"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endParaRPr>
            </a:p>
          </p:txBody>
        </p:sp>
        <p:sp>
          <p:nvSpPr>
            <p:cNvPr id="9" name="Rectangle 12"/>
            <p:cNvSpPr>
              <a:spLocks noChangeArrowheads="1"/>
            </p:cNvSpPr>
            <p:nvPr/>
          </p:nvSpPr>
          <p:spPr bwMode="auto">
            <a:xfrm flipV="1">
              <a:off x="5242" y="480"/>
              <a:ext cx="282" cy="144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endParaRPr>
            </a:p>
          </p:txBody>
        </p:sp>
        <p:sp>
          <p:nvSpPr>
            <p:cNvPr id="10" name="Line 13"/>
            <p:cNvSpPr>
              <a:spLocks noChangeShapeType="1"/>
            </p:cNvSpPr>
            <p:nvPr/>
          </p:nvSpPr>
          <p:spPr bwMode="auto">
            <a:xfrm flipH="1">
              <a:off x="480" y="2256"/>
              <a:ext cx="484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endParaRPr>
            </a:p>
          </p:txBody>
        </p:sp>
        <p:sp>
          <p:nvSpPr>
            <p:cNvPr id="11" name="Rectangle 14"/>
            <p:cNvSpPr>
              <a:spLocks noChangeArrowheads="1"/>
            </p:cNvSpPr>
            <p:nvPr/>
          </p:nvSpPr>
          <p:spPr bwMode="auto">
            <a:xfrm>
              <a:off x="240" y="192"/>
              <a:ext cx="5286" cy="364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endParaRPr>
            </a:p>
          </p:txBody>
        </p:sp>
      </p:grpSp>
      <p:sp>
        <p:nvSpPr>
          <p:cNvPr id="47107" name="Rectangle 3"/>
          <p:cNvSpPr>
            <a:spLocks noGrp="1" noChangeArrowheads="1"/>
          </p:cNvSpPr>
          <p:nvPr>
            <p:ph type="ctrTitle"/>
          </p:nvPr>
        </p:nvSpPr>
        <p:spPr>
          <a:xfrm>
            <a:off x="1016000" y="1371600"/>
            <a:ext cx="10261600" cy="2057400"/>
          </a:xfrm>
        </p:spPr>
        <p:txBody>
          <a:bodyPr/>
          <a:lstStyle>
            <a:lvl1pPr>
              <a:defRPr sz="5400"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47108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016000" y="3765550"/>
            <a:ext cx="10261600" cy="20574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800">
                <a:latin typeface="Arial" charset="0"/>
              </a:defRPr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12" name="Rectangle 5"/>
          <p:cNvSpPr>
            <a:spLocks noGrp="1" noChangeArrowheads="1"/>
          </p:cNvSpPr>
          <p:nvPr>
            <p:ph type="dt" sz="half" idx="10"/>
          </p:nvPr>
        </p:nvSpPr>
        <p:spPr>
          <a:xfrm>
            <a:off x="609600" y="6248400"/>
            <a:ext cx="28448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3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4" name="Rectangle 7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737600" y="6248400"/>
            <a:ext cx="2844800" cy="457200"/>
          </a:xfrm>
        </p:spPr>
        <p:txBody>
          <a:bodyPr/>
          <a:lstStyle>
            <a:lvl1pPr>
              <a:defRPr b="1"/>
            </a:lvl1pPr>
          </a:lstStyle>
          <a:p>
            <a:pPr>
              <a:defRPr/>
            </a:pPr>
            <a:fld id="{54C920A9-D9ED-45D6-BF26-B7C017300E77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34748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0BF943-4835-4142-987D-9CC59FF700D8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712535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533401"/>
            <a:ext cx="2743200" cy="5597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533401"/>
            <a:ext cx="8026400" cy="5597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C7CAEF-D2D9-4755-AD9C-0B00263ED11C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426571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533400"/>
            <a:ext cx="109728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828801"/>
            <a:ext cx="5384800" cy="43021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6197600" y="1828801"/>
            <a:ext cx="5384800" cy="20748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6197600" y="4056063"/>
            <a:ext cx="5384800" cy="20748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CCFB60-0C11-46BE-8D95-9A0A64D71C9C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852601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1DC7B96-34B1-4C42-B9B1-5E24DFE846A0}" type="datetimeFigureOut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12/17/2021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E7FCF63-DCCB-4EEF-90FD-3D8F491FD73E}" type="slidenum">
              <a:rPr kumimoji="0" 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4147662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1DC7B96-34B1-4C42-B9B1-5E24DFE846A0}" type="datetimeFigureOut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12/17/2021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E7FCF63-DCCB-4EEF-90FD-3D8F491FD73E}" type="slidenum">
              <a:rPr kumimoji="0" 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408349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1DC7B96-34B1-4C42-B9B1-5E24DFE846A0}" type="datetimeFigureOut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12/17/2021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E7FCF63-DCCB-4EEF-90FD-3D8F491FD73E}" type="slidenum">
              <a:rPr kumimoji="0" 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7872314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1DC7B96-34B1-4C42-B9B1-5E24DFE846A0}" type="datetimeFigureOut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12/17/2021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E7FCF63-DCCB-4EEF-90FD-3D8F491FD73E}" type="slidenum">
              <a:rPr kumimoji="0" 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4052629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1DC7B96-34B1-4C42-B9B1-5E24DFE846A0}" type="datetimeFigureOut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12/17/2021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E7FCF63-DCCB-4EEF-90FD-3D8F491FD73E}" type="slidenum">
              <a:rPr kumimoji="0" 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8007641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1DC7B96-34B1-4C42-B9B1-5E24DFE846A0}" type="datetimeFigureOut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12/17/2021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E7FCF63-DCCB-4EEF-90FD-3D8F491FD73E}" type="slidenum">
              <a:rPr kumimoji="0" 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9256406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1DC7B96-34B1-4C42-B9B1-5E24DFE846A0}" type="datetimeFigureOut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12/17/2021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E7FCF63-DCCB-4EEF-90FD-3D8F491FD73E}" type="slidenum">
              <a:rPr kumimoji="0" 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097877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124575-90BB-403E-9D87-49C764622CD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618817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1DC7B96-34B1-4C42-B9B1-5E24DFE846A0}" type="datetimeFigureOut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12/17/2021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E7FCF63-DCCB-4EEF-90FD-3D8F491FD73E}" type="slidenum">
              <a:rPr kumimoji="0" 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6287814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1DC7B96-34B1-4C42-B9B1-5E24DFE846A0}" type="datetimeFigureOut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12/17/2021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E7FCF63-DCCB-4EEF-90FD-3D8F491FD73E}" type="slidenum">
              <a:rPr kumimoji="0" 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9767114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1DC7B96-34B1-4C42-B9B1-5E24DFE846A0}" type="datetimeFigureOut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12/17/2021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E7FCF63-DCCB-4EEF-90FD-3D8F491FD73E}" type="slidenum">
              <a:rPr kumimoji="0" 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6793301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1DC7B96-34B1-4C42-B9B1-5E24DFE846A0}" type="datetimeFigureOut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12/17/2021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E7FCF63-DCCB-4EEF-90FD-3D8F491FD73E}" type="slidenum">
              <a:rPr kumimoji="0" 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0" b="0" i="0" u="none" strike="noStrike" kern="1200" cap="none" spc="0" normalizeH="0" baseline="0" noProof="0" dirty="0">
                <a:ln w="3175" cmpd="sng">
                  <a:noFill/>
                </a:ln>
                <a:solidFill>
                  <a:srgbClr val="A5301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0" b="0" i="0" u="none" strike="noStrike" kern="1200" cap="none" spc="0" normalizeH="0" baseline="0" noProof="0" dirty="0">
                <a:ln w="3175" cmpd="sng">
                  <a:noFill/>
                </a:ln>
                <a:solidFill>
                  <a:srgbClr val="A5301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343071068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1DC7B96-34B1-4C42-B9B1-5E24DFE846A0}" type="datetimeFigureOut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12/17/2021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E7FCF63-DCCB-4EEF-90FD-3D8F491FD73E}" type="slidenum">
              <a:rPr kumimoji="0" 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97005631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1DC7B96-34B1-4C42-B9B1-5E24DFE846A0}" type="datetimeFigureOut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12/17/2021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E7FCF63-DCCB-4EEF-90FD-3D8F491FD73E}" type="slidenum">
              <a:rPr kumimoji="0" 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0" b="0" i="0" u="none" strike="noStrike" kern="1200" cap="none" spc="0" normalizeH="0" baseline="0" noProof="0" dirty="0">
                <a:ln w="3175" cmpd="sng">
                  <a:noFill/>
                </a:ln>
                <a:solidFill>
                  <a:srgbClr val="A5301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0" b="0" i="0" u="none" strike="noStrike" kern="1200" cap="none" spc="0" normalizeH="0" baseline="0" noProof="0" dirty="0">
                <a:ln w="3175" cmpd="sng">
                  <a:noFill/>
                </a:ln>
                <a:solidFill>
                  <a:srgbClr val="A5301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76145324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1DC7B96-34B1-4C42-B9B1-5E24DFE846A0}" type="datetimeFigureOut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12/17/2021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E7FCF63-DCCB-4EEF-90FD-3D8F491FD73E}" type="slidenum">
              <a:rPr kumimoji="0" 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41191658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1DC7B96-34B1-4C42-B9B1-5E24DFE846A0}" type="datetimeFigureOut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12/17/2021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E7FCF63-DCCB-4EEF-90FD-3D8F491FD73E}" type="slidenum">
              <a:rPr kumimoji="0" 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9303517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1DC7B96-34B1-4C42-B9B1-5E24DFE846A0}" type="datetimeFigureOut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12/17/2021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E7FCF63-DCCB-4EEF-90FD-3D8F491FD73E}" type="slidenum">
              <a:rPr kumimoji="0" 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217593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15E783-E72A-420E-85BE-EF359196DCC1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68550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828801"/>
            <a:ext cx="5384800" cy="43021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828801"/>
            <a:ext cx="5384800" cy="43021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93D459-997E-45A0-AA53-1DD8BBF8F2C0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47087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7571EE-AFDC-4EE1-8562-BD3C84F818D3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79367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E2D565-1022-4500-AB4B-FA2DE884D0F1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56672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DD6C4F-5BDE-4A6F-A522-8FD98822C7AA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935798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87B40A-94F2-4BA6-9C70-43C13772EDF9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66699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4A5271-81AF-42F9-AB9E-A35C12578026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698422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slideLayout" Target="../slideLayouts/slideLayout25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17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6" Type="http://schemas.openxmlformats.org/officeDocument/2006/relationships/slideLayout" Target="../slideLayouts/slideLayout28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slideLayout" Target="../slideLayouts/slideLayout2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533400"/>
            <a:ext cx="109728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828801"/>
            <a:ext cx="10972800" cy="430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608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8400"/>
            <a:ext cx="2235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608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8400"/>
            <a:ext cx="3860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608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9042400" y="6248400"/>
            <a:ext cx="2540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C2B6591-129B-4081-943B-2843B16A7D6C}" type="slidenum">
              <a:rPr lang="en-US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grpSp>
        <p:nvGrpSpPr>
          <p:cNvPr id="1031" name="Group 7"/>
          <p:cNvGrpSpPr>
            <a:grpSpLocks/>
          </p:cNvGrpSpPr>
          <p:nvPr/>
        </p:nvGrpSpPr>
        <p:grpSpPr bwMode="auto">
          <a:xfrm>
            <a:off x="372533" y="152400"/>
            <a:ext cx="11582400" cy="1600200"/>
            <a:chOff x="176" y="96"/>
            <a:chExt cx="5472" cy="1008"/>
          </a:xfrm>
        </p:grpSpPr>
        <p:sp>
          <p:nvSpPr>
            <p:cNvPr id="1032" name="Line 8"/>
            <p:cNvSpPr>
              <a:spLocks noChangeShapeType="1"/>
            </p:cNvSpPr>
            <p:nvPr/>
          </p:nvSpPr>
          <p:spPr bwMode="auto">
            <a:xfrm flipH="1">
              <a:off x="288" y="1104"/>
              <a:ext cx="523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endParaRPr>
            </a:p>
          </p:txBody>
        </p:sp>
        <p:sp>
          <p:nvSpPr>
            <p:cNvPr id="1033" name="Rectangle 9"/>
            <p:cNvSpPr>
              <a:spLocks noChangeArrowheads="1"/>
            </p:cNvSpPr>
            <p:nvPr/>
          </p:nvSpPr>
          <p:spPr bwMode="auto">
            <a:xfrm>
              <a:off x="5504" y="96"/>
              <a:ext cx="144" cy="144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endParaRPr>
            </a:p>
          </p:txBody>
        </p:sp>
        <p:sp>
          <p:nvSpPr>
            <p:cNvPr id="1034" name="Rectangle 10"/>
            <p:cNvSpPr>
              <a:spLocks noChangeArrowheads="1"/>
            </p:cNvSpPr>
            <p:nvPr/>
          </p:nvSpPr>
          <p:spPr bwMode="auto">
            <a:xfrm>
              <a:off x="176" y="96"/>
              <a:ext cx="5326" cy="144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endParaRPr>
            </a:p>
          </p:txBody>
        </p:sp>
        <p:sp>
          <p:nvSpPr>
            <p:cNvPr id="1035" name="Rectangle 11"/>
            <p:cNvSpPr>
              <a:spLocks noChangeArrowheads="1"/>
            </p:cNvSpPr>
            <p:nvPr/>
          </p:nvSpPr>
          <p:spPr bwMode="auto">
            <a:xfrm>
              <a:off x="176" y="240"/>
              <a:ext cx="5326" cy="88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endParaRPr>
            </a:p>
          </p:txBody>
        </p:sp>
        <p:sp>
          <p:nvSpPr>
            <p:cNvPr id="1036" name="Rectangle 12"/>
            <p:cNvSpPr>
              <a:spLocks noChangeArrowheads="1"/>
            </p:cNvSpPr>
            <p:nvPr/>
          </p:nvSpPr>
          <p:spPr bwMode="auto">
            <a:xfrm>
              <a:off x="5504" y="241"/>
              <a:ext cx="144" cy="86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001400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469900" indent="-4699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70000"/>
        <a:buFont typeface="Wingdings" pitchFamily="2" charset="2"/>
        <a:buChar char="o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800">
          <a:solidFill>
            <a:schemeClr val="tx1"/>
          </a:solidFill>
          <a:latin typeface="+mn-lt"/>
        </a:defRPr>
      </a:lvl2pPr>
      <a:lvl3pPr marL="1377950" indent="-468313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itchFamily="2" charset="2"/>
        <a:buChar char="o"/>
        <a:defRPr sz="2400">
          <a:solidFill>
            <a:schemeClr val="tx1"/>
          </a:solidFill>
          <a:latin typeface="+mn-lt"/>
        </a:defRPr>
      </a:lvl3pPr>
      <a:lvl4pPr marL="1827213" indent="-4381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4pPr>
      <a:lvl5pPr marL="2297113" indent="-46831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5pPr>
      <a:lvl6pPr marL="27543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6pPr>
      <a:lvl7pPr marL="32115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7pPr>
      <a:lvl8pPr marL="36687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8pPr>
      <a:lvl9pPr marL="41259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1DC7B96-34B1-4C42-B9B1-5E24DFE846A0}" type="datetimeFigureOut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12/17/2021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E7FCF63-DCCB-4EEF-90FD-3D8F491FD73E}" type="slidenum">
              <a:rPr kumimoji="0" 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267561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  <p:sldLayoutId id="2147483686" r:id="rId13"/>
    <p:sldLayoutId id="2147483687" r:id="rId14"/>
    <p:sldLayoutId id="2147483688" r:id="rId15"/>
    <p:sldLayoutId id="214748368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4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w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4.xml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4.xml"/><Relationship Id="rId4" Type="http://schemas.openxmlformats.org/officeDocument/2006/relationships/image" Target="../media/image14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Grp="1" noChangeArrowheads="1"/>
          </p:cNvSpPr>
          <p:nvPr>
            <p:ph type="ctrTitle"/>
          </p:nvPr>
        </p:nvSpPr>
        <p:spPr>
          <a:xfrm>
            <a:off x="1123405" y="2819400"/>
            <a:ext cx="10417565" cy="762000"/>
          </a:xfrm>
        </p:spPr>
        <p:txBody>
          <a:bodyPr/>
          <a:lstStyle/>
          <a:p>
            <a:pPr>
              <a:lnSpc>
                <a:spcPct val="120000"/>
              </a:lnSpc>
            </a:pPr>
            <a:r>
              <a:rPr lang="en-US" sz="3000" b="1" dirty="0" smtClean="0">
                <a:solidFill>
                  <a:schemeClr val="bg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Inverse Laplace Transform (Part 2)</a:t>
            </a:r>
            <a:endParaRPr lang="en-US" sz="3000" b="1" dirty="0">
              <a:solidFill>
                <a:schemeClr val="bg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878926" y="1128944"/>
            <a:ext cx="4662045" cy="1219200"/>
          </a:xfrm>
        </p:spPr>
        <p:txBody>
          <a:bodyPr/>
          <a:lstStyle/>
          <a:p>
            <a:pPr rtl="1" eaLnBrk="1" hangingPunct="1"/>
            <a:r>
              <a:rPr lang="en-US" sz="2200" dirty="0">
                <a:solidFill>
                  <a:schemeClr val="bg2"/>
                </a:solidFill>
                <a:latin typeface="Arial" pitchFamily="34" charset="0"/>
              </a:rPr>
              <a:t>Al-</a:t>
            </a:r>
            <a:r>
              <a:rPr lang="en-US" sz="2200" dirty="0" err="1">
                <a:solidFill>
                  <a:schemeClr val="bg2"/>
                </a:solidFill>
                <a:latin typeface="Arial" pitchFamily="34" charset="0"/>
              </a:rPr>
              <a:t>Rasheed</a:t>
            </a:r>
            <a:r>
              <a:rPr lang="en-US" sz="2200" dirty="0">
                <a:solidFill>
                  <a:schemeClr val="bg2"/>
                </a:solidFill>
                <a:latin typeface="Arial" pitchFamily="34" charset="0"/>
              </a:rPr>
              <a:t> University Collage </a:t>
            </a:r>
          </a:p>
          <a:p>
            <a:pPr rtl="1" eaLnBrk="1" hangingPunct="1"/>
            <a:r>
              <a:rPr lang="en-US" sz="2200" dirty="0">
                <a:solidFill>
                  <a:schemeClr val="bg2"/>
                </a:solidFill>
                <a:latin typeface="Arial" pitchFamily="34" charset="0"/>
              </a:rPr>
              <a:t>Computer Techniques Engineering Department</a:t>
            </a:r>
          </a:p>
          <a:p>
            <a:pPr rtl="1" eaLnBrk="1" hangingPunct="1"/>
            <a:r>
              <a:rPr lang="en-US" sz="2200" dirty="0" smtClean="0">
                <a:solidFill>
                  <a:schemeClr val="bg2"/>
                </a:solidFill>
                <a:latin typeface="Arial" pitchFamily="34" charset="0"/>
              </a:rPr>
              <a:t>Third </a:t>
            </a:r>
            <a:r>
              <a:rPr lang="en-US" sz="2200" dirty="0">
                <a:solidFill>
                  <a:schemeClr val="bg2"/>
                </a:solidFill>
                <a:latin typeface="Arial" pitchFamily="34" charset="0"/>
              </a:rPr>
              <a:t>Class / Engineering Analysis</a:t>
            </a:r>
          </a:p>
        </p:txBody>
      </p:sp>
      <p:sp>
        <p:nvSpPr>
          <p:cNvPr id="3076" name="AutoShape 2"/>
          <p:cNvSpPr>
            <a:spLocks noChangeArrowheads="1"/>
          </p:cNvSpPr>
          <p:nvPr/>
        </p:nvSpPr>
        <p:spPr bwMode="auto">
          <a:xfrm>
            <a:off x="3619500" y="4359605"/>
            <a:ext cx="4448908" cy="1128712"/>
          </a:xfrm>
          <a:prstGeom prst="roundRect">
            <a:avLst>
              <a:gd name="adj" fmla="val 50000"/>
            </a:avLst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sz="2800" b="1" dirty="0" err="1" smtClean="0">
                <a:solidFill>
                  <a:srgbClr val="660000"/>
                </a:solidFill>
                <a:latin typeface="Times New Roman"/>
              </a:rPr>
              <a:t>Roweda.M.Mohammed</a:t>
            </a:r>
            <a:endParaRPr lang="en-US" sz="2800" b="1" dirty="0">
              <a:solidFill>
                <a:srgbClr val="660000"/>
              </a:solidFill>
              <a:latin typeface="Times New Roman"/>
            </a:endParaRPr>
          </a:p>
        </p:txBody>
      </p:sp>
      <p:sp>
        <p:nvSpPr>
          <p:cNvPr id="3077" name="Rectangle 1"/>
          <p:cNvSpPr>
            <a:spLocks noChangeArrowheads="1"/>
          </p:cNvSpPr>
          <p:nvPr/>
        </p:nvSpPr>
        <p:spPr bwMode="auto">
          <a:xfrm>
            <a:off x="5086366" y="3822412"/>
            <a:ext cx="1132041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3200" b="1" dirty="0" smtClean="0">
                <a:solidFill>
                  <a:srgbClr val="660000"/>
                </a:solidFill>
                <a:latin typeface="Times New Roman"/>
              </a:rPr>
              <a:t>Lec.4</a:t>
            </a:r>
            <a:endParaRPr lang="en-US" sz="3200" b="1" dirty="0">
              <a:solidFill>
                <a:srgbClr val="660000"/>
              </a:solidFill>
              <a:latin typeface="Times New Roman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9337" y="1322876"/>
            <a:ext cx="1847850" cy="1584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561936488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5" name="Rectangle 5"/>
          <p:cNvSpPr>
            <a:spLocks noGrp="1" noChangeArrowheads="1"/>
          </p:cNvSpPr>
          <p:nvPr>
            <p:ph type="title"/>
          </p:nvPr>
        </p:nvSpPr>
        <p:spPr>
          <a:xfrm>
            <a:off x="914400" y="171635"/>
            <a:ext cx="10363200" cy="822664"/>
          </a:xfrm>
        </p:spPr>
        <p:txBody>
          <a:bodyPr/>
          <a:lstStyle/>
          <a:p>
            <a:pPr algn="ctr"/>
            <a:r>
              <a:rPr lang="en-US" altLang="en-US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Convolution</a:t>
            </a:r>
          </a:p>
        </p:txBody>
      </p:sp>
      <p:sp>
        <p:nvSpPr>
          <p:cNvPr id="15366" name="Rectangle 6"/>
          <p:cNvSpPr>
            <a:spLocks noGrp="1" noChangeArrowheads="1"/>
          </p:cNvSpPr>
          <p:nvPr>
            <p:ph idx="1"/>
          </p:nvPr>
        </p:nvSpPr>
        <p:spPr>
          <a:xfrm>
            <a:off x="914400" y="818606"/>
            <a:ext cx="10363200" cy="5537806"/>
          </a:xfrm>
        </p:spPr>
        <p:txBody>
          <a:bodyPr/>
          <a:lstStyle/>
          <a:p>
            <a:pPr algn="just">
              <a:lnSpc>
                <a:spcPct val="150000"/>
              </a:lnSpc>
            </a:pPr>
            <a:r>
              <a:rPr lang="en-US" altLang="en-US" sz="400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Let f(t) and g(t) be two functions of t. The convolution of f(t) and g(t) is also a function of </a:t>
            </a:r>
            <a:r>
              <a:rPr lang="en-US" altLang="en-US" sz="3200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t, denoted </a:t>
            </a:r>
            <a:r>
              <a:rPr lang="en-US" altLang="en-US" sz="320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by (f ∗ g)(t) and is defined by the </a:t>
            </a:r>
            <a:r>
              <a:rPr lang="en-US" altLang="en-US" sz="3200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relation:</a:t>
            </a:r>
          </a:p>
          <a:p>
            <a:endParaRPr lang="en-US" altLang="en-US" sz="4000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altLang="en-US" sz="4000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3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11582375"/>
              </p:ext>
            </p:extLst>
          </p:nvPr>
        </p:nvGraphicFramePr>
        <p:xfrm>
          <a:off x="3903663" y="3106738"/>
          <a:ext cx="4557712" cy="3059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70" name="Equation" r:id="rId3" imgW="1612800" imgH="1180800" progId="Equation.3">
                  <p:embed/>
                </p:oleObj>
              </mc:Choice>
              <mc:Fallback>
                <p:oleObj name="Equation" r:id="rId3" imgW="1612800" imgH="1180800" progId="Equation.3">
                  <p:embed/>
                  <p:pic>
                    <p:nvPicPr>
                      <p:cNvPr id="8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03663" y="3106738"/>
                        <a:ext cx="4557712" cy="30591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2759967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6" name="Rectangle 6"/>
          <p:cNvSpPr>
            <a:spLocks noGrp="1" noChangeArrowheads="1"/>
          </p:cNvSpPr>
          <p:nvPr>
            <p:ph idx="1"/>
          </p:nvPr>
        </p:nvSpPr>
        <p:spPr>
          <a:xfrm>
            <a:off x="1045028" y="409302"/>
            <a:ext cx="10363200" cy="5990652"/>
          </a:xfrm>
        </p:spPr>
        <p:txBody>
          <a:bodyPr/>
          <a:lstStyle/>
          <a:p>
            <a:pPr algn="just">
              <a:lnSpc>
                <a:spcPct val="150000"/>
              </a:lnSpc>
            </a:pPr>
            <a:r>
              <a:rPr lang="en-US" altLang="en-US" sz="400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Example: </a:t>
            </a:r>
            <a:r>
              <a:rPr lang="en-US" altLang="en-US" sz="320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Find the convolution of f and g if f(t) = </a:t>
            </a:r>
            <a:r>
              <a:rPr lang="en-US" altLang="en-US" sz="3200" dirty="0" err="1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</a:t>
            </a:r>
            <a:r>
              <a:rPr lang="en-US" altLang="en-US" sz="320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(t) </a:t>
            </a:r>
            <a:r>
              <a:rPr lang="en-US" altLang="en-US" sz="3200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endParaRPr lang="en-US" altLang="en-US" sz="4000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26319" y="1461133"/>
            <a:ext cx="1937793" cy="733425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91449" y="2469354"/>
            <a:ext cx="9869631" cy="36558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83625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5" name="Rectangle 5"/>
          <p:cNvSpPr>
            <a:spLocks noGrp="1" noChangeArrowheads="1"/>
          </p:cNvSpPr>
          <p:nvPr>
            <p:ph type="title"/>
          </p:nvPr>
        </p:nvSpPr>
        <p:spPr>
          <a:xfrm>
            <a:off x="914400" y="171635"/>
            <a:ext cx="10363200" cy="822664"/>
          </a:xfrm>
        </p:spPr>
        <p:txBody>
          <a:bodyPr>
            <a:normAutofit/>
          </a:bodyPr>
          <a:lstStyle/>
          <a:p>
            <a:pPr algn="ctr"/>
            <a:r>
              <a:rPr lang="en-US" altLang="en-US" sz="28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Using Inverse Laplace Transforms to Solve Differential Equations</a:t>
            </a:r>
          </a:p>
        </p:txBody>
      </p:sp>
      <p:sp>
        <p:nvSpPr>
          <p:cNvPr id="15366" name="Rectangle 6"/>
          <p:cNvSpPr>
            <a:spLocks noGrp="1" noChangeArrowheads="1"/>
          </p:cNvSpPr>
          <p:nvPr>
            <p:ph idx="1"/>
          </p:nvPr>
        </p:nvSpPr>
        <p:spPr>
          <a:xfrm>
            <a:off x="914400" y="603682"/>
            <a:ext cx="10363200" cy="5974671"/>
          </a:xfrm>
        </p:spPr>
        <p:txBody>
          <a:bodyPr>
            <a:normAutofit/>
          </a:bodyPr>
          <a:lstStyle/>
          <a:p>
            <a:pPr algn="just"/>
            <a:r>
              <a:rPr lang="en-US" altLang="en-US" sz="24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en-US" altLang="en-US" sz="24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Laplace </a:t>
            </a:r>
            <a:r>
              <a:rPr lang="en-US" altLang="en-US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Transform of </a:t>
            </a:r>
            <a:r>
              <a:rPr lang="en-US" altLang="en-US" sz="24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Derivatives: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en-US" alt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 </a:t>
            </a:r>
            <a:r>
              <a:rPr lang="en-US" alt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use the following notation:</a:t>
            </a:r>
          </a:p>
          <a:p>
            <a:pPr marL="0" indent="0">
              <a:buNone/>
            </a:pPr>
            <a:r>
              <a:rPr lang="en-US" altLang="en-US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(a) </a:t>
            </a:r>
            <a:r>
              <a:rPr lang="en-US" altLang="en-US" sz="240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If we have the function </a:t>
            </a:r>
            <a:r>
              <a:rPr lang="en-US" altLang="en-US" sz="2400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g(t</a:t>
            </a:r>
            <a:r>
              <a:rPr lang="en-US" altLang="en-US" sz="240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en-US" altLang="en-US" sz="2400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then G(s</a:t>
            </a:r>
            <a:r>
              <a:rPr lang="en-US" altLang="en-US" sz="240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)=G=L{g(t)}.</a:t>
            </a:r>
          </a:p>
          <a:p>
            <a:pPr marL="0" indent="0">
              <a:buNone/>
            </a:pPr>
            <a:r>
              <a:rPr lang="en-US" altLang="en-US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(b) </a:t>
            </a:r>
            <a:r>
              <a:rPr lang="en-US" altLang="en-US" sz="240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g(0) is the value of the function g(t) at t = 0</a:t>
            </a:r>
            <a:r>
              <a:rPr lang="en-US" altLang="en-US" sz="2400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altLang="en-US" sz="2400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altLang="en-US" sz="2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(c) </a:t>
            </a:r>
            <a:r>
              <a:rPr lang="en-US" altLang="en-US" sz="240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g'(0), g’’(0),... are the values of the derivatives of the function at t = 0</a:t>
            </a:r>
            <a:r>
              <a:rPr lang="en-US" altLang="en-US" sz="2400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altLang="en-US" sz="2400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altLang="en-US" sz="240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If </a:t>
            </a:r>
            <a:r>
              <a:rPr lang="en-US" altLang="en-US" sz="2400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g(t</a:t>
            </a:r>
            <a:r>
              <a:rPr lang="en-US" altLang="en-US" sz="240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is </a:t>
            </a:r>
            <a:r>
              <a:rPr lang="en-US" altLang="en-US" sz="2400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continuous </a:t>
            </a:r>
            <a:r>
              <a:rPr lang="en-US" altLang="en-US" sz="240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and g'(0), g’’(0),... are finite, then we have the following</a:t>
            </a:r>
            <a:r>
              <a:rPr lang="en-US" altLang="en-US" sz="2400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en-US" sz="2400" b="1" dirty="0">
                <a:solidFill>
                  <a:srgbClr val="165A71"/>
                </a:solidFill>
                <a:latin typeface="Georgia" panose="02040502050405020303" pitchFamily="18" charset="0"/>
              </a:rPr>
              <a:t>First </a:t>
            </a:r>
            <a:r>
              <a:rPr lang="en-US" sz="2400" b="1" dirty="0" smtClean="0">
                <a:solidFill>
                  <a:srgbClr val="165A71"/>
                </a:solidFill>
                <a:latin typeface="Georgia" panose="02040502050405020303" pitchFamily="18" charset="0"/>
              </a:rPr>
              <a:t>Derivative:</a:t>
            </a:r>
            <a:endParaRPr lang="en-US" sz="2400" b="1" dirty="0">
              <a:solidFill>
                <a:srgbClr val="165A71"/>
              </a:solidFill>
              <a:latin typeface="Georgia" panose="02040502050405020303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2400" b="1" dirty="0">
                <a:solidFill>
                  <a:srgbClr val="165A71"/>
                </a:solidFill>
                <a:latin typeface="Georgia" panose="02040502050405020303" pitchFamily="18" charset="0"/>
              </a:rPr>
              <a:t>Second </a:t>
            </a:r>
            <a:r>
              <a:rPr lang="en-US" sz="2400" b="1" dirty="0" smtClean="0">
                <a:solidFill>
                  <a:srgbClr val="165A71"/>
                </a:solidFill>
                <a:latin typeface="Georgia" panose="02040502050405020303" pitchFamily="18" charset="0"/>
              </a:rPr>
              <a:t>Derivative:</a:t>
            </a:r>
            <a:endParaRPr lang="en-US" sz="2400" b="1" dirty="0">
              <a:solidFill>
                <a:srgbClr val="165A71"/>
              </a:solidFill>
              <a:latin typeface="Georgia" panose="02040502050405020303" pitchFamily="18" charset="0"/>
            </a:endParaRPr>
          </a:p>
          <a:p>
            <a:pPr marL="0" indent="0">
              <a:buNone/>
            </a:pPr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NOTATION NOTE: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If instead of </a:t>
            </a:r>
            <a:r>
              <a:rPr lang="en-US" sz="2400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400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we have a function </a:t>
            </a:r>
            <a:r>
              <a:rPr lang="en-US" sz="2400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of </a:t>
            </a:r>
            <a:r>
              <a:rPr lang="en-US" sz="2400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then Equation </a:t>
            </a:r>
            <a:r>
              <a:rPr lang="en-US" sz="24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below 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would simply become:</a:t>
            </a:r>
            <a:endParaRPr lang="en-US" altLang="en-US" sz="2400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57510" y="3890684"/>
            <a:ext cx="2905125" cy="390525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12387" y="4619948"/>
            <a:ext cx="2781300" cy="352425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96068" y="5631773"/>
            <a:ext cx="3983947" cy="6315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22870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6" name="Rectangle 6"/>
          <p:cNvSpPr>
            <a:spLocks noGrp="1" noChangeArrowheads="1"/>
          </p:cNvSpPr>
          <p:nvPr>
            <p:ph idx="1"/>
          </p:nvPr>
        </p:nvSpPr>
        <p:spPr>
          <a:xfrm>
            <a:off x="745724" y="159798"/>
            <a:ext cx="10363200" cy="5974671"/>
          </a:xfrm>
        </p:spPr>
        <p:txBody>
          <a:bodyPr>
            <a:normAutofit/>
          </a:bodyPr>
          <a:lstStyle/>
          <a:p>
            <a:r>
              <a:rPr lang="en-US" sz="2400" b="1" dirty="0" smtClean="0">
                <a:solidFill>
                  <a:srgbClr val="165A71"/>
                </a:solidFill>
                <a:latin typeface="Georgia" panose="02040502050405020303" pitchFamily="18" charset="0"/>
              </a:rPr>
              <a:t>    </a:t>
            </a:r>
            <a:r>
              <a:rPr lang="en-US" sz="2800" b="1" dirty="0">
                <a:solidFill>
                  <a:srgbClr val="165A71"/>
                </a:solidFill>
                <a:latin typeface="Georgia" panose="02040502050405020303" pitchFamily="18" charset="0"/>
              </a:rPr>
              <a:t>For the </a:t>
            </a:r>
            <a:r>
              <a:rPr lang="en-US" sz="2800" b="1" dirty="0">
                <a:solidFill>
                  <a:srgbClr val="165A71"/>
                </a:solidFill>
                <a:latin typeface="KaTeX_Math"/>
              </a:rPr>
              <a:t>n-</a:t>
            </a:r>
            <a:r>
              <a:rPr lang="en-US" sz="2800" b="1" dirty="0" err="1">
                <a:solidFill>
                  <a:srgbClr val="165A71"/>
                </a:solidFill>
                <a:latin typeface="Georgia" panose="02040502050405020303" pitchFamily="18" charset="0"/>
              </a:rPr>
              <a:t>th</a:t>
            </a:r>
            <a:r>
              <a:rPr lang="en-US" sz="2800" b="1" dirty="0">
                <a:solidFill>
                  <a:srgbClr val="165A71"/>
                </a:solidFill>
                <a:latin typeface="Georgia" panose="02040502050405020303" pitchFamily="18" charset="0"/>
              </a:rPr>
              <a:t> </a:t>
            </a:r>
            <a:r>
              <a:rPr lang="en-US" sz="2800" b="1" dirty="0" smtClean="0">
                <a:solidFill>
                  <a:srgbClr val="165A71"/>
                </a:solidFill>
                <a:latin typeface="Georgia" panose="02040502050405020303" pitchFamily="18" charset="0"/>
              </a:rPr>
              <a:t>derivative:</a:t>
            </a:r>
          </a:p>
          <a:p>
            <a:endParaRPr lang="en-US" sz="2800" b="1" dirty="0">
              <a:solidFill>
                <a:srgbClr val="165A71"/>
              </a:solidFill>
              <a:effectLst/>
              <a:latin typeface="Georgia" panose="02040502050405020303" pitchFamily="18" charset="0"/>
            </a:endParaRPr>
          </a:p>
          <a:p>
            <a:endParaRPr lang="en-US" sz="2800" b="1" dirty="0" smtClean="0">
              <a:solidFill>
                <a:srgbClr val="165A71"/>
              </a:solidFill>
              <a:latin typeface="Georgia" panose="02040502050405020303" pitchFamily="18" charset="0"/>
            </a:endParaRPr>
          </a:p>
          <a:p>
            <a:endParaRPr lang="en-US" sz="2800" b="1" dirty="0" smtClean="0">
              <a:solidFill>
                <a:srgbClr val="165A71"/>
              </a:solidFill>
              <a:effectLst/>
              <a:latin typeface="Georgia" panose="02040502050405020303" pitchFamily="18" charset="0"/>
            </a:endParaRPr>
          </a:p>
          <a:p>
            <a:pPr marL="0" indent="0">
              <a:buNone/>
            </a:pPr>
            <a:endParaRPr lang="en-US" sz="800" b="1" dirty="0">
              <a:solidFill>
                <a:srgbClr val="165A71"/>
              </a:solidFill>
              <a:effectLst/>
              <a:latin typeface="Georgia" panose="02040502050405020303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NOTATION NOTE: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If we have </a:t>
            </a:r>
            <a:r>
              <a:rPr lang="en-US" sz="2800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and it is a function of </a:t>
            </a:r>
            <a:r>
              <a:rPr lang="en-US" sz="2800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then the notation would become:</a:t>
            </a:r>
            <a:endParaRPr lang="en-US" sz="2800" b="1" dirty="0">
              <a:solidFill>
                <a:srgbClr val="165A7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70000" y="831818"/>
            <a:ext cx="5942676" cy="1511887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73405" y="4267845"/>
            <a:ext cx="6107837" cy="12984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78663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6" name="Rectangle 6"/>
          <p:cNvSpPr>
            <a:spLocks noGrp="1" noChangeArrowheads="1"/>
          </p:cNvSpPr>
          <p:nvPr>
            <p:ph idx="1"/>
          </p:nvPr>
        </p:nvSpPr>
        <p:spPr>
          <a:xfrm>
            <a:off x="745724" y="159798"/>
            <a:ext cx="10363200" cy="597467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b="1" dirty="0" smtClean="0">
                <a:solidFill>
                  <a:srgbClr val="165A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Example: </a:t>
            </a:r>
            <a:endParaRPr lang="en-US" sz="2800" b="1" dirty="0">
              <a:solidFill>
                <a:srgbClr val="165A7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42456" y="88777"/>
            <a:ext cx="6570725" cy="807868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79945" y="896645"/>
            <a:ext cx="8469630" cy="5715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63600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5" name="Rectangle 5"/>
          <p:cNvSpPr>
            <a:spLocks noGrp="1" noChangeArrowheads="1"/>
          </p:cNvSpPr>
          <p:nvPr>
            <p:ph type="title"/>
          </p:nvPr>
        </p:nvSpPr>
        <p:spPr>
          <a:xfrm>
            <a:off x="914400" y="171635"/>
            <a:ext cx="10363200" cy="822664"/>
          </a:xfrm>
        </p:spPr>
        <p:txBody>
          <a:bodyPr/>
          <a:lstStyle/>
          <a:p>
            <a:pPr algn="ctr"/>
            <a:r>
              <a:rPr lang="en-US" altLang="en-US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Applications of Laplace Transforms</a:t>
            </a:r>
          </a:p>
        </p:txBody>
      </p:sp>
      <p:sp>
        <p:nvSpPr>
          <p:cNvPr id="15366" name="Rectangle 6"/>
          <p:cNvSpPr>
            <a:spLocks noGrp="1" noChangeArrowheads="1"/>
          </p:cNvSpPr>
          <p:nvPr>
            <p:ph idx="1"/>
          </p:nvPr>
        </p:nvSpPr>
        <p:spPr>
          <a:xfrm>
            <a:off x="914400" y="649930"/>
            <a:ext cx="10363200" cy="5537806"/>
          </a:xfrm>
        </p:spPr>
        <p:txBody>
          <a:bodyPr>
            <a:normAutofit fontScale="77500" lnSpcReduction="20000"/>
          </a:bodyPr>
          <a:lstStyle/>
          <a:p>
            <a:pPr algn="just">
              <a:lnSpc>
                <a:spcPct val="150000"/>
              </a:lnSpc>
            </a:pPr>
            <a:r>
              <a:rPr lang="en-US" altLang="en-US" sz="400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altLang="en-US" sz="5100" b="1" dirty="0" smtClean="0">
                <a:solidFill>
                  <a:srgbClr val="4A398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Circuit Equations:</a:t>
            </a:r>
            <a:endParaRPr lang="en-US" altLang="en-US" sz="3200" dirty="0" smtClean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50000"/>
              </a:lnSpc>
              <a:buNone/>
            </a:pPr>
            <a:r>
              <a:rPr lang="en-US" altLang="en-US" sz="3200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There are two (related) approaches:</a:t>
            </a:r>
            <a:endParaRPr lang="en-US" altLang="en-US" sz="3200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en-US" altLang="en-US" sz="320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Derive the circuit (differential) equations in the time domain, then transform these ODEs to the s-domain;</a:t>
            </a:r>
          </a:p>
          <a:p>
            <a:pPr algn="just">
              <a:lnSpc>
                <a:spcPct val="150000"/>
              </a:lnSpc>
            </a:pPr>
            <a:r>
              <a:rPr lang="en-US" altLang="en-US" sz="320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Transform the circuit to the s-domain, then derive the circuit equations in the s-domain (using the concept of "impedance").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en-US" altLang="en-US" sz="3200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We </a:t>
            </a:r>
            <a:r>
              <a:rPr lang="en-US" altLang="en-US" sz="320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will use the first approach. We will derive the system equations(s) in the t-plane, then transform the equations to the s-plane. We will usually then transform back to the t-plane.</a:t>
            </a:r>
            <a:endParaRPr lang="en-US" altLang="en-US" sz="4000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altLang="en-US" sz="4000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2062380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6" name="Rectangle 6"/>
          <p:cNvSpPr>
            <a:spLocks noGrp="1" noChangeArrowheads="1"/>
          </p:cNvSpPr>
          <p:nvPr>
            <p:ph idx="1"/>
          </p:nvPr>
        </p:nvSpPr>
        <p:spPr>
          <a:xfrm>
            <a:off x="745724" y="159798"/>
            <a:ext cx="10363200" cy="597467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b="1" dirty="0" smtClean="0">
                <a:solidFill>
                  <a:srgbClr val="165A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Example:</a:t>
            </a:r>
            <a:endParaRPr lang="en-US" sz="2800" b="1" dirty="0">
              <a:solidFill>
                <a:srgbClr val="165A7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33856" y="159798"/>
            <a:ext cx="9464567" cy="632396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50624" y="854338"/>
            <a:ext cx="2971800" cy="1895475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27324" y="854338"/>
            <a:ext cx="4629150" cy="5924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947072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68023" y="125027"/>
            <a:ext cx="6232779" cy="66019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3167795"/>
      </p:ext>
    </p:extLst>
  </p:cSld>
  <p:clrMapOvr>
    <a:masterClrMapping/>
  </p:clrMapOvr>
</p:sld>
</file>

<file path=ppt/theme/theme1.xml><?xml version="1.0" encoding="utf-8"?>
<a:theme xmlns:a="http://schemas.openxmlformats.org/drawingml/2006/main" name="Quadrant">
  <a:themeElements>
    <a:clrScheme name="Quadrant 2">
      <a:dk1>
        <a:srgbClr val="000000"/>
      </a:dk1>
      <a:lt1>
        <a:srgbClr val="FFFFFF"/>
      </a:lt1>
      <a:dk2>
        <a:srgbClr val="420000"/>
      </a:dk2>
      <a:lt2>
        <a:srgbClr val="660000"/>
      </a:lt2>
      <a:accent1>
        <a:srgbClr val="CCCC00"/>
      </a:accent1>
      <a:accent2>
        <a:srgbClr val="999966"/>
      </a:accent2>
      <a:accent3>
        <a:srgbClr val="FFFFFF"/>
      </a:accent3>
      <a:accent4>
        <a:srgbClr val="000000"/>
      </a:accent4>
      <a:accent5>
        <a:srgbClr val="E2E2AA"/>
      </a:accent5>
      <a:accent6>
        <a:srgbClr val="8A8A5C"/>
      </a:accent6>
      <a:hlink>
        <a:srgbClr val="996633"/>
      </a:hlink>
      <a:folHlink>
        <a:srgbClr val="993300"/>
      </a:folHlink>
    </a:clrScheme>
    <a:fontScheme name="Quadrant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Quadrant 1">
        <a:dk1>
          <a:srgbClr val="5C5674"/>
        </a:dk1>
        <a:lt1>
          <a:srgbClr val="FFFFFF"/>
        </a:lt1>
        <a:dk2>
          <a:srgbClr val="85986A"/>
        </a:dk2>
        <a:lt2>
          <a:srgbClr val="FFFFFF"/>
        </a:lt2>
        <a:accent1>
          <a:srgbClr val="666633"/>
        </a:accent1>
        <a:accent2>
          <a:srgbClr val="ADC5B8"/>
        </a:accent2>
        <a:accent3>
          <a:srgbClr val="C2CAB9"/>
        </a:accent3>
        <a:accent4>
          <a:srgbClr val="DADADA"/>
        </a:accent4>
        <a:accent5>
          <a:srgbClr val="B8B8AD"/>
        </a:accent5>
        <a:accent6>
          <a:srgbClr val="9CB2A6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2">
        <a:dk1>
          <a:srgbClr val="000000"/>
        </a:dk1>
        <a:lt1>
          <a:srgbClr val="FFFFFF"/>
        </a:lt1>
        <a:dk2>
          <a:srgbClr val="420000"/>
        </a:dk2>
        <a:lt2>
          <a:srgbClr val="660000"/>
        </a:lt2>
        <a:accent1>
          <a:srgbClr val="CCCC00"/>
        </a:accent1>
        <a:accent2>
          <a:srgbClr val="999966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8A8A5C"/>
        </a:accent6>
        <a:hlink>
          <a:srgbClr val="996633"/>
        </a:hlink>
        <a:folHlink>
          <a:srgbClr val="9933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3">
        <a:dk1>
          <a:srgbClr val="618052"/>
        </a:dk1>
        <a:lt1>
          <a:srgbClr val="FFFFE3"/>
        </a:lt1>
        <a:dk2>
          <a:srgbClr val="162E36"/>
        </a:dk2>
        <a:lt2>
          <a:srgbClr val="FFFFFF"/>
        </a:lt2>
        <a:accent1>
          <a:srgbClr val="336699"/>
        </a:accent1>
        <a:accent2>
          <a:srgbClr val="69888B"/>
        </a:accent2>
        <a:accent3>
          <a:srgbClr val="ABADAE"/>
        </a:accent3>
        <a:accent4>
          <a:srgbClr val="DADAC2"/>
        </a:accent4>
        <a:accent5>
          <a:srgbClr val="ADB8CA"/>
        </a:accent5>
        <a:accent6>
          <a:srgbClr val="5E7B7D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4">
        <a:dk1>
          <a:srgbClr val="000000"/>
        </a:dk1>
        <a:lt1>
          <a:srgbClr val="FFFFFF"/>
        </a:lt1>
        <a:dk2>
          <a:srgbClr val="000000"/>
        </a:dk2>
        <a:lt2>
          <a:srgbClr val="CC0000"/>
        </a:lt2>
        <a:accent1>
          <a:srgbClr val="FFCC00"/>
        </a:accent1>
        <a:accent2>
          <a:srgbClr val="3366CC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2D5CB9"/>
        </a:accent6>
        <a:hlink>
          <a:srgbClr val="666699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5">
        <a:dk1>
          <a:srgbClr val="666699"/>
        </a:dk1>
        <a:lt1>
          <a:srgbClr val="FFFFFF"/>
        </a:lt1>
        <a:dk2>
          <a:srgbClr val="000033"/>
        </a:dk2>
        <a:lt2>
          <a:srgbClr val="FFFFFF"/>
        </a:lt2>
        <a:accent1>
          <a:srgbClr val="9966FF"/>
        </a:accent1>
        <a:accent2>
          <a:srgbClr val="CCCCFF"/>
        </a:accent2>
        <a:accent3>
          <a:srgbClr val="AAAAAD"/>
        </a:accent3>
        <a:accent4>
          <a:srgbClr val="DADADA"/>
        </a:accent4>
        <a:accent5>
          <a:srgbClr val="CAB8FF"/>
        </a:accent5>
        <a:accent6>
          <a:srgbClr val="B9B9E7"/>
        </a:accent6>
        <a:hlink>
          <a:srgbClr val="CCCC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6">
        <a:dk1>
          <a:srgbClr val="000000"/>
        </a:dk1>
        <a:lt1>
          <a:srgbClr val="FFFFFF"/>
        </a:lt1>
        <a:dk2>
          <a:srgbClr val="000000"/>
        </a:dk2>
        <a:lt2>
          <a:srgbClr val="669966"/>
        </a:lt2>
        <a:accent1>
          <a:srgbClr val="CCCC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8A8AB9"/>
        </a:accent6>
        <a:hlink>
          <a:srgbClr val="000066"/>
        </a:hlink>
        <a:folHlink>
          <a:srgbClr val="3333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7">
        <a:dk1>
          <a:srgbClr val="0099CC"/>
        </a:dk1>
        <a:lt1>
          <a:srgbClr val="FFFFFF"/>
        </a:lt1>
        <a:dk2>
          <a:srgbClr val="000099"/>
        </a:dk2>
        <a:lt2>
          <a:srgbClr val="FFFFFF"/>
        </a:lt2>
        <a:accent1>
          <a:srgbClr val="0099CC"/>
        </a:accent1>
        <a:accent2>
          <a:srgbClr val="6600FF"/>
        </a:accent2>
        <a:accent3>
          <a:srgbClr val="AAAACA"/>
        </a:accent3>
        <a:accent4>
          <a:srgbClr val="DADADA"/>
        </a:accent4>
        <a:accent5>
          <a:srgbClr val="AACAE2"/>
        </a:accent5>
        <a:accent6>
          <a:srgbClr val="5C00E7"/>
        </a:accent6>
        <a:hlink>
          <a:srgbClr val="FFCC00"/>
        </a:hlink>
        <a:folHlink>
          <a:srgbClr val="00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8">
        <a:dk1>
          <a:srgbClr val="000033"/>
        </a:dk1>
        <a:lt1>
          <a:srgbClr val="FFFFFF"/>
        </a:lt1>
        <a:dk2>
          <a:srgbClr val="003366"/>
        </a:dk2>
        <a:lt2>
          <a:srgbClr val="275C6D"/>
        </a:lt2>
        <a:accent1>
          <a:srgbClr val="A7D2DF"/>
        </a:accent1>
        <a:accent2>
          <a:srgbClr val="108DA6"/>
        </a:accent2>
        <a:accent3>
          <a:srgbClr val="FFFFFF"/>
        </a:accent3>
        <a:accent4>
          <a:srgbClr val="00002A"/>
        </a:accent4>
        <a:accent5>
          <a:srgbClr val="D0E5EC"/>
        </a:accent5>
        <a:accent6>
          <a:srgbClr val="0D7F96"/>
        </a:accent6>
        <a:hlink>
          <a:srgbClr val="666699"/>
        </a:hlink>
        <a:folHlink>
          <a:srgbClr val="99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9">
        <a:dk1>
          <a:srgbClr val="CC3300"/>
        </a:dk1>
        <a:lt1>
          <a:srgbClr val="FFFFFF"/>
        </a:lt1>
        <a:dk2>
          <a:srgbClr val="000000"/>
        </a:dk2>
        <a:lt2>
          <a:srgbClr val="FFFFCC"/>
        </a:lt2>
        <a:accent1>
          <a:srgbClr val="FF9900"/>
        </a:accent1>
        <a:accent2>
          <a:srgbClr val="993300"/>
        </a:accent2>
        <a:accent3>
          <a:srgbClr val="AAAAAA"/>
        </a:accent3>
        <a:accent4>
          <a:srgbClr val="DADADA"/>
        </a:accent4>
        <a:accent5>
          <a:srgbClr val="FFCAAA"/>
        </a:accent5>
        <a:accent6>
          <a:srgbClr val="8A2D00"/>
        </a:accent6>
        <a:hlink>
          <a:srgbClr val="CEC5A2"/>
        </a:hlink>
        <a:folHlink>
          <a:srgbClr val="DDDDDD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259</TotalTime>
  <Words>260</Words>
  <Application>Microsoft Office PowerPoint</Application>
  <PresentationFormat>Custom</PresentationFormat>
  <Paragraphs>33</Paragraphs>
  <Slides>9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2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Quadrant</vt:lpstr>
      <vt:lpstr>Wisp</vt:lpstr>
      <vt:lpstr>Equation</vt:lpstr>
      <vt:lpstr>Inverse Laplace Transform (Part 2)</vt:lpstr>
      <vt:lpstr>The Convolution</vt:lpstr>
      <vt:lpstr>PowerPoint Presentation</vt:lpstr>
      <vt:lpstr>Using Inverse Laplace Transforms to Solve Differential Equations</vt:lpstr>
      <vt:lpstr>PowerPoint Presentation</vt:lpstr>
      <vt:lpstr>PowerPoint Presentation</vt:lpstr>
      <vt:lpstr>Applications of Laplace Transforms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RHAW</dc:creator>
  <cp:lastModifiedBy>Rowea</cp:lastModifiedBy>
  <cp:revision>83</cp:revision>
  <dcterms:created xsi:type="dcterms:W3CDTF">2016-10-10T01:42:31Z</dcterms:created>
  <dcterms:modified xsi:type="dcterms:W3CDTF">2021-12-17T13:20:34Z</dcterms:modified>
</cp:coreProperties>
</file>