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3"/>
  </p:notesMasterIdLst>
  <p:sldIdLst>
    <p:sldId id="272" r:id="rId3"/>
    <p:sldId id="273" r:id="rId4"/>
    <p:sldId id="274" r:id="rId5"/>
    <p:sldId id="275" r:id="rId6"/>
    <p:sldId id="276" r:id="rId7"/>
    <p:sldId id="277" r:id="rId8"/>
    <p:sldId id="279" r:id="rId9"/>
    <p:sldId id="280" r:id="rId10"/>
    <p:sldId id="282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AC78-1AD2-47A3-9B15-4443B87EBAB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252C7-16DF-4B03-8F3B-22373C8A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D405F22-55A8-4654-A032-AC44495ED990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2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2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19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Z-Transform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3886199" y="4612300"/>
            <a:ext cx="4355124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41595" y="3915508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Lec.5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783" y="1311153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5" y="114300"/>
            <a:ext cx="9048750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59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Z-Transform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z-transform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the most general concept for the transformation of discrete-time series. </a:t>
            </a:r>
          </a:p>
          <a:p>
            <a:pPr algn="just">
              <a:lnSpc>
                <a:spcPct val="150000"/>
              </a:lnSpc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given sequence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x[n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its z-transform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X(z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 as:</a:t>
            </a:r>
          </a:p>
          <a:p>
            <a:pPr algn="just">
              <a:lnSpc>
                <a:spcPct val="150000"/>
              </a:lnSpc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pl-PL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= Re(z) + j Im(z) </a:t>
            </a:r>
            <a:r>
              <a:rPr lang="pl-PL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complex </a:t>
            </a:r>
            <a:r>
              <a:rPr lang="pl-PL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variable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sz="2400" kern="0" dirty="0" smtClean="0">
                <a:solidFill>
                  <a:srgbClr val="000000"/>
                </a:solidFill>
                <a:latin typeface="Cambria" pitchFamily="18" charset="0"/>
                <a:cs typeface="Arial"/>
              </a:rPr>
              <a:t>that </a:t>
            </a:r>
            <a:r>
              <a:rPr lang="en-US" altLang="en-US" sz="2400" kern="0" dirty="0">
                <a:solidFill>
                  <a:srgbClr val="000000"/>
                </a:solidFill>
                <a:latin typeface="Cambria" pitchFamily="18" charset="0"/>
                <a:cs typeface="Arial"/>
              </a:rPr>
              <a:t>can be represented as </a:t>
            </a:r>
            <a:r>
              <a:rPr lang="en-US" altLang="en-US" sz="2400" b="1" kern="0" dirty="0">
                <a:solidFill>
                  <a:srgbClr val="0070C0"/>
                </a:solidFill>
                <a:latin typeface="Cambria" pitchFamily="18" charset="0"/>
                <a:cs typeface="Arial"/>
              </a:rPr>
              <a:t>z=r </a:t>
            </a:r>
            <a:r>
              <a:rPr lang="en-US" altLang="en-US" sz="2400" b="1" kern="0" dirty="0" err="1">
                <a:solidFill>
                  <a:srgbClr val="0070C0"/>
                </a:solidFill>
                <a:latin typeface="Cambria" pitchFamily="18" charset="0"/>
                <a:cs typeface="Arial"/>
              </a:rPr>
              <a:t>e</a:t>
            </a:r>
            <a:r>
              <a:rPr lang="en-US" altLang="en-US" sz="2400" b="1" kern="0" baseline="30000" dirty="0" err="1">
                <a:solidFill>
                  <a:srgbClr val="0070C0"/>
                </a:solidFill>
                <a:latin typeface="Cambria" pitchFamily="18" charset="0"/>
                <a:cs typeface="Arial"/>
              </a:rPr>
              <a:t>j</a:t>
            </a:r>
            <a:r>
              <a:rPr lang="en-US" altLang="en-US" sz="2400" b="1" kern="0" baseline="30000" dirty="0">
                <a:solidFill>
                  <a:srgbClr val="0070C0"/>
                </a:solidFill>
                <a:latin typeface="Cambria" pitchFamily="18" charset="0"/>
                <a:cs typeface="Arial"/>
                <a:sym typeface="Symbol" panose="05050102010706020507" pitchFamily="18" charset="2"/>
              </a:rPr>
              <a:t></a:t>
            </a:r>
          </a:p>
          <a:p>
            <a:pPr algn="just">
              <a:lnSpc>
                <a:spcPct val="150000"/>
              </a:lnSpc>
            </a:pPr>
            <a:endParaRPr lang="en-US" altLang="en-US" sz="24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933" y="2429450"/>
            <a:ext cx="5225142" cy="1202362"/>
          </a:xfrm>
          <a:prstGeom prst="rect">
            <a:avLst/>
          </a:prstGeom>
        </p:spPr>
      </p:pic>
      <p:sp>
        <p:nvSpPr>
          <p:cNvPr id="6" name="Line 62"/>
          <p:cNvSpPr>
            <a:spLocks noChangeShapeType="1"/>
          </p:cNvSpPr>
          <p:nvPr/>
        </p:nvSpPr>
        <p:spPr bwMode="auto">
          <a:xfrm>
            <a:off x="8462547" y="5157652"/>
            <a:ext cx="2514600" cy="0"/>
          </a:xfrm>
          <a:prstGeom prst="line">
            <a:avLst/>
          </a:prstGeom>
          <a:noFill/>
          <a:ln w="19050">
            <a:solidFill>
              <a:srgbClr val="402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7" name="Line 63"/>
          <p:cNvSpPr>
            <a:spLocks noChangeShapeType="1"/>
          </p:cNvSpPr>
          <p:nvPr/>
        </p:nvSpPr>
        <p:spPr bwMode="auto">
          <a:xfrm rot="16200000">
            <a:off x="8424447" y="5195752"/>
            <a:ext cx="2514600" cy="0"/>
          </a:xfrm>
          <a:prstGeom prst="line">
            <a:avLst/>
          </a:prstGeom>
          <a:noFill/>
          <a:ln w="19050">
            <a:solidFill>
              <a:srgbClr val="402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8" name="Line 65"/>
          <p:cNvSpPr>
            <a:spLocks noChangeShapeType="1"/>
          </p:cNvSpPr>
          <p:nvPr/>
        </p:nvSpPr>
        <p:spPr bwMode="auto">
          <a:xfrm flipV="1">
            <a:off x="9681747" y="4471852"/>
            <a:ext cx="838200" cy="685800"/>
          </a:xfrm>
          <a:prstGeom prst="line">
            <a:avLst/>
          </a:prstGeom>
          <a:noFill/>
          <a:ln w="9525">
            <a:solidFill>
              <a:srgbClr val="402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9" name="Line 66"/>
          <p:cNvSpPr>
            <a:spLocks noChangeShapeType="1"/>
          </p:cNvSpPr>
          <p:nvPr/>
        </p:nvSpPr>
        <p:spPr bwMode="auto">
          <a:xfrm flipH="1" flipV="1">
            <a:off x="9453147" y="4852852"/>
            <a:ext cx="228600" cy="304800"/>
          </a:xfrm>
          <a:prstGeom prst="line">
            <a:avLst/>
          </a:prstGeom>
          <a:noFill/>
          <a:ln w="9525">
            <a:solidFill>
              <a:srgbClr val="402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0" name="Line 69"/>
          <p:cNvSpPr>
            <a:spLocks noChangeShapeType="1"/>
          </p:cNvSpPr>
          <p:nvPr/>
        </p:nvSpPr>
        <p:spPr bwMode="auto">
          <a:xfrm flipH="1" flipV="1">
            <a:off x="10291347" y="4167052"/>
            <a:ext cx="228600" cy="304800"/>
          </a:xfrm>
          <a:prstGeom prst="line">
            <a:avLst/>
          </a:prstGeom>
          <a:noFill/>
          <a:ln w="9525">
            <a:solidFill>
              <a:srgbClr val="402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1" name="Freeform 71"/>
          <p:cNvSpPr>
            <a:spLocks/>
          </p:cNvSpPr>
          <p:nvPr/>
        </p:nvSpPr>
        <p:spPr bwMode="auto">
          <a:xfrm>
            <a:off x="10062747" y="4852852"/>
            <a:ext cx="76200" cy="304800"/>
          </a:xfrm>
          <a:custGeom>
            <a:avLst/>
            <a:gdLst>
              <a:gd name="T0" fmla="*/ 0 w 48"/>
              <a:gd name="T1" fmla="*/ 192 h 192"/>
              <a:gd name="T2" fmla="*/ 48 w 48"/>
              <a:gd name="T3" fmla="*/ 96 h 192"/>
              <a:gd name="T4" fmla="*/ 0 w 48"/>
              <a:gd name="T5" fmla="*/ 0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8" h="192">
                <a:moveTo>
                  <a:pt x="0" y="192"/>
                </a:moveTo>
                <a:cubicBezTo>
                  <a:pt x="24" y="160"/>
                  <a:pt x="48" y="128"/>
                  <a:pt x="48" y="96"/>
                </a:cubicBezTo>
                <a:cubicBezTo>
                  <a:pt x="48" y="64"/>
                  <a:pt x="24" y="32"/>
                  <a:pt x="0" y="0"/>
                </a:cubicBezTo>
              </a:path>
            </a:pathLst>
          </a:custGeom>
          <a:noFill/>
          <a:ln w="9525" cap="flat" cmpd="sng">
            <a:solidFill>
              <a:srgbClr val="402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2" name="Text Box 72"/>
          <p:cNvSpPr txBox="1">
            <a:spLocks noChangeArrowheads="1"/>
          </p:cNvSpPr>
          <p:nvPr/>
        </p:nvSpPr>
        <p:spPr bwMode="auto">
          <a:xfrm>
            <a:off x="10062747" y="4776652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402000"/>
                </a:solidFill>
                <a:latin typeface="Symbol" panose="05050102010706020507" pitchFamily="18" charset="2"/>
              </a:rPr>
              <a:t>w</a:t>
            </a:r>
            <a:endParaRPr lang="en-US" altLang="en-US" sz="2400" smtClean="0">
              <a:solidFill>
                <a:srgbClr val="402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73"/>
          <p:cNvSpPr txBox="1">
            <a:spLocks noChangeArrowheads="1"/>
          </p:cNvSpPr>
          <p:nvPr/>
        </p:nvSpPr>
        <p:spPr bwMode="auto">
          <a:xfrm>
            <a:off x="9834147" y="4471852"/>
            <a:ext cx="282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i="1" smtClean="0">
                <a:solidFill>
                  <a:srgbClr val="402000"/>
                </a:solidFill>
                <a:latin typeface="Comic Sans MS" panose="030F0702030302020204" pitchFamily="66" charset="0"/>
              </a:rPr>
              <a:t>r</a:t>
            </a:r>
            <a:endParaRPr lang="en-US" altLang="en-US" sz="2400" smtClean="0">
              <a:solidFill>
                <a:srgbClr val="402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Line 74"/>
          <p:cNvSpPr>
            <a:spLocks noChangeShapeType="1"/>
          </p:cNvSpPr>
          <p:nvPr/>
        </p:nvSpPr>
        <p:spPr bwMode="auto">
          <a:xfrm flipV="1">
            <a:off x="10062747" y="4243252"/>
            <a:ext cx="304800" cy="304800"/>
          </a:xfrm>
          <a:prstGeom prst="line">
            <a:avLst/>
          </a:prstGeom>
          <a:noFill/>
          <a:ln w="9525">
            <a:solidFill>
              <a:srgbClr val="402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6" name="Line 75"/>
          <p:cNvSpPr>
            <a:spLocks noChangeShapeType="1"/>
          </p:cNvSpPr>
          <p:nvPr/>
        </p:nvSpPr>
        <p:spPr bwMode="auto">
          <a:xfrm rot="10800000" flipV="1">
            <a:off x="9529347" y="4700452"/>
            <a:ext cx="304800" cy="304800"/>
          </a:xfrm>
          <a:prstGeom prst="line">
            <a:avLst/>
          </a:prstGeom>
          <a:noFill/>
          <a:ln w="9525">
            <a:solidFill>
              <a:srgbClr val="402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  <p:sp>
        <p:nvSpPr>
          <p:cNvPr id="17" name="Text Box 76"/>
          <p:cNvSpPr txBox="1">
            <a:spLocks noChangeArrowheads="1"/>
          </p:cNvSpPr>
          <p:nvPr/>
        </p:nvSpPr>
        <p:spPr bwMode="auto">
          <a:xfrm>
            <a:off x="10596147" y="4319452"/>
            <a:ext cx="293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i="1" smtClean="0">
                <a:solidFill>
                  <a:srgbClr val="402000"/>
                </a:solidFill>
                <a:latin typeface="Comic Sans MS" panose="030F0702030302020204" pitchFamily="66" charset="0"/>
              </a:rPr>
              <a:t>z</a:t>
            </a:r>
            <a:endParaRPr lang="en-US" altLang="en-US" sz="2400" smtClean="0">
              <a:solidFill>
                <a:srgbClr val="402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77"/>
          <p:cNvSpPr txBox="1">
            <a:spLocks noChangeArrowheads="1"/>
          </p:cNvSpPr>
          <p:nvPr/>
        </p:nvSpPr>
        <p:spPr bwMode="auto">
          <a:xfrm>
            <a:off x="10596147" y="5233852"/>
            <a:ext cx="52399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i="1" dirty="0" smtClean="0">
                <a:solidFill>
                  <a:srgbClr val="402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endParaRPr lang="en-US" altLang="en-US" sz="2400" dirty="0" smtClean="0">
              <a:solidFill>
                <a:srgbClr val="402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/>
        </p:nvSpPr>
        <p:spPr bwMode="auto">
          <a:xfrm>
            <a:off x="8538747" y="3862252"/>
            <a:ext cx="1106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i="1" dirty="0" smtClean="0">
                <a:solidFill>
                  <a:srgbClr val="402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imaginary</a:t>
            </a:r>
            <a:endParaRPr lang="en-US" altLang="en-US" sz="2400" dirty="0" smtClean="0">
              <a:solidFill>
                <a:srgbClr val="402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79"/>
          <p:cNvSpPr>
            <a:spLocks noChangeArrowheads="1"/>
          </p:cNvSpPr>
          <p:nvPr/>
        </p:nvSpPr>
        <p:spPr bwMode="auto">
          <a:xfrm>
            <a:off x="10481847" y="4443277"/>
            <a:ext cx="76200" cy="76200"/>
          </a:xfrm>
          <a:prstGeom prst="ellipse">
            <a:avLst/>
          </a:prstGeom>
          <a:solidFill>
            <a:srgbClr val="402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402000"/>
              </a:solidFill>
              <a:effectLst/>
              <a:uLnTx/>
              <a:uFillTx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4525" y="93054"/>
            <a:ext cx="8911687" cy="687997"/>
          </a:xfrm>
        </p:spPr>
        <p:txBody>
          <a:bodyPr/>
          <a:lstStyle/>
          <a:p>
            <a:pPr algn="ctr"/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 of Convergence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679393" y="692090"/>
            <a:ext cx="8610600" cy="1500247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set of values of z for which the z-transform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converges.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value of r represents a circle of radius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region of convergence is made of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circles.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6219825" y="2051050"/>
            <a:ext cx="427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81" name="Rectangle 25"/>
          <p:cNvSpPr>
            <a:spLocks noChangeArrowheads="1"/>
          </p:cNvSpPr>
          <p:nvPr/>
        </p:nvSpPr>
        <p:spPr bwMode="auto">
          <a:xfrm>
            <a:off x="5136221" y="2393949"/>
            <a:ext cx="5205412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z-transform converges for values of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 &lt; r &lt; 2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 is shown on the left</a:t>
            </a:r>
          </a:p>
          <a:p>
            <a:pPr lvl="1" fontAlgn="base"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 the ROC includes the unit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circle.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 sequence have a z-transform</a:t>
            </a:r>
          </a:p>
          <a:p>
            <a:pPr fontAlgn="base"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lvl="1" fontAlgn="base"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converge for any r</a:t>
            </a:r>
          </a:p>
          <a:p>
            <a:pPr lvl="1" fontAlgn="base"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ROC, No z-transform</a:t>
            </a:r>
          </a:p>
          <a:p>
            <a:pPr lvl="1" fontAlgn="base"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Sequence 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finite </a:t>
            </a: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068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393800"/>
              </p:ext>
            </p:extLst>
          </p:nvPr>
        </p:nvGraphicFramePr>
        <p:xfrm>
          <a:off x="6742272" y="4451371"/>
          <a:ext cx="185896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" imgW="1054080" imgH="228600" progId="Equation.3">
                  <p:embed/>
                </p:oleObj>
              </mc:Choice>
              <mc:Fallback>
                <p:oleObj name="Equation" r:id="rId3" imgW="1054080" imgH="228600" progId="Equation.3">
                  <p:embed/>
                  <p:pic>
                    <p:nvPicPr>
                      <p:cNvPr id="7068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272" y="4451371"/>
                        <a:ext cx="185896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1382907" y="2508250"/>
            <a:ext cx="3211512" cy="2843212"/>
            <a:chOff x="531" y="1817"/>
            <a:chExt cx="2023" cy="1791"/>
          </a:xfrm>
        </p:grpSpPr>
        <p:sp>
          <p:nvSpPr>
            <p:cNvPr id="19" name="Oval 7"/>
            <p:cNvSpPr>
              <a:spLocks noChangeArrowheads="1"/>
            </p:cNvSpPr>
            <p:nvPr/>
          </p:nvSpPr>
          <p:spPr bwMode="auto">
            <a:xfrm>
              <a:off x="776" y="2255"/>
              <a:ext cx="1152" cy="1152"/>
            </a:xfrm>
            <a:prstGeom prst="ellipse">
              <a:avLst/>
            </a:prstGeom>
            <a:solidFill>
              <a:srgbClr val="99CC0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a-IR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8"/>
            <p:cNvSpPr>
              <a:spLocks noChangeArrowheads="1"/>
            </p:cNvSpPr>
            <p:nvPr/>
          </p:nvSpPr>
          <p:spPr bwMode="auto">
            <a:xfrm>
              <a:off x="1063" y="2538"/>
              <a:ext cx="576" cy="576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a-IR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2164" y="2717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cs typeface="Arial" panose="020B0604020202020204" pitchFamily="34" charset="0"/>
                </a:rPr>
                <a:t>Re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1201" y="1817"/>
              <a:ext cx="3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Verdana" panose="020B0604030504040204" pitchFamily="34" charset="0"/>
                  <a:cs typeface="Arial" panose="020B0604020202020204" pitchFamily="34" charset="0"/>
                </a:rPr>
                <a:t>Im</a:t>
              </a:r>
            </a:p>
          </p:txBody>
        </p:sp>
        <p:sp>
          <p:nvSpPr>
            <p:cNvPr id="23" name="Oval 11"/>
            <p:cNvSpPr>
              <a:spLocks noChangeArrowheads="1"/>
            </p:cNvSpPr>
            <p:nvPr/>
          </p:nvSpPr>
          <p:spPr bwMode="auto">
            <a:xfrm>
              <a:off x="1203" y="2683"/>
              <a:ext cx="288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a-IR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V="1">
              <a:off x="531" y="2827"/>
              <a:ext cx="1641" cy="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 rot="5400000" flipH="1">
              <a:off x="542" y="2799"/>
              <a:ext cx="1610" cy="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2322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4525" y="93054"/>
            <a:ext cx="8911687" cy="687997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 of Z-Transform</a:t>
            </a:r>
            <a:endParaRPr lang="en-US" altLang="en-US" sz="3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76251" y="692089"/>
            <a:ext cx="10136778" cy="5882881"/>
          </a:xfrm>
        </p:spPr>
        <p:txBody>
          <a:bodyPr>
            <a:no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Z-Transform has following properties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Linearity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Property:</a:t>
            </a: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Shifting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Property: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879" y="1724161"/>
            <a:ext cx="4658270" cy="20466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2397" y="4618126"/>
            <a:ext cx="4709752" cy="186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961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76251" y="261257"/>
            <a:ext cx="10136778" cy="6313713"/>
          </a:xfrm>
        </p:spPr>
        <p:txBody>
          <a:bodyPr>
            <a:noAutofit/>
          </a:bodyPr>
          <a:lstStyle/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Multiplication by Exponential Sequence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Property: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Reversal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Property:</a:t>
            </a: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Multiplication by n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Property: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405" y="921067"/>
            <a:ext cx="6975565" cy="17872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358" y="3203529"/>
            <a:ext cx="4309791" cy="15165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7703" y="5165202"/>
            <a:ext cx="7062651" cy="140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28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76251" y="261257"/>
            <a:ext cx="10136778" cy="6313713"/>
          </a:xfrm>
        </p:spPr>
        <p:txBody>
          <a:bodyPr>
            <a:noAutofit/>
          </a:bodyPr>
          <a:lstStyle/>
          <a:p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Initial Value and Final Value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Theorems:</a:t>
            </a:r>
          </a:p>
          <a:p>
            <a:pPr algn="just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 value and final value theorems of z-transform are defined for causal signal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 Value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Theorem:</a:t>
            </a:r>
          </a:p>
          <a:p>
            <a:pPr algn="just"/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Value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Theorem: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1" y="2072096"/>
            <a:ext cx="6862354" cy="18293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1" y="4559754"/>
            <a:ext cx="6940730" cy="1797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94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>
          <a:xfrm>
            <a:off x="1659477" y="180120"/>
            <a:ext cx="8911687" cy="128089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</p:txBody>
      </p:sp>
      <p:sp>
        <p:nvSpPr>
          <p:cNvPr id="4104" name="Rectangle 3"/>
          <p:cNvSpPr>
            <a:spLocks noGrp="1" noChangeArrowheads="1"/>
          </p:cNvSpPr>
          <p:nvPr>
            <p:ph idx="1"/>
          </p:nvPr>
        </p:nvSpPr>
        <p:spPr>
          <a:xfrm>
            <a:off x="1576251" y="1470536"/>
            <a:ext cx="5623017" cy="4659312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Convergence we require</a:t>
            </a:r>
          </a:p>
          <a:p>
            <a:pPr eaLnBrk="1" hangingPunct="1"/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Inside the ROC series converges to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6CD78DB-538B-4119-92AC-5E3A185C00F6}" type="slidenum">
              <a:rPr lang="en-US" altLang="en-US" sz="1400">
                <a:solidFill>
                  <a:srgbClr val="000000"/>
                </a:solidFill>
                <a:latin typeface="Verdana" panose="020B060403050404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4098" name="Object 1024"/>
          <p:cNvGraphicFramePr>
            <a:graphicFrameLocks noChangeAspect="1"/>
          </p:cNvGraphicFramePr>
          <p:nvPr/>
        </p:nvGraphicFramePr>
        <p:xfrm>
          <a:off x="3268663" y="790576"/>
          <a:ext cx="60960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3" imgW="3492360" imgH="431640" progId="Equation.3">
                  <p:embed/>
                </p:oleObj>
              </mc:Choice>
              <mc:Fallback>
                <p:oleObj name="Equation" r:id="rId3" imgW="3492360" imgH="431640" progId="Equation.3">
                  <p:embed/>
                  <p:pic>
                    <p:nvPicPr>
                      <p:cNvPr id="4098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63" y="790576"/>
                        <a:ext cx="60960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0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965261"/>
              </p:ext>
            </p:extLst>
          </p:nvPr>
        </p:nvGraphicFramePr>
        <p:xfrm>
          <a:off x="3196047" y="2053656"/>
          <a:ext cx="2447108" cy="102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5" imgW="939600" imgH="431640" progId="Equation.3">
                  <p:embed/>
                </p:oleObj>
              </mc:Choice>
              <mc:Fallback>
                <p:oleObj name="Equation" r:id="rId5" imgW="939600" imgH="431640" progId="Equation.3">
                  <p:embed/>
                  <p:pic>
                    <p:nvPicPr>
                      <p:cNvPr id="4099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6047" y="2053656"/>
                        <a:ext cx="2447108" cy="10281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0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128596"/>
              </p:ext>
            </p:extLst>
          </p:nvPr>
        </p:nvGraphicFramePr>
        <p:xfrm>
          <a:off x="1852149" y="3854959"/>
          <a:ext cx="5347119" cy="1139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7" imgW="2425680" imgH="431640" progId="Equation.3">
                  <p:embed/>
                </p:oleObj>
              </mc:Choice>
              <mc:Fallback>
                <p:oleObj name="Equation" r:id="rId7" imgW="2425680" imgH="431640" progId="Equation.3">
                  <p:embed/>
                  <p:pic>
                    <p:nvPicPr>
                      <p:cNvPr id="4100" name="Object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149" y="3854959"/>
                        <a:ext cx="5347119" cy="1139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5" name="Group 22"/>
          <p:cNvGrpSpPr>
            <a:grpSpLocks/>
          </p:cNvGrpSpPr>
          <p:nvPr/>
        </p:nvGrpSpPr>
        <p:grpSpPr bwMode="auto">
          <a:xfrm>
            <a:off x="8409782" y="1527685"/>
            <a:ext cx="3594100" cy="3214687"/>
            <a:chOff x="3473" y="943"/>
            <a:chExt cx="2264" cy="2025"/>
          </a:xfrm>
        </p:grpSpPr>
        <p:sp>
          <p:nvSpPr>
            <p:cNvPr id="4108" name="Rectangle 10"/>
            <p:cNvSpPr>
              <a:spLocks noChangeArrowheads="1"/>
            </p:cNvSpPr>
            <p:nvPr/>
          </p:nvSpPr>
          <p:spPr bwMode="auto">
            <a:xfrm>
              <a:off x="3645" y="1360"/>
              <a:ext cx="1494" cy="144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4109" name="Oval 11"/>
            <p:cNvSpPr>
              <a:spLocks noChangeArrowheads="1"/>
            </p:cNvSpPr>
            <p:nvPr/>
          </p:nvSpPr>
          <p:spPr bwMode="auto">
            <a:xfrm>
              <a:off x="4068" y="1758"/>
              <a:ext cx="645" cy="651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4110" name="Text Box 12"/>
            <p:cNvSpPr txBox="1">
              <a:spLocks noChangeArrowheads="1"/>
            </p:cNvSpPr>
            <p:nvPr/>
          </p:nvSpPr>
          <p:spPr bwMode="auto">
            <a:xfrm>
              <a:off x="5301" y="1961"/>
              <a:ext cx="4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Re</a:t>
              </a:r>
            </a:p>
          </p:txBody>
        </p:sp>
        <p:sp>
          <p:nvSpPr>
            <p:cNvPr id="4111" name="Text Box 13"/>
            <p:cNvSpPr txBox="1">
              <a:spLocks noChangeArrowheads="1"/>
            </p:cNvSpPr>
            <p:nvPr/>
          </p:nvSpPr>
          <p:spPr bwMode="auto">
            <a:xfrm>
              <a:off x="4223" y="943"/>
              <a:ext cx="4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Im</a:t>
              </a:r>
            </a:p>
          </p:txBody>
        </p:sp>
        <p:sp>
          <p:nvSpPr>
            <p:cNvPr id="4112" name="Oval 14"/>
            <p:cNvSpPr>
              <a:spLocks noChangeArrowheads="1"/>
            </p:cNvSpPr>
            <p:nvPr/>
          </p:nvSpPr>
          <p:spPr bwMode="auto">
            <a:xfrm>
              <a:off x="4225" y="1922"/>
              <a:ext cx="322" cy="3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4113" name="Line 15"/>
            <p:cNvSpPr>
              <a:spLocks noChangeShapeType="1"/>
            </p:cNvSpPr>
            <p:nvPr/>
          </p:nvSpPr>
          <p:spPr bwMode="auto">
            <a:xfrm flipV="1">
              <a:off x="3473" y="2085"/>
              <a:ext cx="1836" cy="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14" name="Line 16"/>
            <p:cNvSpPr>
              <a:spLocks noChangeShapeType="1"/>
            </p:cNvSpPr>
            <p:nvPr/>
          </p:nvSpPr>
          <p:spPr bwMode="auto">
            <a:xfrm rot="5400000" flipH="1">
              <a:off x="3477" y="2053"/>
              <a:ext cx="1820" cy="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15" name="Text Box 17"/>
            <p:cNvSpPr txBox="1">
              <a:spLocks noChangeArrowheads="1"/>
            </p:cNvSpPr>
            <p:nvPr/>
          </p:nvSpPr>
          <p:spPr bwMode="auto">
            <a:xfrm>
              <a:off x="4483" y="1862"/>
              <a:ext cx="2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a</a:t>
              </a:r>
            </a:p>
          </p:txBody>
        </p:sp>
        <p:sp>
          <p:nvSpPr>
            <p:cNvPr id="4116" name="Text Box 18"/>
            <p:cNvSpPr txBox="1">
              <a:spLocks noChangeArrowheads="1"/>
            </p:cNvSpPr>
            <p:nvPr/>
          </p:nvSpPr>
          <p:spPr bwMode="auto">
            <a:xfrm>
              <a:off x="4654" y="1848"/>
              <a:ext cx="19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1</a:t>
              </a:r>
            </a:p>
          </p:txBody>
        </p:sp>
        <p:sp>
          <p:nvSpPr>
            <p:cNvPr id="4117" name="Text Box 19"/>
            <p:cNvSpPr txBox="1">
              <a:spLocks noChangeArrowheads="1"/>
            </p:cNvSpPr>
            <p:nvPr/>
          </p:nvSpPr>
          <p:spPr bwMode="auto">
            <a:xfrm>
              <a:off x="4289" y="1964"/>
              <a:ext cx="2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o</a:t>
              </a:r>
            </a:p>
          </p:txBody>
        </p:sp>
        <p:sp>
          <p:nvSpPr>
            <p:cNvPr id="4118" name="Text Box 20"/>
            <p:cNvSpPr txBox="1">
              <a:spLocks noChangeArrowheads="1"/>
            </p:cNvSpPr>
            <p:nvPr/>
          </p:nvSpPr>
          <p:spPr bwMode="auto">
            <a:xfrm>
              <a:off x="4443" y="1964"/>
              <a:ext cx="21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  <a:latin typeface="Verdana" panose="020B0604030504040204" pitchFamily="34" charset="0"/>
                </a:rPr>
                <a:t>x</a:t>
              </a:r>
            </a:p>
          </p:txBody>
        </p:sp>
      </p:grpSp>
      <p:sp>
        <p:nvSpPr>
          <p:cNvPr id="4106" name="AutoShape 21"/>
          <p:cNvSpPr>
            <a:spLocks noChangeAspect="1" noChangeArrowheads="1"/>
          </p:cNvSpPr>
          <p:nvPr/>
        </p:nvSpPr>
        <p:spPr bwMode="auto">
          <a:xfrm>
            <a:off x="7543800" y="4739704"/>
            <a:ext cx="4322763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Region outside the circle of radius a is the ROC</a:t>
            </a:r>
          </a:p>
        </p:txBody>
      </p:sp>
      <p:sp>
        <p:nvSpPr>
          <p:cNvPr id="4107" name="Text Box 8"/>
          <p:cNvSpPr txBox="1">
            <a:spLocks noChangeArrowheads="1"/>
          </p:cNvSpPr>
          <p:nvPr/>
        </p:nvSpPr>
        <p:spPr bwMode="auto">
          <a:xfrm>
            <a:off x="1810545" y="5908103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</a:rPr>
              <a:t>Clearly, </a:t>
            </a:r>
            <a:r>
              <a:rPr lang="en-US" altLang="en-US" b="1" i="1" dirty="0">
                <a:solidFill>
                  <a:srgbClr val="000000"/>
                </a:solidFill>
              </a:rPr>
              <a:t>X</a:t>
            </a:r>
            <a:r>
              <a:rPr lang="en-US" altLang="en-US" b="1" dirty="0">
                <a:solidFill>
                  <a:srgbClr val="000000"/>
                </a:solidFill>
              </a:rPr>
              <a:t>(</a:t>
            </a:r>
            <a:r>
              <a:rPr lang="en-US" altLang="en-US" b="1" i="1" dirty="0">
                <a:solidFill>
                  <a:srgbClr val="000000"/>
                </a:solidFill>
              </a:rPr>
              <a:t>z</a:t>
            </a:r>
            <a:r>
              <a:rPr lang="en-US" altLang="en-US" b="1" dirty="0">
                <a:solidFill>
                  <a:srgbClr val="000000"/>
                </a:solidFill>
              </a:rPr>
              <a:t>) has a zero at </a:t>
            </a:r>
            <a:r>
              <a:rPr lang="en-US" altLang="en-US" b="1" i="1" dirty="0">
                <a:solidFill>
                  <a:srgbClr val="000000"/>
                </a:solidFill>
              </a:rPr>
              <a:t>z</a:t>
            </a:r>
            <a:r>
              <a:rPr lang="en-US" altLang="en-US" b="1" dirty="0">
                <a:solidFill>
                  <a:srgbClr val="000000"/>
                </a:solidFill>
              </a:rPr>
              <a:t> = 0 and a pole at </a:t>
            </a:r>
            <a:r>
              <a:rPr lang="en-US" altLang="en-US" b="1" i="1" dirty="0">
                <a:solidFill>
                  <a:srgbClr val="000000"/>
                </a:solidFill>
              </a:rPr>
              <a:t>z</a:t>
            </a:r>
            <a:r>
              <a:rPr lang="en-US" altLang="en-US" b="1" dirty="0">
                <a:solidFill>
                  <a:srgbClr val="000000"/>
                </a:solidFill>
              </a:rPr>
              <a:t> = </a:t>
            </a:r>
            <a:r>
              <a:rPr lang="en-US" altLang="en-US" b="1" i="1" dirty="0">
                <a:solidFill>
                  <a:srgbClr val="000000"/>
                </a:solidFill>
              </a:rPr>
              <a:t>a</a:t>
            </a:r>
            <a:r>
              <a:rPr lang="en-US" altLang="en-US" b="1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869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16257" y="182563"/>
            <a:ext cx="8367531" cy="1143000"/>
          </a:xfrm>
        </p:spPr>
        <p:txBody>
          <a:bodyPr/>
          <a:lstStyle/>
          <a:p>
            <a:pPr rtl="0" eaLnBrk="1" hangingPunct="1"/>
            <a:r>
              <a:rPr lang="en-US" altLang="en-US" sz="31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31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Two-Sided Exponential Sequence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857024"/>
              </p:ext>
            </p:extLst>
          </p:nvPr>
        </p:nvGraphicFramePr>
        <p:xfrm>
          <a:off x="1837509" y="1016001"/>
          <a:ext cx="4258491" cy="96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4" imgW="2171520" imgH="482400" progId="Equation.3">
                  <p:embed/>
                </p:oleObj>
              </mc:Choice>
              <mc:Fallback>
                <p:oleObj name="Equation" r:id="rId4" imgW="2171520" imgH="482400" progId="Equation.3">
                  <p:embed/>
                  <p:pic>
                    <p:nvPicPr>
                      <p:cNvPr id="81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7509" y="1016001"/>
                        <a:ext cx="4258491" cy="9608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66421"/>
              </p:ext>
            </p:extLst>
          </p:nvPr>
        </p:nvGraphicFramePr>
        <p:xfrm>
          <a:off x="1698172" y="2078446"/>
          <a:ext cx="4756604" cy="1457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6" imgW="3162240" imgH="850680" progId="Equation.3">
                  <p:embed/>
                </p:oleObj>
              </mc:Choice>
              <mc:Fallback>
                <p:oleObj name="Equation" r:id="rId6" imgW="3162240" imgH="850680" progId="Equation.3">
                  <p:embed/>
                  <p:pic>
                    <p:nvPicPr>
                      <p:cNvPr id="81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172" y="2078446"/>
                        <a:ext cx="4756604" cy="1457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111186"/>
              </p:ext>
            </p:extLst>
          </p:nvPr>
        </p:nvGraphicFramePr>
        <p:xfrm>
          <a:off x="1698172" y="3644786"/>
          <a:ext cx="4876799" cy="1353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8" imgW="2857320" imgH="838080" progId="Equation.3">
                  <p:embed/>
                </p:oleObj>
              </mc:Choice>
              <mc:Fallback>
                <p:oleObj name="Equation" r:id="rId8" imgW="2857320" imgH="838080" progId="Equation.3">
                  <p:embed/>
                  <p:pic>
                    <p:nvPicPr>
                      <p:cNvPr id="81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172" y="3644786"/>
                        <a:ext cx="4876799" cy="1353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569795"/>
              </p:ext>
            </p:extLst>
          </p:nvPr>
        </p:nvGraphicFramePr>
        <p:xfrm>
          <a:off x="7791452" y="1245326"/>
          <a:ext cx="2865890" cy="139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10" imgW="1422360" imgH="863280" progId="Equation.3">
                  <p:embed/>
                </p:oleObj>
              </mc:Choice>
              <mc:Fallback>
                <p:oleObj name="Equation" r:id="rId10" imgW="1422360" imgH="863280" progId="Equation.3">
                  <p:embed/>
                  <p:pic>
                    <p:nvPicPr>
                      <p:cNvPr id="81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2" y="1245326"/>
                        <a:ext cx="2865890" cy="1391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215983"/>
              </p:ext>
            </p:extLst>
          </p:nvPr>
        </p:nvGraphicFramePr>
        <p:xfrm>
          <a:off x="7921148" y="2636838"/>
          <a:ext cx="3303269" cy="1359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12" imgW="1143000" imgH="863280" progId="Equation.3">
                  <p:embed/>
                </p:oleObj>
              </mc:Choice>
              <mc:Fallback>
                <p:oleObj name="Equation" r:id="rId12" imgW="1143000" imgH="863280" progId="Equation.3">
                  <p:embed/>
                  <p:pic>
                    <p:nvPicPr>
                      <p:cNvPr id="81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148" y="2636838"/>
                        <a:ext cx="3303269" cy="13597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847054"/>
              </p:ext>
            </p:extLst>
          </p:nvPr>
        </p:nvGraphicFramePr>
        <p:xfrm>
          <a:off x="1698172" y="5075239"/>
          <a:ext cx="5007427" cy="1233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4" imgW="3111480" imgH="863280" progId="Equation.3">
                  <p:embed/>
                </p:oleObj>
              </mc:Choice>
              <mc:Fallback>
                <p:oleObj name="Equation" r:id="rId14" imgW="3111480" imgH="863280" progId="Equation.3">
                  <p:embed/>
                  <p:pic>
                    <p:nvPicPr>
                      <p:cNvPr id="81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172" y="5075239"/>
                        <a:ext cx="5007427" cy="12334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Line 13"/>
          <p:cNvSpPr>
            <a:spLocks noChangeShapeType="1"/>
          </p:cNvSpPr>
          <p:nvPr/>
        </p:nvSpPr>
        <p:spPr bwMode="auto">
          <a:xfrm>
            <a:off x="7248525" y="1557339"/>
            <a:ext cx="0" cy="4751387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07" name="Group 25"/>
          <p:cNvGrpSpPr>
            <a:grpSpLocks/>
          </p:cNvGrpSpPr>
          <p:nvPr/>
        </p:nvGrpSpPr>
        <p:grpSpPr bwMode="auto">
          <a:xfrm>
            <a:off x="8732202" y="4021205"/>
            <a:ext cx="1835150" cy="2462213"/>
            <a:chOff x="4194" y="2520"/>
            <a:chExt cx="1156" cy="1551"/>
          </a:xfrm>
        </p:grpSpPr>
        <p:sp>
          <p:nvSpPr>
            <p:cNvPr id="8208" name="Text Box 14"/>
            <p:cNvSpPr txBox="1">
              <a:spLocks noChangeArrowheads="1"/>
            </p:cNvSpPr>
            <p:nvPr/>
          </p:nvSpPr>
          <p:spPr bwMode="auto">
            <a:xfrm>
              <a:off x="4595" y="2520"/>
              <a:ext cx="3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00"/>
                  </a:solidFill>
                  <a:latin typeface="Verdana" panose="020B0604030504040204" pitchFamily="34" charset="0"/>
                </a:rPr>
                <a:t>Im</a:t>
              </a:r>
            </a:p>
          </p:txBody>
        </p:sp>
        <p:sp>
          <p:nvSpPr>
            <p:cNvPr id="8209" name="Oval 15"/>
            <p:cNvSpPr>
              <a:spLocks noChangeArrowheads="1"/>
            </p:cNvSpPr>
            <p:nvPr/>
          </p:nvSpPr>
          <p:spPr bwMode="auto">
            <a:xfrm>
              <a:off x="4229" y="2926"/>
              <a:ext cx="992" cy="975"/>
            </a:xfrm>
            <a:prstGeom prst="ellipse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a-IR" altLang="en-US">
                <a:solidFill>
                  <a:srgbClr val="000000"/>
                </a:solidFill>
              </a:endParaRPr>
            </a:p>
          </p:txBody>
        </p:sp>
        <p:sp>
          <p:nvSpPr>
            <p:cNvPr id="8210" name="Oval 16"/>
            <p:cNvSpPr>
              <a:spLocks noChangeAspect="1" noChangeArrowheads="1"/>
            </p:cNvSpPr>
            <p:nvPr/>
          </p:nvSpPr>
          <p:spPr bwMode="auto">
            <a:xfrm>
              <a:off x="4429" y="3120"/>
              <a:ext cx="587" cy="57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a-IR" altLang="en-US">
                <a:solidFill>
                  <a:srgbClr val="000000"/>
                </a:solidFill>
              </a:endParaRPr>
            </a:p>
          </p:txBody>
        </p:sp>
        <p:sp>
          <p:nvSpPr>
            <p:cNvPr id="8211" name="Line 17"/>
            <p:cNvSpPr>
              <a:spLocks noChangeShapeType="1"/>
            </p:cNvSpPr>
            <p:nvPr/>
          </p:nvSpPr>
          <p:spPr bwMode="auto">
            <a:xfrm rot="5400000" flipH="1">
              <a:off x="4039" y="3387"/>
              <a:ext cx="1363" cy="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8200" name="Object 18"/>
            <p:cNvGraphicFramePr>
              <a:graphicFrameLocks noChangeAspect="1"/>
            </p:cNvGraphicFramePr>
            <p:nvPr/>
          </p:nvGraphicFramePr>
          <p:xfrm>
            <a:off x="5226" y="3066"/>
            <a:ext cx="124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7" name="Equation" r:id="rId16" imgW="152280" imgH="406080" progId="Equation.3">
                    <p:embed/>
                  </p:oleObj>
                </mc:Choice>
                <mc:Fallback>
                  <p:oleObj name="Equation" r:id="rId16" imgW="152280" imgH="406080" progId="Equation.3">
                    <p:embed/>
                    <p:pic>
                      <p:nvPicPr>
                        <p:cNvPr id="820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6" y="3066"/>
                          <a:ext cx="124" cy="3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2" name="Text Box 19"/>
            <p:cNvSpPr txBox="1">
              <a:spLocks noChangeArrowheads="1"/>
            </p:cNvSpPr>
            <p:nvPr/>
          </p:nvSpPr>
          <p:spPr bwMode="auto">
            <a:xfrm>
              <a:off x="4622" y="3287"/>
              <a:ext cx="2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o</a:t>
              </a:r>
            </a:p>
          </p:txBody>
        </p:sp>
        <p:sp>
          <p:nvSpPr>
            <p:cNvPr id="8213" name="Text Box 20"/>
            <p:cNvSpPr txBox="1">
              <a:spLocks noChangeArrowheads="1"/>
            </p:cNvSpPr>
            <p:nvPr/>
          </p:nvSpPr>
          <p:spPr bwMode="auto">
            <a:xfrm>
              <a:off x="4699" y="3285"/>
              <a:ext cx="23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o</a:t>
              </a:r>
            </a:p>
          </p:txBody>
        </p:sp>
        <p:graphicFrame>
          <p:nvGraphicFramePr>
            <p:cNvPr id="8201" name="Object 21"/>
            <p:cNvGraphicFramePr>
              <a:graphicFrameLocks noChangeAspect="1"/>
            </p:cNvGraphicFramePr>
            <p:nvPr/>
          </p:nvGraphicFramePr>
          <p:xfrm>
            <a:off x="4727" y="3420"/>
            <a:ext cx="206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8" name="Equation" r:id="rId18" imgW="253800" imgH="406080" progId="Equation.3">
                    <p:embed/>
                  </p:oleObj>
                </mc:Choice>
                <mc:Fallback>
                  <p:oleObj name="Equation" r:id="rId18" imgW="253800" imgH="406080" progId="Equation.3">
                    <p:embed/>
                    <p:pic>
                      <p:nvPicPr>
                        <p:cNvPr id="8201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7" y="3420"/>
                          <a:ext cx="206" cy="3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5121" y="3287"/>
              <a:ext cx="21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x</a:t>
              </a:r>
            </a:p>
          </p:txBody>
        </p:sp>
        <p:sp>
          <p:nvSpPr>
            <p:cNvPr id="8215" name="Text Box 23"/>
            <p:cNvSpPr txBox="1">
              <a:spLocks noChangeArrowheads="1"/>
            </p:cNvSpPr>
            <p:nvPr/>
          </p:nvSpPr>
          <p:spPr bwMode="auto">
            <a:xfrm>
              <a:off x="4335" y="3287"/>
              <a:ext cx="21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  <a:latin typeface="Verdana" panose="020B0604030504040204" pitchFamily="34" charset="0"/>
                </a:rPr>
                <a:t>x</a:t>
              </a:r>
            </a:p>
          </p:txBody>
        </p:sp>
        <p:graphicFrame>
          <p:nvGraphicFramePr>
            <p:cNvPr id="8202" name="Object 24"/>
            <p:cNvGraphicFramePr>
              <a:graphicFrameLocks noChangeAspect="1"/>
            </p:cNvGraphicFramePr>
            <p:nvPr/>
          </p:nvGraphicFramePr>
          <p:xfrm>
            <a:off x="4194" y="3099"/>
            <a:ext cx="228" cy="3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9" name="Equation" r:id="rId20" imgW="279360" imgH="406080" progId="Equation.3">
                    <p:embed/>
                  </p:oleObj>
                </mc:Choice>
                <mc:Fallback>
                  <p:oleObj name="Equation" r:id="rId20" imgW="279360" imgH="406080" progId="Equation.3">
                    <p:embed/>
                    <p:pic>
                      <p:nvPicPr>
                        <p:cNvPr id="8202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4" y="3099"/>
                          <a:ext cx="228" cy="3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767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4609" y="720503"/>
            <a:ext cx="1680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Example 3: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7250" y="708584"/>
            <a:ext cx="7255512" cy="483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 the z-transform for each of the following sequences: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2208" y="2298276"/>
            <a:ext cx="1388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Solution: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19550" y="1740793"/>
            <a:ext cx="3702270" cy="461665"/>
            <a:chOff x="583127" y="1904532"/>
            <a:chExt cx="3702270" cy="461665"/>
          </a:xfrm>
        </p:grpSpPr>
        <p:pic>
          <p:nvPicPr>
            <p:cNvPr id="8" name="Picture 7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01831" y="1987116"/>
              <a:ext cx="3283566" cy="379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9"/>
            <p:cNvSpPr/>
            <p:nvPr/>
          </p:nvSpPr>
          <p:spPr>
            <a:xfrm>
              <a:off x="583127" y="1904532"/>
              <a:ext cx="41870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a.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02485" y="1793780"/>
            <a:ext cx="3492963" cy="461665"/>
            <a:chOff x="5016133" y="1945823"/>
            <a:chExt cx="3492963" cy="461665"/>
          </a:xfrm>
        </p:grpSpPr>
        <p:pic>
          <p:nvPicPr>
            <p:cNvPr id="9" name="Picture 8"/>
            <p:cNvPicPr/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47661" y="1987116"/>
              <a:ext cx="3061435" cy="374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5016133" y="1945823"/>
              <a:ext cx="4315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b.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15" name="Picture 1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48348" y="2884394"/>
            <a:ext cx="4938144" cy="151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47170" y="2978869"/>
            <a:ext cx="418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7170" y="4760990"/>
            <a:ext cx="4315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48348" y="4498541"/>
            <a:ext cx="6123579" cy="1586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56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304</Words>
  <Application>Microsoft Office PowerPoint</Application>
  <PresentationFormat>Custom</PresentationFormat>
  <Paragraphs>88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Quadrant</vt:lpstr>
      <vt:lpstr>Wisp</vt:lpstr>
      <vt:lpstr>Equation</vt:lpstr>
      <vt:lpstr>Z-Transform</vt:lpstr>
      <vt:lpstr>Z-Transform</vt:lpstr>
      <vt:lpstr>Region of Convergence</vt:lpstr>
      <vt:lpstr>Properties of Z-Transform</vt:lpstr>
      <vt:lpstr>PowerPoint Presentation</vt:lpstr>
      <vt:lpstr>PowerPoint Presentation</vt:lpstr>
      <vt:lpstr>Example:</vt:lpstr>
      <vt:lpstr>Example: Two-Sided Exponential Sequence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106</cp:revision>
  <dcterms:created xsi:type="dcterms:W3CDTF">2016-10-10T01:42:31Z</dcterms:created>
  <dcterms:modified xsi:type="dcterms:W3CDTF">2021-12-17T13:20:23Z</dcterms:modified>
</cp:coreProperties>
</file>