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2"/>
  </p:notesMasterIdLst>
  <p:sldIdLst>
    <p:sldId id="272" r:id="rId3"/>
    <p:sldId id="273" r:id="rId4"/>
    <p:sldId id="283" r:id="rId5"/>
    <p:sldId id="274" r:id="rId6"/>
    <p:sldId id="275" r:id="rId7"/>
    <p:sldId id="278" r:id="rId8"/>
    <p:sldId id="276" r:id="rId9"/>
    <p:sldId id="280" r:id="rId10"/>
    <p:sldId id="28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39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67" autoAdjust="0"/>
    <p:restoredTop sz="94717" autoAdjust="0"/>
  </p:normalViewPr>
  <p:slideViewPr>
    <p:cSldViewPr snapToGrid="0">
      <p:cViewPr>
        <p:scale>
          <a:sx n="81" d="100"/>
          <a:sy n="81" d="100"/>
        </p:scale>
        <p:origin x="-564" y="-3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AAC78-1AD2-47A3-9B15-4443B87EBAB8}" type="datetimeFigureOut">
              <a:rPr lang="en-US" smtClean="0"/>
              <a:t>12/17/2021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1252C7-16DF-4B03-8F3B-22373C8AD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84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08000" y="990600"/>
            <a:ext cx="1016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508001" y="304800"/>
            <a:ext cx="11188700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016000" y="1371600"/>
            <a:ext cx="10261600" cy="2057400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016000" y="3765550"/>
            <a:ext cx="102616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54C920A9-D9ED-45D6-BF26-B7C017300E77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474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0BF943-4835-4142-987D-9CC59FF700D8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533401"/>
            <a:ext cx="27432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33401"/>
            <a:ext cx="80264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7CAEF-D2D9-4755-AD9C-0B00263ED11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265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828801"/>
            <a:ext cx="5384800" cy="20748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056063"/>
            <a:ext cx="5384800" cy="2074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CCFB60-0C11-46BE-8D95-9A0A64D71C9C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26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476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0834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7231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0526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00764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5640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78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124575-90BB-403E-9D87-49C764622CD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1881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28781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7671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93301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30710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700563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A5301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14532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119165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303517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7593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613834" y="533401"/>
            <a:ext cx="10968567" cy="1052513"/>
            <a:chOff x="290" y="336"/>
            <a:chExt cx="5182" cy="663"/>
          </a:xfrm>
        </p:grpSpPr>
        <p:sp>
          <p:nvSpPr>
            <p:cNvPr id="5" name="Rectangle 7"/>
            <p:cNvSpPr>
              <a:spLocks noChangeArrowheads="1"/>
            </p:cNvSpPr>
            <p:nvPr/>
          </p:nvSpPr>
          <p:spPr bwMode="gray">
            <a:xfrm>
              <a:off x="491" y="336"/>
              <a:ext cx="20" cy="663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1pPr>
              <a:lvl2pPr marL="742950" indent="-28575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2pPr>
              <a:lvl3pPr marL="11430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3pPr>
              <a:lvl4pPr marL="16002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4pPr>
              <a:lvl5pPr marL="20574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5pPr>
              <a:lvl6pPr marL="25146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6pPr>
              <a:lvl7pPr marL="29718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7pPr>
              <a:lvl8pPr marL="34290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8pPr>
              <a:lvl9pPr marL="38862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ko-K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cs typeface="+mn-cs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gray">
            <a:xfrm>
              <a:off x="290" y="834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tx1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1pPr>
              <a:lvl2pPr marL="742950" indent="-28575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2pPr>
              <a:lvl3pPr marL="11430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3pPr>
              <a:lvl4pPr marL="16002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4pPr>
              <a:lvl5pPr marL="2057400" indent="-228600" eaLnBrk="0" hangingPunct="0"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5pPr>
              <a:lvl6pPr marL="25146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6pPr>
              <a:lvl7pPr marL="29718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7pPr>
              <a:lvl8pPr marL="34290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8pPr>
              <a:lvl9pPr marL="3886200" indent="-228600" eaLnBrk="0" fontAlgn="base" latinLnBrk="1" hangingPunct="0">
                <a:spcBef>
                  <a:spcPct val="50000"/>
                </a:spcBef>
                <a:spcAft>
                  <a:spcPct val="0"/>
                </a:spcAft>
                <a:defRPr kumimoji="1" sz="1400" b="1">
                  <a:solidFill>
                    <a:schemeClr val="tx1"/>
                  </a:solidFill>
                  <a:latin typeface="Arial" panose="020B0604020202020204" pitchFamily="34" charset="0"/>
                  <a:ea typeface="굴림" pitchFamily="50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ko-KR" altLang="ko-KR" sz="2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panose="020B0604030504040204" pitchFamily="34" charset="0"/>
                <a:cs typeface="+mn-cs"/>
              </a:endParaRPr>
            </a:p>
          </p:txBody>
        </p:sp>
      </p:grpSp>
      <p:sp>
        <p:nvSpPr>
          <p:cNvPr id="7" name="내용 개체 틀 2"/>
          <p:cNvSpPr>
            <a:spLocks noGrp="1"/>
          </p:cNvSpPr>
          <p:nvPr>
            <p:ph idx="1"/>
          </p:nvPr>
        </p:nvSpPr>
        <p:spPr>
          <a:xfrm>
            <a:off x="863600" y="1524000"/>
            <a:ext cx="10464800" cy="457200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8" name="제목 1"/>
          <p:cNvSpPr>
            <a:spLocks noGrp="1"/>
          </p:cNvSpPr>
          <p:nvPr>
            <p:ph type="title"/>
          </p:nvPr>
        </p:nvSpPr>
        <p:spPr>
          <a:xfrm>
            <a:off x="1246718" y="304800"/>
            <a:ext cx="9698567" cy="914400"/>
          </a:xfrm>
        </p:spPr>
        <p:txBody>
          <a:bodyPr/>
          <a:lstStyle>
            <a:lvl1pPr>
              <a:defRPr>
                <a:latin typeface="+mj-lt"/>
                <a:cs typeface="Times New Roman" pitchFamily="18" charset="0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863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5E783-E72A-420E-85BE-EF359196DCC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5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801"/>
            <a:ext cx="53848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3D459-997E-45A0-AA53-1DD8BBF8F2C0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0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7571EE-AFDC-4EE1-8562-BD3C84F818D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936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2D565-1022-4500-AB4B-FA2DE884D0F1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667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6C4F-5BDE-4A6F-A522-8FD98822C7AA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579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7B40A-94F2-4BA6-9C70-43C13772EDF9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66699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A5271-81AF-42F9-AB9E-A35C12578026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84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533400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828801"/>
            <a:ext cx="109728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235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0424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C2B6591-129B-4081-943B-2843B16A7D6C}" type="slidenum">
              <a:rPr lang="en-US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372533" y="152400"/>
            <a:ext cx="11582400" cy="1600200"/>
            <a:chOff x="176" y="96"/>
            <a:chExt cx="5472" cy="1008"/>
          </a:xfrm>
        </p:grpSpPr>
        <p:sp>
          <p:nvSpPr>
            <p:cNvPr id="10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140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1DC7B96-34B1-4C42-B9B1-5E24DFE846A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12/17/2021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E7FCF63-DCCB-4EEF-90FD-3D8F491FD73E}" type="slidenum"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75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  <p:sldLayoutId id="2147483689" r:id="rId16"/>
    <p:sldLayoutId id="214748369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0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28.wmf"/><Relationship Id="rId4" Type="http://schemas.openxmlformats.org/officeDocument/2006/relationships/image" Target="../media/image25.w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2.gif"/><Relationship Id="rId4" Type="http://schemas.openxmlformats.org/officeDocument/2006/relationships/image" Target="../media/image3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>
          <a:xfrm>
            <a:off x="1123405" y="2819400"/>
            <a:ext cx="10417565" cy="762000"/>
          </a:xfrm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sz="3000" b="1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Inverse Z-Transform</a:t>
            </a:r>
            <a:endParaRPr lang="en-US" sz="3000" b="1" dirty="0">
              <a:solidFill>
                <a:schemeClr val="bg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78926" y="1128944"/>
            <a:ext cx="4662045" cy="1219200"/>
          </a:xfrm>
        </p:spPr>
        <p:txBody>
          <a:bodyPr/>
          <a:lstStyle/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Al-</a:t>
            </a:r>
            <a:r>
              <a:rPr lang="en-US" sz="2200" dirty="0" err="1">
                <a:solidFill>
                  <a:schemeClr val="bg2"/>
                </a:solidFill>
                <a:latin typeface="Arial" pitchFamily="34" charset="0"/>
              </a:rPr>
              <a:t>Rasheed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 University Collage </a:t>
            </a:r>
          </a:p>
          <a:p>
            <a:pPr rtl="1" eaLnBrk="1" hangingPunct="1"/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Computer Techniques Engineering Department</a:t>
            </a:r>
          </a:p>
          <a:p>
            <a:pPr rtl="1" eaLnBrk="1" hangingPunct="1"/>
            <a:r>
              <a:rPr lang="en-US" sz="2200" dirty="0" smtClean="0">
                <a:solidFill>
                  <a:schemeClr val="bg2"/>
                </a:solidFill>
                <a:latin typeface="Arial" pitchFamily="34" charset="0"/>
              </a:rPr>
              <a:t>Third </a:t>
            </a:r>
            <a:r>
              <a:rPr lang="en-US" sz="2200" dirty="0">
                <a:solidFill>
                  <a:schemeClr val="bg2"/>
                </a:solidFill>
                <a:latin typeface="Arial" pitchFamily="34" charset="0"/>
              </a:rPr>
              <a:t>Class / Engineering Analysis</a:t>
            </a:r>
          </a:p>
        </p:txBody>
      </p:sp>
      <p:sp>
        <p:nvSpPr>
          <p:cNvPr id="3076" name="AutoShape 2"/>
          <p:cNvSpPr>
            <a:spLocks noChangeArrowheads="1"/>
          </p:cNvSpPr>
          <p:nvPr/>
        </p:nvSpPr>
        <p:spPr bwMode="auto">
          <a:xfrm>
            <a:off x="4073769" y="4407187"/>
            <a:ext cx="4378570" cy="1128712"/>
          </a:xfrm>
          <a:prstGeom prst="roundRect">
            <a:avLst>
              <a:gd name="adj" fmla="val 50000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800" b="1" dirty="0" err="1" smtClean="0">
                <a:solidFill>
                  <a:srgbClr val="660000"/>
                </a:solidFill>
                <a:latin typeface="Times New Roman"/>
              </a:rPr>
              <a:t>Roweda.M.Mohammed</a:t>
            </a:r>
            <a:endParaRPr lang="en-US" sz="2800" b="1" dirty="0">
              <a:solidFill>
                <a:srgbClr val="660000"/>
              </a:solidFill>
              <a:latin typeface="Times New Roman"/>
            </a:endParaRPr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453779" y="3822412"/>
            <a:ext cx="113204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660000"/>
                </a:solidFill>
                <a:latin typeface="Times New Roman"/>
              </a:rPr>
              <a:t>Lec.6</a:t>
            </a:r>
            <a:endParaRPr lang="en-US" sz="3200" b="1" dirty="0">
              <a:solidFill>
                <a:srgbClr val="660000"/>
              </a:solidFill>
              <a:latin typeface="Times New Roman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613" y="1205645"/>
            <a:ext cx="1847850" cy="1584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19364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>
          <a:xfrm>
            <a:off x="914400" y="171635"/>
            <a:ext cx="10363200" cy="822664"/>
          </a:xfrm>
        </p:spPr>
        <p:txBody>
          <a:bodyPr/>
          <a:lstStyle/>
          <a:p>
            <a:pPr algn="ctr"/>
            <a:r>
              <a:rPr lang="en-US" altLang="en-US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Inverse Z-Transform</a:t>
            </a:r>
            <a:endParaRPr lang="en-US" altLang="en-US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66" name="Rectangle 6"/>
          <p:cNvSpPr>
            <a:spLocks noGrp="1" noChangeArrowheads="1"/>
          </p:cNvSpPr>
          <p:nvPr>
            <p:ph idx="1"/>
          </p:nvPr>
        </p:nvSpPr>
        <p:spPr>
          <a:xfrm>
            <a:off x="1105989" y="731520"/>
            <a:ext cx="10816046" cy="5537806"/>
          </a:xfrm>
        </p:spPr>
        <p:txBody>
          <a:bodyPr/>
          <a:lstStyle/>
          <a:p>
            <a:pPr lvl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en-US" altLang="en-US" sz="4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notation for the inverse Z transform is Z</a:t>
            </a:r>
            <a:r>
              <a:rPr lang="en-US" altLang="en-US" sz="2400" baseline="30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 inverse z transform of X(z) yields the corresponding time sequence x(k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time sequence at the sampling instants is obtained from the inverse </a:t>
            </a: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transform.</a:t>
            </a:r>
          </a:p>
          <a:p>
            <a:pPr lvl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inverse z transform yields a time sequence that specifies the values of x(t) only at discrete instants of time.</a:t>
            </a:r>
          </a:p>
          <a:p>
            <a:pPr lvl="0" algn="just" defTabSz="9144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CC0000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different time functions x(t) can have the same x(</a:t>
            </a:r>
            <a:r>
              <a:rPr lang="en-US" altLang="en-US" sz="24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r>
              <a:rPr lang="en-US" altLang="en-US" sz="24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altLang="en-US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en-US" sz="4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2855497"/>
              </p:ext>
            </p:extLst>
          </p:nvPr>
        </p:nvGraphicFramePr>
        <p:xfrm>
          <a:off x="3931920" y="3671751"/>
          <a:ext cx="4572000" cy="2452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Image" r:id="rId3" imgW="3375000" imgH="1810822" progId="Photoshop.Image.5">
                  <p:embed/>
                </p:oleObj>
              </mc:Choice>
              <mc:Fallback>
                <p:oleObj name="Image" r:id="rId3" imgW="3375000" imgH="1810822" progId="Photoshop.Image.5">
                  <p:embed/>
                  <p:pic>
                    <p:nvPicPr>
                      <p:cNvPr id="23962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1920" y="3671751"/>
                        <a:ext cx="4572000" cy="2452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 cap="sq">
                            <a:solidFill>
                              <a:schemeClr val="tx1"/>
                            </a:solidFill>
                            <a:miter lim="800000"/>
                            <a:headEnd type="none" w="sm" len="sm"/>
                            <a:tailEnd type="none" w="sm" len="sm"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5996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931" y="710156"/>
            <a:ext cx="6714309" cy="2773273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97874" y="3753620"/>
            <a:ext cx="10424161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Evaluation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of the contour integral is not always trivial. Common Z-transform pairs have been tabulated. X(z) has to be manipulated to reach a form similar to the tabulated pairs; also the properties of the Z-transform are often used in this process. We’ll discuss few approaches to evaluate the inverse Z-transform. </a:t>
            </a:r>
          </a:p>
        </p:txBody>
      </p:sp>
    </p:spTree>
    <p:extLst>
      <p:ext uri="{BB962C8B-B14F-4D97-AF65-F5344CB8AC3E}">
        <p14:creationId xmlns:p14="http://schemas.microsoft.com/office/powerpoint/2010/main" val="1266446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1675" y="2875779"/>
            <a:ext cx="4000500" cy="725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2632111" y="187236"/>
            <a:ext cx="82509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Inverse </a:t>
            </a:r>
            <a:r>
              <a:rPr lang="en-US" sz="32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z-Transform By </a:t>
            </a:r>
            <a:r>
              <a:rPr lang="en-US" sz="32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Inspection: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630121" y="801808"/>
                <a:ext cx="7536294" cy="4911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0" marR="0" lvl="0" indent="0" algn="just" defTabSz="914400" rtl="0" eaLnBrk="1" fontAlgn="auto" latinLnBrk="0" hangingPunct="1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 inverse </a:t>
                </a:r>
                <a:r>
                  <a:rPr kumimoji="0" lang="en-GB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Z-transform </a:t>
                </a:r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for the function </a:t>
                </a:r>
                <a14:m>
                  <m:oMath xmlns:m="http://schemas.openxmlformats.org/officeDocument/2006/math">
                    <m:r>
                      <a:rPr kumimoji="0" lang="en-GB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𝑋</m:t>
                    </m:r>
                    <m:r>
                      <a:rPr kumimoji="0" lang="en-GB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(</m:t>
                    </m:r>
                    <m:r>
                      <a:rPr kumimoji="0" lang="en-GB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𝑧</m:t>
                    </m:r>
                    <m:r>
                      <a:rPr kumimoji="0" lang="en-GB" sz="2400" b="0" i="0" u="none" strike="noStrike" kern="1200" cap="none" spc="0" normalizeH="0" baseline="0" noProof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GB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is defined as:</a:t>
                </a:r>
                <a:endParaRPr kumimoji="0" lang="en-US" sz="2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121" y="801808"/>
                <a:ext cx="7536294" cy="491160"/>
              </a:xfrm>
              <a:prstGeom prst="rect">
                <a:avLst/>
              </a:prstGeom>
              <a:blipFill>
                <a:blip r:embed="rId3"/>
                <a:stretch>
                  <a:fillRect l="-1213" t="-5000" r="-728" b="-27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52370" y="798966"/>
            <a:ext cx="2438614" cy="560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444975" y="1672289"/>
            <a:ext cx="4082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Find the inverse z-transform of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2175" y="1598369"/>
            <a:ext cx="2937252" cy="661916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63230" y="1579220"/>
            <a:ext cx="14494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0453" y="2383337"/>
            <a:ext cx="1382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Solution: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630121" y="2414114"/>
            <a:ext cx="11437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We get,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89789" y="2330104"/>
            <a:ext cx="5637610" cy="638744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16647" y="2955883"/>
            <a:ext cx="1657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Using table,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74765" y="4008410"/>
            <a:ext cx="152638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r>
              <a:rPr lang="en-US" sz="24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10211" y="4806741"/>
            <a:ext cx="13821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Solution: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013023" y="4024765"/>
            <a:ext cx="4082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Find the inverse z-transform of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75067" y="3959687"/>
            <a:ext cx="3277303" cy="733081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2225783" y="4849453"/>
            <a:ext cx="114377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We get,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3983" y="4790787"/>
            <a:ext cx="6668217" cy="786209"/>
          </a:xfrm>
          <a:prstGeom prst="rect">
            <a:avLst/>
          </a:prstGeom>
        </p:spPr>
      </p:pic>
      <p:sp>
        <p:nvSpPr>
          <p:cNvPr id="25" name="Rectangle 24"/>
          <p:cNvSpPr/>
          <p:nvPr/>
        </p:nvSpPr>
        <p:spPr>
          <a:xfrm>
            <a:off x="2023050" y="5629001"/>
            <a:ext cx="1657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Using table,</a:t>
            </a:r>
          </a:p>
        </p:txBody>
      </p:sp>
      <p:pic>
        <p:nvPicPr>
          <p:cNvPr id="26" name="Picture 25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669057" y="5636406"/>
            <a:ext cx="3095421" cy="573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8262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9875" y="140308"/>
            <a:ext cx="89220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Inverse z-Transform: Using Partial Fraction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592" y="855082"/>
            <a:ext cx="10669490" cy="5070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ular Callout 5"/>
              <p:cNvSpPr/>
              <p:nvPr/>
            </p:nvSpPr>
            <p:spPr>
              <a:xfrm>
                <a:off x="6016812" y="4398341"/>
                <a:ext cx="1246851" cy="329553"/>
              </a:xfrm>
              <a:prstGeom prst="wedgeRectCallout">
                <a:avLst>
                  <a:gd name="adj1" fmla="val -94811"/>
                  <a:gd name="adj2" fmla="val 155137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𝒌</m:t>
                      </m:r>
                      <m:r>
                        <a:rPr kumimoji="0" lang="en-US" sz="1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1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𝒇𝒓𝒐𝒎</m:t>
                      </m:r>
                      <m:r>
                        <a:rPr kumimoji="0" lang="en-US" sz="1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1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𝒎</m:t>
                      </m:r>
                      <m:r>
                        <a:rPr kumimoji="0" lang="en-US" sz="1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1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𝒕𝒐</m:t>
                      </m:r>
                      <m:r>
                        <a:rPr kumimoji="0" lang="en-US" sz="1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 </m:t>
                      </m:r>
                      <m:r>
                        <a:rPr kumimoji="0" lang="en-US" sz="12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+mn-ea"/>
                          <a:cs typeface="+mn-cs"/>
                        </a:rPr>
                        <m:t>𝟏</m:t>
                      </m:r>
                    </m:oMath>
                  </m:oMathPara>
                </a14:m>
                <a:endPara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6" name="Rectangular Callout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6812" y="4398341"/>
                <a:ext cx="1246851" cy="329553"/>
              </a:xfrm>
              <a:prstGeom prst="wedgeRectCallout">
                <a:avLst>
                  <a:gd name="adj1" fmla="val -94811"/>
                  <a:gd name="adj2" fmla="val 155137"/>
                </a:avLst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62327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7" name="Rectangle 3"/>
          <p:cNvSpPr>
            <a:spLocks noGrp="1" noChangeArrowheads="1"/>
          </p:cNvSpPr>
          <p:nvPr>
            <p:ph idx="1"/>
          </p:nvPr>
        </p:nvSpPr>
        <p:spPr>
          <a:xfrm>
            <a:off x="1757082" y="430306"/>
            <a:ext cx="9959789" cy="4500223"/>
          </a:xfrm>
        </p:spPr>
        <p:txBody>
          <a:bodyPr>
            <a:normAutofit/>
          </a:bodyPr>
          <a:lstStyle/>
          <a:p>
            <a:pPr algn="just"/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Poles and Zeros in the </a:t>
            </a:r>
            <a:r>
              <a:rPr lang="en-US" altLang="ko-K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Plane</a:t>
            </a:r>
          </a:p>
          <a:p>
            <a:pPr algn="just"/>
            <a:endParaRPr lang="en-US" altLang="ko-K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ko-K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ko-K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altLang="ko-K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/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locations of the poles and zeros of </a:t>
            </a:r>
            <a:r>
              <a:rPr lang="en-US" altLang="ko-K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determine </a:t>
            </a:r>
            <a:r>
              <a:rPr lang="en-US" altLang="ko-K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characteristics</a:t>
            </a:r>
            <a:r>
              <a:rPr lang="en-US" altLang="ko-K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altLang="ko-K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the sequence of values or numbers.</a:t>
            </a:r>
          </a:p>
          <a:p>
            <a:pPr lvl="1" algn="just"/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often use a graphical display in the </a:t>
            </a:r>
            <a:r>
              <a:rPr lang="en-US" altLang="ko-K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plane of the locations of the poles and zeros of </a:t>
            </a:r>
            <a:r>
              <a:rPr lang="en-US" altLang="ko-K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ko-K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Tx/>
              <a:buNone/>
            </a:pPr>
            <a:endParaRPr lang="en-US" altLang="ko-KR" dirty="0"/>
          </a:p>
        </p:txBody>
      </p:sp>
      <p:graphicFrame>
        <p:nvGraphicFramePr>
          <p:cNvPr id="2416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499163"/>
              </p:ext>
            </p:extLst>
          </p:nvPr>
        </p:nvGraphicFramePr>
        <p:xfrm>
          <a:off x="3724833" y="1003162"/>
          <a:ext cx="4038601" cy="1713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3" imgW="2171520" imgH="901440" progId="Equation.3">
                  <p:embed/>
                </p:oleObj>
              </mc:Choice>
              <mc:Fallback>
                <p:oleObj name="Equation" r:id="rId3" imgW="2171520" imgH="901440" progId="Equation.3">
                  <p:embed/>
                  <p:pic>
                    <p:nvPicPr>
                      <p:cNvPr id="2416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24833" y="1003162"/>
                        <a:ext cx="4038601" cy="17131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791776"/>
              </p:ext>
            </p:extLst>
          </p:nvPr>
        </p:nvGraphicFramePr>
        <p:xfrm>
          <a:off x="3251200" y="4747845"/>
          <a:ext cx="3676650" cy="782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5" imgW="2095200" imgH="444240" progId="Equation.3">
                  <p:embed/>
                </p:oleObj>
              </mc:Choice>
              <mc:Fallback>
                <p:oleObj name="Equation" r:id="rId5" imgW="2095200" imgH="444240" progId="Equation.3">
                  <p:embed/>
                  <p:pic>
                    <p:nvPicPr>
                      <p:cNvPr id="2416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747845"/>
                        <a:ext cx="3676650" cy="782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7373268"/>
              </p:ext>
            </p:extLst>
          </p:nvPr>
        </p:nvGraphicFramePr>
        <p:xfrm>
          <a:off x="3152775" y="5675065"/>
          <a:ext cx="4545013" cy="782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7" imgW="2590560" imgH="444240" progId="Equation.3">
                  <p:embed/>
                </p:oleObj>
              </mc:Choice>
              <mc:Fallback>
                <p:oleObj name="Equation" r:id="rId7" imgW="2590560" imgH="444240" progId="Equation.3">
                  <p:embed/>
                  <p:pic>
                    <p:nvPicPr>
                      <p:cNvPr id="24167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2775" y="5675065"/>
                        <a:ext cx="4545013" cy="782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71" name="Text Box 7"/>
          <p:cNvSpPr txBox="1">
            <a:spLocks noChangeArrowheads="1"/>
          </p:cNvSpPr>
          <p:nvPr/>
        </p:nvSpPr>
        <p:spPr bwMode="auto">
          <a:xfrm>
            <a:off x="7131423" y="4747845"/>
            <a:ext cx="22034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굴림" pitchFamily="50" charset="-128"/>
              </a:rPr>
              <a:t>poles at z=-1, z=-2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굴림" pitchFamily="50" charset="-128"/>
              </a:rPr>
              <a:t>zeros at z=0, z=-0.5</a:t>
            </a:r>
          </a:p>
        </p:txBody>
      </p:sp>
    </p:spTree>
    <p:extLst>
      <p:ext uri="{BB962C8B-B14F-4D97-AF65-F5344CB8AC3E}">
        <p14:creationId xmlns:p14="http://schemas.microsoft.com/office/powerpoint/2010/main" val="1592748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5898" y="4092427"/>
            <a:ext cx="2891095" cy="88380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1008" y="18141"/>
            <a:ext cx="892205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Inverse z-Transform: Using Partial Fraction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2274957" y="694513"/>
            <a:ext cx="17443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Example: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6328" y="1555911"/>
            <a:ext cx="18806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Solution: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24540" y="803562"/>
            <a:ext cx="4082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Find the inverse z-transform of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61633" y="672179"/>
            <a:ext cx="3300413" cy="809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791824" y="1653899"/>
            <a:ext cx="503855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First eliminate the negative power of z.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3501945" y="2017375"/>
            <a:ext cx="6167766" cy="989247"/>
            <a:chOff x="5144964" y="2257749"/>
            <a:chExt cx="5966055" cy="745731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44964" y="2307958"/>
              <a:ext cx="3691617" cy="695522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853380" y="2257749"/>
              <a:ext cx="2257639" cy="699140"/>
            </a:xfrm>
            <a:prstGeom prst="rect">
              <a:avLst/>
            </a:prstGeom>
          </p:spPr>
        </p:pic>
      </p:grpSp>
      <p:sp>
        <p:nvSpPr>
          <p:cNvPr id="18" name="Rectangle 17"/>
          <p:cNvSpPr/>
          <p:nvPr/>
        </p:nvSpPr>
        <p:spPr>
          <a:xfrm>
            <a:off x="299166" y="3100609"/>
            <a:ext cx="32688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Dividing both sides by </a:t>
            </a: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z,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90869" y="4131820"/>
            <a:ext cx="15840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Finding </a:t>
            </a: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sz="2400" b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constants:</a:t>
            </a:r>
          </a:p>
        </p:txBody>
      </p:sp>
      <p:pic>
        <p:nvPicPr>
          <p:cNvPr id="26" name="Picture 25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527264" y="4863335"/>
            <a:ext cx="3208362" cy="76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1" name="Group 40"/>
          <p:cNvGrpSpPr/>
          <p:nvPr/>
        </p:nvGrpSpPr>
        <p:grpSpPr>
          <a:xfrm>
            <a:off x="2468048" y="3883639"/>
            <a:ext cx="4518856" cy="1530927"/>
            <a:chOff x="2453347" y="4043637"/>
            <a:chExt cx="4518856" cy="1530927"/>
          </a:xfrm>
        </p:grpSpPr>
        <p:pic>
          <p:nvPicPr>
            <p:cNvPr id="23" name="Picture 22"/>
            <p:cNvPicPr/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494240" y="4043637"/>
              <a:ext cx="4091588" cy="7158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" name="Picture 23"/>
            <p:cNvPicPr/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2453347" y="4744167"/>
              <a:ext cx="4403821" cy="830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Right Brace 24"/>
            <p:cNvSpPr/>
            <p:nvPr/>
          </p:nvSpPr>
          <p:spPr>
            <a:xfrm>
              <a:off x="6727867" y="4130816"/>
              <a:ext cx="244336" cy="1366826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pic>
        <p:nvPicPr>
          <p:cNvPr id="27" name="Picture 26"/>
          <p:cNvPicPr/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59847" y="5785090"/>
            <a:ext cx="2861010" cy="496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0" name="Straight Arrow Connector 29"/>
          <p:cNvCxnSpPr/>
          <p:nvPr/>
        </p:nvCxnSpPr>
        <p:spPr>
          <a:xfrm>
            <a:off x="8244296" y="4200789"/>
            <a:ext cx="366304" cy="20076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7192677" y="4570206"/>
            <a:ext cx="1378186" cy="25842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3515315" y="2964589"/>
            <a:ext cx="6112866" cy="943538"/>
            <a:chOff x="3463639" y="3127458"/>
            <a:chExt cx="6112866" cy="943538"/>
          </a:xfrm>
        </p:grpSpPr>
        <p:grpSp>
          <p:nvGrpSpPr>
            <p:cNvPr id="21" name="Group 20"/>
            <p:cNvGrpSpPr/>
            <p:nvPr/>
          </p:nvGrpSpPr>
          <p:grpSpPr>
            <a:xfrm>
              <a:off x="3463639" y="3150115"/>
              <a:ext cx="5932779" cy="793455"/>
              <a:chOff x="3521392" y="3655503"/>
              <a:chExt cx="5932779" cy="793455"/>
            </a:xfrm>
          </p:grpSpPr>
          <p:pic>
            <p:nvPicPr>
              <p:cNvPr id="19" name="Picture 18"/>
              <p:cNvPicPr/>
              <p:nvPr/>
            </p:nvPicPr>
            <p:blipFill>
              <a:blip r:embed="rId10"/>
              <a:srcRect/>
              <a:stretch>
                <a:fillRect/>
              </a:stretch>
            </p:blipFill>
            <p:spPr bwMode="auto">
              <a:xfrm>
                <a:off x="3521392" y="3655503"/>
                <a:ext cx="3247145" cy="79345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20" name="Picture 19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799697" y="3682586"/>
                <a:ext cx="2654474" cy="746122"/>
              </a:xfrm>
              <a:prstGeom prst="rect">
                <a:avLst/>
              </a:prstGeom>
            </p:spPr>
          </p:pic>
        </p:grpSp>
        <p:sp>
          <p:nvSpPr>
            <p:cNvPr id="37" name="Oval 36"/>
            <p:cNvSpPr/>
            <p:nvPr/>
          </p:nvSpPr>
          <p:spPr>
            <a:xfrm>
              <a:off x="6741944" y="3127458"/>
              <a:ext cx="2834561" cy="943538"/>
            </a:xfrm>
            <a:prstGeom prst="ellipse">
              <a:avLst/>
            </a:prstGeom>
            <a:noFill/>
            <a:ln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9" name="Rectangle 38"/>
          <p:cNvSpPr/>
          <p:nvPr/>
        </p:nvSpPr>
        <p:spPr>
          <a:xfrm>
            <a:off x="671414" y="5752431"/>
            <a:ext cx="43125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Therefore, inverse z-transform is: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ular Callout 31"/>
              <p:cNvSpPr/>
              <p:nvPr/>
            </p:nvSpPr>
            <p:spPr>
              <a:xfrm>
                <a:off x="7097940" y="5006446"/>
                <a:ext cx="1246851" cy="241016"/>
              </a:xfrm>
              <a:prstGeom prst="wedgeRectCallout">
                <a:avLst>
                  <a:gd name="adj1" fmla="val 63798"/>
                  <a:gd name="adj2" fmla="val 29771"/>
                </a:avLst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𝐦𝐮𝐥𝐭𝐢𝐩𝐥𝐲𝐢𝐧𝐠</m:t>
                      </m:r>
                      <m:r>
                        <a:rPr kumimoji="0" lang="en-US" sz="1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0" lang="en-US" sz="1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𝐛𝐲</m:t>
                      </m:r>
                      <m:r>
                        <a:rPr kumimoji="0" lang="en-US" sz="1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kumimoji="0" lang="en-US" sz="12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</a:rPr>
                        <m:t>𝐳</m:t>
                      </m:r>
                    </m:oMath>
                  </m:oMathPara>
                </a14:m>
                <a:endParaRPr kumimoji="0" lang="en-US" sz="1200" b="1" u="none" strike="noStrike" kern="1200" cap="none" spc="0" normalizeH="0" baseline="0" noProof="0" dirty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2" name="Rectangular Callout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7940" y="5006446"/>
                <a:ext cx="1246851" cy="241016"/>
              </a:xfrm>
              <a:prstGeom prst="wedgeRectCallout">
                <a:avLst>
                  <a:gd name="adj1" fmla="val 63798"/>
                  <a:gd name="adj2" fmla="val 29771"/>
                </a:avLst>
              </a:prstGeom>
              <a:blipFill>
                <a:blip r:embed="rId12"/>
                <a:stretch>
                  <a:fillRect l="-2954" b="-9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95990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내용 개체 틀 2"/>
          <p:cNvSpPr>
            <a:spLocks noGrp="1"/>
          </p:cNvSpPr>
          <p:nvPr>
            <p:ph idx="1"/>
          </p:nvPr>
        </p:nvSpPr>
        <p:spPr>
          <a:xfrm>
            <a:off x="1577787" y="672353"/>
            <a:ext cx="10192871" cy="47727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endParaRPr lang="en-US" altLang="ko-KR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Inverse z transform using long </a:t>
            </a:r>
            <a:r>
              <a:rPr lang="en-US" altLang="ko-K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division</a:t>
            </a:r>
          </a:p>
          <a:p>
            <a:pPr lvl="1"/>
            <a:endParaRPr lang="en-US" altLang="ko-KR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ko-K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, </a:t>
            </a:r>
            <a:r>
              <a:rPr lang="en-US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 |Z|&lt; 1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ko-KR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627" name="Object 6"/>
          <p:cNvGraphicFramePr>
            <a:graphicFrameLocks noChangeAspect="1"/>
          </p:cNvGraphicFramePr>
          <p:nvPr/>
        </p:nvGraphicFramePr>
        <p:xfrm>
          <a:off x="5024439" y="1844675"/>
          <a:ext cx="19653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name="Equation" r:id="rId3" imgW="1307880" imgH="419040" progId="Equation.DSMT4">
                  <p:embed/>
                </p:oleObj>
              </mc:Choice>
              <mc:Fallback>
                <p:oleObj name="Equation" r:id="rId3" imgW="1307880" imgH="419040" progId="Equation.DSMT4">
                  <p:embed/>
                  <p:pic>
                    <p:nvPicPr>
                      <p:cNvPr id="2662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4439" y="1844675"/>
                        <a:ext cx="1965325" cy="630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0619291"/>
              </p:ext>
            </p:extLst>
          </p:nvPr>
        </p:nvGraphicFramePr>
        <p:xfrm>
          <a:off x="3908425" y="2697163"/>
          <a:ext cx="3968750" cy="281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name="Equation" r:id="rId5" imgW="2514600" imgH="1879600" progId="Equation.DSMT4">
                  <p:embed/>
                </p:oleObj>
              </mc:Choice>
              <mc:Fallback>
                <p:oleObj name="Equation" r:id="rId5" imgW="2514600" imgH="1879600" progId="Equation.DSMT4">
                  <p:embed/>
                  <p:pic>
                    <p:nvPicPr>
                      <p:cNvPr id="2662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8425" y="2697163"/>
                        <a:ext cx="3968750" cy="281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3892551" y="5702301"/>
          <a:ext cx="3001963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0" name="Equation" r:id="rId7" imgW="2006600" imgH="228600" progId="Equation.DSMT4">
                  <p:embed/>
                </p:oleObj>
              </mc:Choice>
              <mc:Fallback>
                <p:oleObj name="Equation" r:id="rId7" imgW="2006600" imgH="228600" progId="Equation.DSMT4">
                  <p:embed/>
                  <p:pic>
                    <p:nvPicPr>
                      <p:cNvPr id="266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1" y="5702301"/>
                        <a:ext cx="3001963" cy="341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8"/>
          <p:cNvGraphicFramePr>
            <a:graphicFrameLocks noChangeAspect="1"/>
          </p:cNvGraphicFramePr>
          <p:nvPr/>
        </p:nvGraphicFramePr>
        <p:xfrm>
          <a:off x="3929063" y="6161089"/>
          <a:ext cx="3948112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Equation" r:id="rId9" imgW="2654300" imgH="203200" progId="Equation.DSMT4">
                  <p:embed/>
                </p:oleObj>
              </mc:Choice>
              <mc:Fallback>
                <p:oleObj name="Equation" r:id="rId9" imgW="2654300" imgH="203200" progId="Equation.DSMT4">
                  <p:embed/>
                  <p:pic>
                    <p:nvPicPr>
                      <p:cNvPr id="2663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9063" y="6161089"/>
                        <a:ext cx="3948112" cy="301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1053737" y="58185"/>
            <a:ext cx="969264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300" b="1" dirty="0">
                <a:solidFill>
                  <a:srgbClr val="92AA4C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Inverse z-Transform: Using Partial </a:t>
            </a:r>
            <a:r>
              <a:rPr lang="en-US" sz="3300" b="1" dirty="0" smtClean="0">
                <a:solidFill>
                  <a:srgbClr val="92AA4C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Division</a:t>
            </a:r>
            <a:endParaRPr lang="en-US" sz="3300" b="1" dirty="0">
              <a:solidFill>
                <a:srgbClr val="92AA4C">
                  <a:lumMod val="75000"/>
                </a:srgb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40641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내용 개체 틀 2"/>
          <p:cNvSpPr>
            <a:spLocks noGrp="1"/>
          </p:cNvSpPr>
          <p:nvPr>
            <p:ph idx="1"/>
          </p:nvPr>
        </p:nvSpPr>
        <p:spPr>
          <a:xfrm>
            <a:off x="1577787" y="672353"/>
            <a:ext cx="10192871" cy="47727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4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endParaRPr lang="en-US" altLang="ko-KR" sz="24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ko-K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Inverse z transform using long </a:t>
            </a:r>
            <a:r>
              <a:rPr lang="en-US" altLang="ko-K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division</a:t>
            </a:r>
          </a:p>
          <a:p>
            <a:pPr lvl="1"/>
            <a:endParaRPr lang="en-US" altLang="ko-KR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r>
              <a:rPr lang="en-US" altLang="ko-K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, </a:t>
            </a:r>
            <a:r>
              <a:rPr lang="en-US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altLang="ko-K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ROC |Z</a:t>
            </a:r>
            <a:r>
              <a:rPr lang="en-US" altLang="ko-K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|&gt; 0.5</a:t>
            </a:r>
            <a:endParaRPr lang="ko-KR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buNone/>
            </a:pPr>
            <a:endParaRPr lang="ko-KR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9147" y="2790845"/>
            <a:ext cx="3058967" cy="234721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5997" y="1848303"/>
            <a:ext cx="1426654" cy="738143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372" y="5307012"/>
            <a:ext cx="2782742" cy="4841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743" y="5960156"/>
            <a:ext cx="1391371" cy="579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840347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362</Words>
  <Application>Microsoft Office PowerPoint</Application>
  <PresentationFormat>Custom</PresentationFormat>
  <Paragraphs>54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Quadrant</vt:lpstr>
      <vt:lpstr>Wisp</vt:lpstr>
      <vt:lpstr>Image</vt:lpstr>
      <vt:lpstr>Equation</vt:lpstr>
      <vt:lpstr>The Inverse Z-Transform</vt:lpstr>
      <vt:lpstr>The Inverse Z-Transform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RHAW</dc:creator>
  <cp:lastModifiedBy>Rowea</cp:lastModifiedBy>
  <cp:revision>125</cp:revision>
  <dcterms:created xsi:type="dcterms:W3CDTF">2016-10-10T01:42:31Z</dcterms:created>
  <dcterms:modified xsi:type="dcterms:W3CDTF">2021-12-17T13:20:11Z</dcterms:modified>
</cp:coreProperties>
</file>