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80" r:id="rId1"/>
  </p:sldMasterIdLst>
  <p:notesMasterIdLst>
    <p:notesMasterId r:id="rId27"/>
  </p:notesMasterIdLst>
  <p:sldIdLst>
    <p:sldId id="257" r:id="rId2"/>
    <p:sldId id="268" r:id="rId3"/>
    <p:sldId id="269" r:id="rId4"/>
    <p:sldId id="288" r:id="rId5"/>
    <p:sldId id="270" r:id="rId6"/>
    <p:sldId id="271" r:id="rId7"/>
    <p:sldId id="272" r:id="rId8"/>
    <p:sldId id="290" r:id="rId9"/>
    <p:sldId id="274" r:id="rId10"/>
    <p:sldId id="275" r:id="rId11"/>
    <p:sldId id="276" r:id="rId12"/>
    <p:sldId id="262" r:id="rId13"/>
    <p:sldId id="277" r:id="rId14"/>
    <p:sldId id="278" r:id="rId15"/>
    <p:sldId id="258" r:id="rId16"/>
    <p:sldId id="279" r:id="rId17"/>
    <p:sldId id="280" r:id="rId18"/>
    <p:sldId id="281" r:id="rId19"/>
    <p:sldId id="282" r:id="rId20"/>
    <p:sldId id="261" r:id="rId21"/>
    <p:sldId id="283" r:id="rId22"/>
    <p:sldId id="284" r:id="rId23"/>
    <p:sldId id="285" r:id="rId24"/>
    <p:sldId id="286" r:id="rId25"/>
    <p:sldId id="287" r:id="rId2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BE27903-41E3-4144-8EEA-0C7E82F36569}" type="datetimeFigureOut">
              <a:rPr lang="ar-IQ" smtClean="0"/>
              <a:pPr/>
              <a:t>03/06/1441</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0AB1662-2902-45EF-9898-629BD74A497F}"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8E2F08B-1F99-43E4-9A64-22539DCA3657}" type="datetimeFigureOut">
              <a:rPr lang="ar-IQ" smtClean="0"/>
              <a:pPr/>
              <a:t>03/06/1441</a:t>
            </a:fld>
            <a:endParaRPr lang="ar-IQ"/>
          </a:p>
        </p:txBody>
      </p:sp>
      <p:sp>
        <p:nvSpPr>
          <p:cNvPr id="16" name="Slide Number Placeholder 15"/>
          <p:cNvSpPr>
            <a:spLocks noGrp="1"/>
          </p:cNvSpPr>
          <p:nvPr>
            <p:ph type="sldNum" sz="quarter" idx="11"/>
          </p:nvPr>
        </p:nvSpPr>
        <p:spPr/>
        <p:txBody>
          <a:bodyPr/>
          <a:lstStyle/>
          <a:p>
            <a:fld id="{46D48EB6-352A-4215-AA47-00DF19B9A887}" type="slidenum">
              <a:rPr lang="ar-IQ" smtClean="0"/>
              <a:pPr/>
              <a:t>‹#›</a:t>
            </a:fld>
            <a:endParaRPr lang="ar-IQ"/>
          </a:p>
        </p:txBody>
      </p:sp>
      <p:sp>
        <p:nvSpPr>
          <p:cNvPr id="17" name="Footer Placeholder 16"/>
          <p:cNvSpPr>
            <a:spLocks noGrp="1"/>
          </p:cNvSpPr>
          <p:nvPr>
            <p:ph type="ftr" sz="quarter" idx="12"/>
          </p:nvPr>
        </p:nvSpPr>
        <p:spPr/>
        <p:txBody>
          <a:bodyPr/>
          <a:lstStyle/>
          <a:p>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E2F08B-1F99-43E4-9A64-22539DCA3657}" type="datetimeFigureOut">
              <a:rPr lang="ar-IQ" smtClean="0"/>
              <a:pPr/>
              <a:t>03/06/1441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6D48EB6-352A-4215-AA47-00DF19B9A887}"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E2F08B-1F99-43E4-9A64-22539DCA3657}" type="datetimeFigureOut">
              <a:rPr lang="ar-IQ" smtClean="0"/>
              <a:pPr/>
              <a:t>03/06/1441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6D48EB6-352A-4215-AA47-00DF19B9A887}"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8E2F08B-1F99-43E4-9A64-22539DCA3657}" type="datetimeFigureOut">
              <a:rPr lang="ar-IQ" smtClean="0"/>
              <a:pPr/>
              <a:t>03/06/1441</a:t>
            </a:fld>
            <a:endParaRPr lang="ar-IQ"/>
          </a:p>
        </p:txBody>
      </p:sp>
      <p:sp>
        <p:nvSpPr>
          <p:cNvPr id="15" name="Slide Number Placeholder 14"/>
          <p:cNvSpPr>
            <a:spLocks noGrp="1"/>
          </p:cNvSpPr>
          <p:nvPr>
            <p:ph type="sldNum" sz="quarter" idx="15"/>
          </p:nvPr>
        </p:nvSpPr>
        <p:spPr/>
        <p:txBody>
          <a:bodyPr/>
          <a:lstStyle>
            <a:lvl1pPr algn="ctr">
              <a:defRPr/>
            </a:lvl1pPr>
          </a:lstStyle>
          <a:p>
            <a:fld id="{46D48EB6-352A-4215-AA47-00DF19B9A887}" type="slidenum">
              <a:rPr lang="ar-IQ" smtClean="0"/>
              <a:pPr/>
              <a:t>‹#›</a:t>
            </a:fld>
            <a:endParaRPr lang="ar-IQ"/>
          </a:p>
        </p:txBody>
      </p:sp>
      <p:sp>
        <p:nvSpPr>
          <p:cNvPr id="16" name="Footer Placeholder 15"/>
          <p:cNvSpPr>
            <a:spLocks noGrp="1"/>
          </p:cNvSpPr>
          <p:nvPr>
            <p:ph type="ftr" sz="quarter" idx="16"/>
          </p:nvPr>
        </p:nvSpPr>
        <p:spPr/>
        <p:txBody>
          <a:bodyPr/>
          <a:lstStyle/>
          <a:p>
            <a:endParaRPr lang="ar-IQ"/>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E2F08B-1F99-43E4-9A64-22539DCA3657}" type="datetimeFigureOut">
              <a:rPr lang="ar-IQ" smtClean="0"/>
              <a:pPr/>
              <a:t>03/06/1441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6D48EB6-352A-4215-AA47-00DF19B9A887}" type="slidenum">
              <a:rPr lang="ar-IQ" smtClean="0"/>
              <a:pPr/>
              <a:t>‹#›</a:t>
            </a:fld>
            <a:endParaRPr lang="ar-IQ"/>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E2F08B-1F99-43E4-9A64-22539DCA3657}" type="datetimeFigureOut">
              <a:rPr lang="ar-IQ" smtClean="0"/>
              <a:pPr/>
              <a:t>03/06/1441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6D48EB6-352A-4215-AA47-00DF19B9A887}" type="slidenum">
              <a:rPr lang="ar-IQ" smtClean="0"/>
              <a:pPr/>
              <a:t>‹#›</a:t>
            </a:fld>
            <a:endParaRPr lang="ar-IQ"/>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6D48EB6-352A-4215-AA47-00DF19B9A887}" type="slidenum">
              <a:rPr lang="ar-IQ" smtClean="0"/>
              <a:pPr/>
              <a:t>‹#›</a:t>
            </a:fld>
            <a:endParaRPr lang="ar-IQ"/>
          </a:p>
        </p:txBody>
      </p:sp>
      <p:sp>
        <p:nvSpPr>
          <p:cNvPr id="8" name="Footer Placeholder 7"/>
          <p:cNvSpPr>
            <a:spLocks noGrp="1"/>
          </p:cNvSpPr>
          <p:nvPr>
            <p:ph type="ftr" sz="quarter" idx="11"/>
          </p:nvPr>
        </p:nvSpPr>
        <p:spPr/>
        <p:txBody>
          <a:bodyPr/>
          <a:lstStyle/>
          <a:p>
            <a:endParaRPr lang="ar-IQ"/>
          </a:p>
        </p:txBody>
      </p:sp>
      <p:sp>
        <p:nvSpPr>
          <p:cNvPr id="7" name="Date Placeholder 6"/>
          <p:cNvSpPr>
            <a:spLocks noGrp="1"/>
          </p:cNvSpPr>
          <p:nvPr>
            <p:ph type="dt" sz="half" idx="10"/>
          </p:nvPr>
        </p:nvSpPr>
        <p:spPr/>
        <p:txBody>
          <a:bodyPr/>
          <a:lstStyle/>
          <a:p>
            <a:fld id="{48E2F08B-1F99-43E4-9A64-22539DCA3657}" type="datetimeFigureOut">
              <a:rPr lang="ar-IQ" smtClean="0"/>
              <a:pPr/>
              <a:t>03/06/1441</a:t>
            </a:fld>
            <a:endParaRPr lang="ar-IQ"/>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E2F08B-1F99-43E4-9A64-22539DCA3657}" type="datetimeFigureOut">
              <a:rPr lang="ar-IQ" smtClean="0"/>
              <a:pPr/>
              <a:t>03/06/1441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46D48EB6-352A-4215-AA47-00DF19B9A887}" type="slidenum">
              <a:rPr lang="ar-IQ" smtClean="0"/>
              <a:pPr/>
              <a:t>‹#›</a:t>
            </a:fld>
            <a:endParaRPr lang="ar-IQ"/>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E2F08B-1F99-43E4-9A64-22539DCA3657}" type="datetimeFigureOut">
              <a:rPr lang="ar-IQ" smtClean="0"/>
              <a:pPr/>
              <a:t>03/06/1441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46D48EB6-352A-4215-AA47-00DF19B9A887}"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8E2F08B-1F99-43E4-9A64-22539DCA3657}" type="datetimeFigureOut">
              <a:rPr lang="ar-IQ" smtClean="0"/>
              <a:pPr/>
              <a:t>03/06/1441</a:t>
            </a:fld>
            <a:endParaRPr lang="ar-IQ"/>
          </a:p>
        </p:txBody>
      </p:sp>
      <p:sp>
        <p:nvSpPr>
          <p:cNvPr id="9" name="Slide Number Placeholder 8"/>
          <p:cNvSpPr>
            <a:spLocks noGrp="1"/>
          </p:cNvSpPr>
          <p:nvPr>
            <p:ph type="sldNum" sz="quarter" idx="15"/>
          </p:nvPr>
        </p:nvSpPr>
        <p:spPr/>
        <p:txBody>
          <a:bodyPr/>
          <a:lstStyle/>
          <a:p>
            <a:fld id="{46D48EB6-352A-4215-AA47-00DF19B9A887}" type="slidenum">
              <a:rPr lang="ar-IQ" smtClean="0"/>
              <a:pPr/>
              <a:t>‹#›</a:t>
            </a:fld>
            <a:endParaRPr lang="ar-IQ"/>
          </a:p>
        </p:txBody>
      </p:sp>
      <p:sp>
        <p:nvSpPr>
          <p:cNvPr id="10" name="Footer Placeholder 9"/>
          <p:cNvSpPr>
            <a:spLocks noGrp="1"/>
          </p:cNvSpPr>
          <p:nvPr>
            <p:ph type="ftr" sz="quarter" idx="16"/>
          </p:nvPr>
        </p:nvSpPr>
        <p:spPr/>
        <p:txBody>
          <a:bodyPr/>
          <a:lstStyle/>
          <a:p>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8E2F08B-1F99-43E4-9A64-22539DCA3657}" type="datetimeFigureOut">
              <a:rPr lang="ar-IQ" smtClean="0"/>
              <a:pPr/>
              <a:t>03/06/1441</a:t>
            </a:fld>
            <a:endParaRPr lang="ar-IQ"/>
          </a:p>
        </p:txBody>
      </p:sp>
      <p:sp>
        <p:nvSpPr>
          <p:cNvPr id="9" name="Slide Number Placeholder 8"/>
          <p:cNvSpPr>
            <a:spLocks noGrp="1"/>
          </p:cNvSpPr>
          <p:nvPr>
            <p:ph type="sldNum" sz="quarter" idx="11"/>
          </p:nvPr>
        </p:nvSpPr>
        <p:spPr/>
        <p:txBody>
          <a:bodyPr/>
          <a:lstStyle/>
          <a:p>
            <a:fld id="{46D48EB6-352A-4215-AA47-00DF19B9A887}" type="slidenum">
              <a:rPr lang="ar-IQ" smtClean="0"/>
              <a:pPr/>
              <a:t>‹#›</a:t>
            </a:fld>
            <a:endParaRPr lang="ar-IQ"/>
          </a:p>
        </p:txBody>
      </p:sp>
      <p:sp>
        <p:nvSpPr>
          <p:cNvPr id="10" name="Footer Placeholder 9"/>
          <p:cNvSpPr>
            <a:spLocks noGrp="1"/>
          </p:cNvSpPr>
          <p:nvPr>
            <p:ph type="ftr" sz="quarter" idx="12"/>
          </p:nvPr>
        </p:nvSpPr>
        <p:spPr/>
        <p:txBody>
          <a:bodyPr/>
          <a:lstStyle/>
          <a:p>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8E2F08B-1F99-43E4-9A64-22539DCA3657}" type="datetimeFigureOut">
              <a:rPr lang="ar-IQ" smtClean="0"/>
              <a:pPr/>
              <a:t>03/06/1441</a:t>
            </a:fld>
            <a:endParaRPr lang="ar-IQ"/>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ar-IQ"/>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6D48EB6-352A-4215-AA47-00DF19B9A887}" type="slidenum">
              <a:rPr lang="ar-IQ" smtClean="0"/>
              <a:pPr/>
              <a:t>‹#›</a:t>
            </a:fld>
            <a:endParaRPr lang="ar-IQ"/>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1"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142984"/>
            <a:ext cx="9144000" cy="6072230"/>
          </a:xfrm>
          <a:ln/>
        </p:spPr>
        <p:style>
          <a:lnRef idx="0">
            <a:schemeClr val="accent2"/>
          </a:lnRef>
          <a:fillRef idx="3">
            <a:schemeClr val="accent2"/>
          </a:fillRef>
          <a:effectRef idx="3">
            <a:schemeClr val="accent2"/>
          </a:effectRef>
          <a:fontRef idx="minor">
            <a:schemeClr val="lt1"/>
          </a:fontRef>
        </p:style>
        <p:txBody>
          <a:bodyPr>
            <a:normAutofit fontScale="25000" lnSpcReduction="20000"/>
          </a:bodyPr>
          <a:lstStyle/>
          <a:p>
            <a:r>
              <a:rPr lang="ar-IQ" sz="11200" b="1" dirty="0" smtClean="0">
                <a:solidFill>
                  <a:schemeClr val="bg1"/>
                </a:solidFill>
              </a:rPr>
              <a:t>المحور الأول : الواقع الجغرافي لمصر الفرعونية .</a:t>
            </a:r>
          </a:p>
          <a:p>
            <a:endParaRPr lang="ar-IQ" sz="7400" dirty="0" smtClean="0"/>
          </a:p>
          <a:p>
            <a:pPr algn="just"/>
            <a:r>
              <a:rPr lang="ar-IQ" sz="11200" dirty="0" smtClean="0"/>
              <a:t>الجغرافية علم قديم جديد في آن واحد ، بدأ فيه الجغرافيون منذ القدم يتأملوا وجه </a:t>
            </a:r>
            <a:r>
              <a:rPr lang="ar-IQ" sz="11200" dirty="0" err="1" smtClean="0"/>
              <a:t>الارض</a:t>
            </a:r>
            <a:r>
              <a:rPr lang="ar-IQ" sz="11200" dirty="0" smtClean="0"/>
              <a:t> من حولهم وأمام ناظرهم ، قبل </a:t>
            </a:r>
            <a:r>
              <a:rPr lang="ar-IQ" sz="11200" dirty="0" err="1" smtClean="0"/>
              <a:t>ان</a:t>
            </a:r>
            <a:r>
              <a:rPr lang="ar-IQ" sz="11200" dirty="0" smtClean="0"/>
              <a:t> يصفوا ما يرون ، ويحاولوا ربط  الأحداث والظواهر بعضها ببعض .</a:t>
            </a:r>
          </a:p>
          <a:p>
            <a:pPr algn="just"/>
            <a:endParaRPr lang="ar-IQ" sz="11200" dirty="0" smtClean="0"/>
          </a:p>
          <a:p>
            <a:pPr algn="just"/>
            <a:r>
              <a:rPr lang="ar-IQ" sz="11200" b="1" u="sng" dirty="0" smtClean="0"/>
              <a:t> أثر العوامل الطبيعية في حضارة بلاد النيل :</a:t>
            </a:r>
            <a:endParaRPr lang="en-US" sz="11200" dirty="0" smtClean="0"/>
          </a:p>
          <a:p>
            <a:pPr algn="just"/>
            <a:r>
              <a:rPr lang="ar-IQ" sz="11200" dirty="0" smtClean="0"/>
              <a:t>ويمكن لنا إن نجعل العوامل الطبيعية المؤثرة في العمران في فترة الأسرات المصرية فيما يلي :</a:t>
            </a:r>
            <a:endParaRPr lang="en-US" sz="11200" dirty="0" smtClean="0"/>
          </a:p>
          <a:p>
            <a:pPr lvl="0" algn="just"/>
            <a:r>
              <a:rPr lang="ar-IQ" sz="11200" dirty="0" smtClean="0"/>
              <a:t>التغير المناخي في </a:t>
            </a:r>
            <a:r>
              <a:rPr lang="ar-IQ" sz="11200" dirty="0" err="1" smtClean="0"/>
              <a:t>إتجاه</a:t>
            </a:r>
            <a:r>
              <a:rPr lang="ar-IQ" sz="11200" dirty="0" smtClean="0"/>
              <a:t> الجفاف .</a:t>
            </a:r>
            <a:endParaRPr lang="en-US" sz="11200" dirty="0" smtClean="0"/>
          </a:p>
          <a:p>
            <a:pPr lvl="0" algn="just"/>
            <a:r>
              <a:rPr lang="ar-IQ" sz="11200" dirty="0" smtClean="0"/>
              <a:t>تذبذب فيضان نهر النيل.</a:t>
            </a:r>
            <a:endParaRPr lang="en-US" sz="11200" dirty="0" smtClean="0"/>
          </a:p>
          <a:p>
            <a:pPr lvl="0" algn="just"/>
            <a:r>
              <a:rPr lang="ar-IQ" sz="11200" dirty="0" err="1" smtClean="0"/>
              <a:t>إتساع</a:t>
            </a:r>
            <a:r>
              <a:rPr lang="ar-IQ" sz="11200" dirty="0" smtClean="0"/>
              <a:t> </a:t>
            </a:r>
            <a:r>
              <a:rPr lang="ar-IQ" sz="11200" dirty="0" err="1" smtClean="0"/>
              <a:t>الوادى</a:t>
            </a:r>
            <a:r>
              <a:rPr lang="ar-IQ" sz="11200" dirty="0" smtClean="0"/>
              <a:t> واختلاف وتغير </a:t>
            </a:r>
            <a:r>
              <a:rPr lang="ar-IQ" sz="11200" dirty="0" err="1" smtClean="0"/>
              <a:t>طوبو</a:t>
            </a:r>
            <a:r>
              <a:rPr lang="ar-IQ" sz="11200" dirty="0" smtClean="0"/>
              <a:t> </a:t>
            </a:r>
            <a:r>
              <a:rPr lang="ar-IQ" sz="11200" dirty="0" err="1" smtClean="0"/>
              <a:t>غرافيته</a:t>
            </a:r>
            <a:r>
              <a:rPr lang="ar-IQ" sz="11200" dirty="0" smtClean="0"/>
              <a:t>  . </a:t>
            </a:r>
            <a:endParaRPr lang="en-US" sz="11200" dirty="0" smtClean="0"/>
          </a:p>
          <a:p>
            <a:pPr algn="just"/>
            <a:r>
              <a:rPr lang="ar-IQ" sz="11200" b="1" u="sng" dirty="0" smtClean="0"/>
              <a:t>العوامل البشرية المؤثرة في العمران فتكمن في ما يلي: </a:t>
            </a:r>
            <a:endParaRPr lang="en-US" sz="11200" dirty="0" smtClean="0"/>
          </a:p>
          <a:p>
            <a:pPr lvl="0" algn="just"/>
            <a:r>
              <a:rPr lang="ar-IQ" sz="11200" dirty="0" smtClean="0"/>
              <a:t>تطور معرفة </a:t>
            </a:r>
            <a:r>
              <a:rPr lang="ar-IQ" sz="11200" dirty="0" err="1" smtClean="0"/>
              <a:t>الأنسان</a:t>
            </a:r>
            <a:r>
              <a:rPr lang="ar-IQ" sz="11200" dirty="0" smtClean="0"/>
              <a:t> المصري القديم التي أعكست على </a:t>
            </a:r>
            <a:r>
              <a:rPr lang="ar-IQ" sz="11200" dirty="0" err="1" smtClean="0"/>
              <a:t>إستغلاله</a:t>
            </a:r>
            <a:r>
              <a:rPr lang="ar-IQ" sz="11200" dirty="0" smtClean="0"/>
              <a:t> للبيئة. </a:t>
            </a:r>
            <a:endParaRPr lang="en-US" sz="11200" dirty="0" smtClean="0"/>
          </a:p>
          <a:p>
            <a:pPr lvl="0" algn="just"/>
            <a:r>
              <a:rPr lang="ar-IQ" sz="11200" dirty="0" smtClean="0"/>
              <a:t>التأثيرات البشرية الوافدة على مصر وآثارها العمرانية  .</a:t>
            </a:r>
            <a:endParaRPr lang="en-US" sz="11200" dirty="0" smtClean="0"/>
          </a:p>
          <a:p>
            <a:pPr algn="just"/>
            <a:r>
              <a:rPr lang="ar-IQ" sz="7400" dirty="0" smtClean="0"/>
              <a:t>			 </a:t>
            </a:r>
            <a:endParaRPr lang="en-US" sz="7400" dirty="0" smtClean="0"/>
          </a:p>
          <a:p>
            <a:endParaRPr lang="ar-IQ" sz="5100" dirty="0" smtClean="0"/>
          </a:p>
          <a:p>
            <a:endParaRPr lang="ar-IQ" dirty="0" smtClean="0"/>
          </a:p>
          <a:p>
            <a:endParaRPr lang="ar-IQ" dirty="0" smtClean="0"/>
          </a:p>
          <a:p>
            <a:endParaRPr lang="ar-IQ" dirty="0" smtClean="0"/>
          </a:p>
          <a:p>
            <a:endParaRPr lang="ar-IQ" dirty="0" smtClean="0"/>
          </a:p>
          <a:p>
            <a:endParaRPr lang="ar-IQ" dirty="0" smtClean="0"/>
          </a:p>
          <a:p>
            <a:endParaRPr lang="ar-IQ" dirty="0" smtClean="0"/>
          </a:p>
          <a:p>
            <a:endParaRPr lang="ar-IQ" dirty="0" smtClean="0"/>
          </a:p>
          <a:p>
            <a:endParaRPr lang="ar-IQ" dirty="0" smtClean="0"/>
          </a:p>
          <a:p>
            <a:endParaRPr lang="ar-IQ" dirty="0" smtClean="0"/>
          </a:p>
          <a:p>
            <a:endParaRPr lang="ar-IQ" dirty="0" smtClean="0"/>
          </a:p>
          <a:p>
            <a:endParaRPr lang="ar-IQ" dirty="0" smtClean="0"/>
          </a:p>
          <a:p>
            <a:endParaRPr lang="ar-IQ" dirty="0" smtClean="0"/>
          </a:p>
          <a:p>
            <a:endParaRPr lang="ar-IQ" dirty="0" smtClean="0"/>
          </a:p>
          <a:p>
            <a:endParaRPr lang="ar-IQ" dirty="0" smtClean="0"/>
          </a:p>
          <a:p>
            <a:endParaRPr lang="ar-IQ" dirty="0" smtClean="0"/>
          </a:p>
          <a:p>
            <a:endParaRPr lang="ar-IQ" dirty="0" smtClean="0"/>
          </a:p>
          <a:p>
            <a:r>
              <a:rPr lang="ar-IQ" dirty="0" smtClean="0"/>
              <a:t> </a:t>
            </a:r>
          </a:p>
          <a:p>
            <a:endParaRPr lang="ar-IQ" dirty="0" smtClean="0"/>
          </a:p>
          <a:p>
            <a:pPr>
              <a:buNone/>
            </a:pPr>
            <a:endParaRPr lang="ar-IQ" dirty="0" smtClean="0"/>
          </a:p>
          <a:p>
            <a:pPr>
              <a:buNone/>
            </a:pPr>
            <a:endParaRPr lang="ar-IQ" dirty="0" smtClean="0"/>
          </a:p>
          <a:p>
            <a:endParaRPr lang="ar-IQ" dirty="0"/>
          </a:p>
        </p:txBody>
      </p:sp>
      <p:sp>
        <p:nvSpPr>
          <p:cNvPr id="2" name="عنوان 1"/>
          <p:cNvSpPr>
            <a:spLocks noGrp="1"/>
          </p:cNvSpPr>
          <p:nvPr>
            <p:ph type="title"/>
          </p:nvPr>
        </p:nvSpPr>
        <p:spPr>
          <a:xfrm>
            <a:off x="6215074" y="0"/>
            <a:ext cx="2928926" cy="857232"/>
          </a:xfrm>
          <a:prstGeom prst="rect">
            <a:avLst/>
          </a:prstGeom>
          <a:solidFill>
            <a:schemeClr val="bg1"/>
          </a:solidFill>
          <a:ln/>
          <a:effectLst/>
        </p:spPr>
        <p:style>
          <a:lnRef idx="2">
            <a:schemeClr val="accent2"/>
          </a:lnRef>
          <a:fillRef idx="1">
            <a:schemeClr val="lt1"/>
          </a:fillRef>
          <a:effectRef idx="0">
            <a:schemeClr val="accent2"/>
          </a:effectRef>
          <a:fontRef idx="minor">
            <a:schemeClr val="dk1"/>
          </a:fontRef>
        </p:style>
        <p:txBody>
          <a:bodyPr>
            <a:normAutofit/>
          </a:bodyPr>
          <a:lstStyle/>
          <a:p>
            <a:pPr algn="r"/>
            <a:r>
              <a:rPr lang="ar-IQ" b="1" i="1" dirty="0" smtClean="0">
                <a:ln w="18000">
                  <a:solidFill>
                    <a:schemeClr val="accent2">
                      <a:satMod val="140000"/>
                    </a:schemeClr>
                  </a:solidFill>
                  <a:prstDash val="solid"/>
                  <a:miter lim="800000"/>
                </a:ln>
                <a:solidFill>
                  <a:schemeClr val="bg1">
                    <a:lumMod val="95000"/>
                    <a:lumOff val="5000"/>
                  </a:schemeClr>
                </a:solidFill>
                <a:effectLst>
                  <a:outerShdw blurRad="25500" dist="23000" dir="7020000" algn="tl">
                    <a:srgbClr val="000000">
                      <a:alpha val="50000"/>
                    </a:srgbClr>
                  </a:outerShdw>
                </a:effectLst>
              </a:rPr>
              <a:t>المحاضرة الأولى</a:t>
            </a:r>
            <a:endParaRPr lang="ar-IQ" b="1" i="1" dirty="0">
              <a:ln w="18000">
                <a:solidFill>
                  <a:schemeClr val="accent2">
                    <a:satMod val="140000"/>
                  </a:schemeClr>
                </a:solidFill>
                <a:prstDash val="solid"/>
                <a:miter lim="800000"/>
              </a:ln>
              <a:solidFill>
                <a:schemeClr val="bg1">
                  <a:lumMod val="95000"/>
                  <a:lumOff val="5000"/>
                </a:schemeClr>
              </a:solidFill>
              <a:effectLst>
                <a:outerShdw blurRad="25500" dist="23000" dir="7020000" algn="tl">
                  <a:srgbClr val="000000">
                    <a:alpha val="50000"/>
                  </a:srgbClr>
                </a:outerShdw>
              </a:effectLst>
            </a:endParaRPr>
          </a:p>
        </p:txBody>
      </p:sp>
      <p:sp>
        <p:nvSpPr>
          <p:cNvPr id="4" name="Smiley Face 3"/>
          <p:cNvSpPr/>
          <p:nvPr/>
        </p:nvSpPr>
        <p:spPr>
          <a:xfrm rot="1356867">
            <a:off x="60122" y="4216936"/>
            <a:ext cx="2242486" cy="185738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42844" y="1524000"/>
            <a:ext cx="9001156" cy="5334000"/>
          </a:xfrm>
        </p:spPr>
        <p:txBody>
          <a:bodyPr/>
          <a:lstStyle/>
          <a:p>
            <a:pPr algn="just"/>
            <a:r>
              <a:rPr lang="ar-IQ" dirty="0" smtClean="0"/>
              <a:t>بدأت الحياة السياسية في مصر القديمة منذ فجر التاريخ على هيئة دويلات تنتشر في مصر العليا والسفلى , حيث يرجح عددها كان (42) دويلة لكل منها حاكمها وديانتها وإلهها الخاص </a:t>
            </a:r>
            <a:r>
              <a:rPr lang="ar-IQ" dirty="0" err="1" smtClean="0"/>
              <a:t>بها</a:t>
            </a:r>
            <a:r>
              <a:rPr lang="ar-IQ" dirty="0" smtClean="0"/>
              <a:t> حتى توحدت تلك الدويلات بمملكتين منفصلتين المملكة الجنوبية وعاصمتها (</a:t>
            </a:r>
            <a:r>
              <a:rPr lang="ar-IQ" dirty="0" err="1" smtClean="0"/>
              <a:t>نخين</a:t>
            </a:r>
            <a:r>
              <a:rPr lang="ar-IQ" dirty="0" smtClean="0"/>
              <a:t>) والمملكة الشمالية وعاصمتها (</a:t>
            </a:r>
            <a:r>
              <a:rPr lang="ar-IQ" dirty="0" err="1" smtClean="0"/>
              <a:t>بوتو</a:t>
            </a:r>
            <a:r>
              <a:rPr lang="ar-IQ" dirty="0" smtClean="0"/>
              <a:t>) في الدلتا،  وبعد حيناً من الزمن تمكن أحد الملوك والذي يرجح انه مينا من مملكة الجنوب في ضم مملكة الشمال وتوحيدها في مملكة واحدة حيث لقب نفسه بملك (مصر العليا والسفلى ).</a:t>
            </a:r>
            <a:endParaRPr lang="en-US" dirty="0" smtClean="0"/>
          </a:p>
          <a:p>
            <a:pPr algn="just"/>
            <a:endParaRPr lang="ar-IQ" dirty="0"/>
          </a:p>
        </p:txBody>
      </p:sp>
      <p:sp>
        <p:nvSpPr>
          <p:cNvPr id="3" name="عنوان 2"/>
          <p:cNvSpPr>
            <a:spLocks noGrp="1"/>
          </p:cNvSpPr>
          <p:nvPr>
            <p:ph type="title"/>
          </p:nvPr>
        </p:nvSpPr>
        <p:spPr>
          <a:xfrm>
            <a:off x="1000100" y="152400"/>
            <a:ext cx="7686700" cy="1219200"/>
          </a:xfrm>
        </p:spPr>
        <p:txBody>
          <a:bodyPr/>
          <a:lstStyle/>
          <a:p>
            <a:r>
              <a:rPr lang="ar-IQ" dirty="0" smtClean="0">
                <a:solidFill>
                  <a:schemeClr val="bg1"/>
                </a:solidFill>
              </a:rPr>
              <a:t>المحور التاسع  : الواقع التاريخي لبلاد النيل / 4 </a:t>
            </a:r>
            <a:endParaRPr lang="ar-IQ"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42844" y="1524000"/>
            <a:ext cx="9001156" cy="5334000"/>
          </a:xfrm>
        </p:spPr>
        <p:txBody>
          <a:bodyPr>
            <a:normAutofit/>
          </a:bodyPr>
          <a:lstStyle/>
          <a:p>
            <a:pPr algn="just"/>
            <a:r>
              <a:rPr lang="ar-IQ" sz="2400" dirty="0" smtClean="0"/>
              <a:t>وهنا لا بد من </a:t>
            </a:r>
            <a:r>
              <a:rPr lang="ar-IQ" sz="2400" dirty="0" err="1" smtClean="0"/>
              <a:t>الاشارة</a:t>
            </a:r>
            <a:r>
              <a:rPr lang="ar-IQ" sz="2400" dirty="0" smtClean="0"/>
              <a:t>  </a:t>
            </a:r>
            <a:r>
              <a:rPr lang="ar-IQ" sz="2400" dirty="0" err="1" smtClean="0"/>
              <a:t>الى</a:t>
            </a:r>
            <a:r>
              <a:rPr lang="ar-IQ" sz="2400" dirty="0" smtClean="0"/>
              <a:t> حوليات الملوك ونقوشهم </a:t>
            </a:r>
            <a:r>
              <a:rPr lang="ar-IQ" sz="2400" dirty="0" err="1" smtClean="0"/>
              <a:t>التأريخية</a:t>
            </a:r>
            <a:r>
              <a:rPr lang="ar-IQ" sz="2400" dirty="0" smtClean="0"/>
              <a:t> على جدران المعابد والقبور التي ساهمت كثيراً في تحديد الآثار المصرية </a:t>
            </a:r>
            <a:r>
              <a:rPr lang="ar-IQ" sz="2400" dirty="0" err="1" smtClean="0"/>
              <a:t>وادوارها</a:t>
            </a:r>
            <a:r>
              <a:rPr lang="ar-IQ" sz="2400" dirty="0" smtClean="0"/>
              <a:t> </a:t>
            </a:r>
            <a:r>
              <a:rPr lang="ar-IQ" sz="2400" dirty="0" err="1" smtClean="0"/>
              <a:t>التأريخية</a:t>
            </a:r>
            <a:r>
              <a:rPr lang="ar-IQ" sz="2400" dirty="0" smtClean="0"/>
              <a:t>  منذ </a:t>
            </a:r>
            <a:r>
              <a:rPr lang="ar-IQ" sz="2400" dirty="0" err="1" smtClean="0"/>
              <a:t>الالف</a:t>
            </a:r>
            <a:r>
              <a:rPr lang="ar-IQ" sz="2400" dirty="0" smtClean="0"/>
              <a:t> الثالث قبل الميلاد. ومنها (</a:t>
            </a:r>
            <a:r>
              <a:rPr lang="ar-IQ" sz="2400" dirty="0" err="1" smtClean="0"/>
              <a:t>اثبات</a:t>
            </a:r>
            <a:r>
              <a:rPr lang="ar-IQ" sz="2400" dirty="0" smtClean="0"/>
              <a:t> الكرنك) التي عثر عليها  معبد الكرنك والتي تحوي على (61) ملكاً وكذلك بدأت الحياة السياسية في مصر القديمة منذ فجر التاريخ على هيئة دويلات تنتشر في مصر العليا والسفلى , حيث يرجح عددها كان (42) دويلة لكل منها حاكمها وديانتها وإلهها الخاص </a:t>
            </a:r>
            <a:r>
              <a:rPr lang="ar-IQ" sz="2400" dirty="0" err="1" smtClean="0"/>
              <a:t>بها</a:t>
            </a:r>
            <a:r>
              <a:rPr lang="ar-IQ" sz="2400" dirty="0" smtClean="0"/>
              <a:t> حتى توحدت تلك الدويلات بمملكتين منفصلتين المملكة الجنوبية وعاصمتها (</a:t>
            </a:r>
            <a:r>
              <a:rPr lang="ar-IQ" sz="2400" dirty="0" err="1" smtClean="0"/>
              <a:t>نخين</a:t>
            </a:r>
            <a:r>
              <a:rPr lang="ar-IQ" sz="2400" dirty="0" smtClean="0"/>
              <a:t>) والمملكة الشمالية وعاصمتها (</a:t>
            </a:r>
            <a:r>
              <a:rPr lang="ar-IQ" sz="2400" dirty="0" err="1" smtClean="0"/>
              <a:t>بوتو</a:t>
            </a:r>
            <a:r>
              <a:rPr lang="ar-IQ" sz="2400" dirty="0" smtClean="0"/>
              <a:t>) في الدلتا،  وبعد حيناً من الزمن تمكن أحد الملوك والذي يرجح انه مينا من مملكة الجنوب في ضم مملكة الشمال وتوحيدها في مملكة واحدة حيث لقب نفسه بملك (مصر العليا والسفلى ).</a:t>
            </a:r>
          </a:p>
          <a:p>
            <a:pPr algn="just"/>
            <a:endParaRPr lang="ar-IQ" sz="2400" dirty="0" smtClean="0"/>
          </a:p>
          <a:p>
            <a:pPr algn="just">
              <a:buNone/>
            </a:pPr>
            <a:endParaRPr lang="ar-IQ" sz="2400" dirty="0" smtClean="0">
              <a:solidFill>
                <a:schemeClr val="bg1"/>
              </a:solidFill>
            </a:endParaRPr>
          </a:p>
          <a:p>
            <a:pPr algn="just">
              <a:buNone/>
            </a:pPr>
            <a:endParaRPr lang="ar-IQ" sz="2400" dirty="0" smtClean="0">
              <a:solidFill>
                <a:schemeClr val="bg1"/>
              </a:solidFill>
            </a:endParaRPr>
          </a:p>
          <a:p>
            <a:pPr algn="just">
              <a:buNone/>
            </a:pPr>
            <a:r>
              <a:rPr lang="ar-IQ" sz="2400" dirty="0" smtClean="0">
                <a:solidFill>
                  <a:schemeClr val="bg1"/>
                </a:solidFill>
              </a:rPr>
              <a:t>                       (</a:t>
            </a:r>
            <a:r>
              <a:rPr lang="ar-IQ" sz="2400" b="1" dirty="0" smtClean="0">
                <a:solidFill>
                  <a:schemeClr val="bg1"/>
                </a:solidFill>
              </a:rPr>
              <a:t>نقوش تاريخية على جدران المعابد)</a:t>
            </a:r>
            <a:r>
              <a:rPr lang="ar-IQ" sz="2400" dirty="0" smtClean="0">
                <a:solidFill>
                  <a:schemeClr val="bg1"/>
                </a:solidFill>
              </a:rPr>
              <a:t> </a:t>
            </a:r>
            <a:endParaRPr lang="en-US" sz="2400" dirty="0" smtClean="0">
              <a:solidFill>
                <a:schemeClr val="bg1"/>
              </a:solidFill>
            </a:endParaRPr>
          </a:p>
          <a:p>
            <a:endParaRPr lang="ar-IQ" dirty="0"/>
          </a:p>
        </p:txBody>
      </p:sp>
      <p:sp>
        <p:nvSpPr>
          <p:cNvPr id="3" name="عنوان 2"/>
          <p:cNvSpPr>
            <a:spLocks noGrp="1"/>
          </p:cNvSpPr>
          <p:nvPr>
            <p:ph type="title"/>
          </p:nvPr>
        </p:nvSpPr>
        <p:spPr>
          <a:xfrm>
            <a:off x="857224" y="152400"/>
            <a:ext cx="7829576" cy="1219200"/>
          </a:xfrm>
        </p:spPr>
        <p:txBody>
          <a:bodyPr/>
          <a:lstStyle/>
          <a:p>
            <a:r>
              <a:rPr lang="ar-IQ" dirty="0" smtClean="0">
                <a:solidFill>
                  <a:schemeClr val="bg1"/>
                </a:solidFill>
              </a:rPr>
              <a:t>المحور العاشر/ الواقع التاريخي لبلاد النيل / 5</a:t>
            </a:r>
            <a:endParaRPr lang="ar-IQ" dirty="0">
              <a:solidFill>
                <a:schemeClr val="bg1"/>
              </a:solidFill>
            </a:endParaRPr>
          </a:p>
        </p:txBody>
      </p:sp>
      <p:pic>
        <p:nvPicPr>
          <p:cNvPr id="4" name="صورة 3" descr="MOUNMENT32008202204.jpg"/>
          <p:cNvPicPr>
            <a:picLocks noChangeAspect="1"/>
          </p:cNvPicPr>
          <p:nvPr/>
        </p:nvPicPr>
        <p:blipFill>
          <a:blip r:embed="rId2" cstate="print"/>
          <a:stretch>
            <a:fillRect/>
          </a:stretch>
        </p:blipFill>
        <p:spPr>
          <a:xfrm>
            <a:off x="214282" y="4572008"/>
            <a:ext cx="3500462" cy="20002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142984"/>
            <a:ext cx="9144000" cy="5715016"/>
          </a:xfrm>
        </p:spPr>
        <p:style>
          <a:lnRef idx="0">
            <a:schemeClr val="accent2"/>
          </a:lnRef>
          <a:fillRef idx="3">
            <a:schemeClr val="accent2"/>
          </a:fillRef>
          <a:effectRef idx="3">
            <a:schemeClr val="accent2"/>
          </a:effectRef>
          <a:fontRef idx="minor">
            <a:schemeClr val="lt1"/>
          </a:fontRef>
        </p:style>
        <p:txBody>
          <a:bodyPr>
            <a:normAutofit/>
          </a:bodyPr>
          <a:lstStyle/>
          <a:p>
            <a:r>
              <a:rPr lang="ar-IQ" dirty="0" smtClean="0">
                <a:solidFill>
                  <a:schemeClr val="bg1"/>
                </a:solidFill>
              </a:rPr>
              <a:t> المحور </a:t>
            </a:r>
            <a:r>
              <a:rPr lang="ar-IQ" dirty="0" err="1" smtClean="0">
                <a:solidFill>
                  <a:schemeClr val="bg1"/>
                </a:solidFill>
              </a:rPr>
              <a:t>الاول</a:t>
            </a:r>
            <a:r>
              <a:rPr lang="ar-IQ" dirty="0" smtClean="0">
                <a:solidFill>
                  <a:schemeClr val="bg1"/>
                </a:solidFill>
              </a:rPr>
              <a:t> : </a:t>
            </a:r>
            <a:r>
              <a:rPr lang="ar-IQ" b="1" dirty="0" smtClean="0">
                <a:solidFill>
                  <a:schemeClr val="bg1"/>
                </a:solidFill>
              </a:rPr>
              <a:t>مصادر تاريخ مصر القديمة</a:t>
            </a:r>
          </a:p>
          <a:p>
            <a:endParaRPr lang="en-US" dirty="0" smtClean="0">
              <a:solidFill>
                <a:schemeClr val="bg1"/>
              </a:solidFill>
            </a:endParaRPr>
          </a:p>
          <a:p>
            <a:r>
              <a:rPr lang="ar-IQ" dirty="0" smtClean="0"/>
              <a:t>تعتمد الدراسة في تاريخ وادي النيل على مصادر أربعة رئيسة، هي الآثار المصرية القديمة، وكتابات الرحــالة ، والمـــؤرخين </a:t>
            </a:r>
            <a:r>
              <a:rPr lang="ar-IQ" dirty="0" err="1" smtClean="0"/>
              <a:t>الأغريق</a:t>
            </a:r>
            <a:r>
              <a:rPr lang="ar-IQ" dirty="0" smtClean="0"/>
              <a:t> والرومان، ثم مصادر بلدان الشرق الأدنى القديم لتأريخ مصر القديمة ، وأخيراً الكتب المقدسة .</a:t>
            </a:r>
            <a:endParaRPr lang="en-US" dirty="0" smtClean="0"/>
          </a:p>
          <a:p>
            <a:endParaRPr lang="en-US" dirty="0"/>
          </a:p>
        </p:txBody>
      </p:sp>
      <p:sp>
        <p:nvSpPr>
          <p:cNvPr id="2" name="عنوان 1"/>
          <p:cNvSpPr>
            <a:spLocks noGrp="1"/>
          </p:cNvSpPr>
          <p:nvPr>
            <p:ph type="title"/>
          </p:nvPr>
        </p:nvSpPr>
        <p:spPr>
          <a:xfrm>
            <a:off x="6215074" y="428604"/>
            <a:ext cx="2643206" cy="684676"/>
          </a:xfrm>
          <a:solidFill>
            <a:schemeClr val="bg1"/>
          </a:solidFill>
          <a:ln>
            <a:solidFill>
              <a:schemeClr val="bg1"/>
            </a:solidFill>
          </a:ln>
        </p:spPr>
        <p:txBody>
          <a:bodyPr>
            <a:normAutofit fontScale="90000"/>
          </a:bodyPr>
          <a:lstStyle/>
          <a:p>
            <a:r>
              <a:rPr lang="ar-IQ"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المحاضرة الثانية  </a:t>
            </a:r>
            <a:endParaRPr lang="ar-IQ" b="1" i="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Smiley Face 3"/>
          <p:cNvSpPr/>
          <p:nvPr/>
        </p:nvSpPr>
        <p:spPr>
          <a:xfrm>
            <a:off x="0" y="4786298"/>
            <a:ext cx="2357454" cy="207170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524000"/>
            <a:ext cx="9144000" cy="5334000"/>
          </a:xfrm>
        </p:spPr>
        <p:txBody>
          <a:bodyPr>
            <a:normAutofit fontScale="92500" lnSpcReduction="10000"/>
          </a:bodyPr>
          <a:lstStyle/>
          <a:p>
            <a:pPr algn="just"/>
            <a:r>
              <a:rPr lang="ar-IQ" dirty="0" smtClean="0"/>
              <a:t>الآثار التي تركها المصريون القدماء سواء كانت المادية منها أو الكتابية تُعد المصدر الأول والأساس لدراسة تأريخ وحضارة مصر الفراعنة كونها المصدر الذي عاصر </a:t>
            </a:r>
            <a:r>
              <a:rPr lang="ar-IQ" dirty="0" err="1" smtClean="0"/>
              <a:t>الاحداث</a:t>
            </a:r>
            <a:r>
              <a:rPr lang="ar-IQ" dirty="0" smtClean="0"/>
              <a:t> ، وهي خير شاهد على تصوير مختلف أوجه الحياة المصرية القديمة سواء في الجانب السياسي </a:t>
            </a:r>
            <a:r>
              <a:rPr lang="ar-IQ" dirty="0" err="1" smtClean="0"/>
              <a:t>او</a:t>
            </a:r>
            <a:r>
              <a:rPr lang="ar-IQ" dirty="0" smtClean="0"/>
              <a:t> الاجتماعي </a:t>
            </a:r>
            <a:r>
              <a:rPr lang="ar-IQ" dirty="0" err="1" smtClean="0"/>
              <a:t>او</a:t>
            </a:r>
            <a:r>
              <a:rPr lang="ar-IQ" dirty="0" smtClean="0"/>
              <a:t> الاقتصادي </a:t>
            </a:r>
            <a:r>
              <a:rPr lang="ar-IQ" dirty="0" err="1" smtClean="0"/>
              <a:t>او</a:t>
            </a:r>
            <a:r>
              <a:rPr lang="ar-IQ" dirty="0" smtClean="0"/>
              <a:t> الديني </a:t>
            </a:r>
            <a:r>
              <a:rPr lang="ar-IQ" dirty="0" err="1" smtClean="0"/>
              <a:t>او</a:t>
            </a:r>
            <a:r>
              <a:rPr lang="ar-IQ" dirty="0" smtClean="0"/>
              <a:t> </a:t>
            </a:r>
            <a:r>
              <a:rPr lang="ar-IQ" dirty="0" err="1" smtClean="0"/>
              <a:t>الادبي</a:t>
            </a:r>
            <a:r>
              <a:rPr lang="ar-IQ" dirty="0" smtClean="0"/>
              <a:t> </a:t>
            </a:r>
            <a:r>
              <a:rPr lang="ar-IQ" dirty="0" err="1" smtClean="0"/>
              <a:t>او</a:t>
            </a:r>
            <a:r>
              <a:rPr lang="ar-IQ" dirty="0" smtClean="0"/>
              <a:t> الفني ، وكل ما تركه </a:t>
            </a:r>
            <a:r>
              <a:rPr lang="ar-IQ" dirty="0" err="1" smtClean="0"/>
              <a:t>الانسان</a:t>
            </a:r>
            <a:r>
              <a:rPr lang="ar-IQ" dirty="0" smtClean="0"/>
              <a:t> في وادي النيل بقصد </a:t>
            </a:r>
            <a:r>
              <a:rPr lang="ar-IQ" dirty="0" err="1" smtClean="0"/>
              <a:t>او</a:t>
            </a:r>
            <a:r>
              <a:rPr lang="ar-IQ" dirty="0" smtClean="0"/>
              <a:t> بغير قصد.</a:t>
            </a:r>
            <a:endParaRPr lang="en-US" dirty="0" smtClean="0"/>
          </a:p>
          <a:p>
            <a:pPr algn="just"/>
            <a:endParaRPr lang="ar-IQ" dirty="0" smtClean="0"/>
          </a:p>
          <a:p>
            <a:pPr algn="just"/>
            <a:r>
              <a:rPr lang="ar-IQ" dirty="0" err="1" smtClean="0"/>
              <a:t>اهم</a:t>
            </a:r>
            <a:r>
              <a:rPr lang="ar-IQ" dirty="0" smtClean="0"/>
              <a:t> ما يميز تلك </a:t>
            </a:r>
            <a:r>
              <a:rPr lang="ar-IQ" dirty="0" err="1" smtClean="0"/>
              <a:t>الاثار</a:t>
            </a:r>
            <a:r>
              <a:rPr lang="ar-IQ" dirty="0" smtClean="0"/>
              <a:t> هو وفرتها وبقاء معظمها سالمـا ومحـفـوظــا من التــلف ، كما </a:t>
            </a:r>
            <a:r>
              <a:rPr lang="ar-IQ" dirty="0" err="1" smtClean="0"/>
              <a:t>ان</a:t>
            </a:r>
            <a:r>
              <a:rPr lang="ar-IQ" dirty="0" smtClean="0"/>
              <a:t> الكثير منها ونتيجة استخدام الحجارة الصلدة بقي شاخصاً يجلب </a:t>
            </a:r>
            <a:r>
              <a:rPr lang="ar-IQ" dirty="0" err="1" smtClean="0"/>
              <a:t>اليه</a:t>
            </a:r>
            <a:r>
              <a:rPr lang="ar-IQ" dirty="0" smtClean="0"/>
              <a:t> الأنظار كالأهرام والمعابد الكبيرة والمسلات ، وكان لمناخ مصر الجاف دوراً كبيراً في المحافظة على تلك </a:t>
            </a:r>
            <a:r>
              <a:rPr lang="ar-IQ" dirty="0" err="1" smtClean="0"/>
              <a:t>الاثار</a:t>
            </a:r>
            <a:r>
              <a:rPr lang="ar-IQ" dirty="0" smtClean="0"/>
              <a:t> لاسيما المطمورة داخل الأرض،  بالإضافة </a:t>
            </a:r>
            <a:r>
              <a:rPr lang="ar-IQ" dirty="0" err="1" smtClean="0"/>
              <a:t>الى</a:t>
            </a:r>
            <a:r>
              <a:rPr lang="ar-IQ" dirty="0" smtClean="0"/>
              <a:t> </a:t>
            </a:r>
            <a:r>
              <a:rPr lang="ar-IQ" dirty="0" err="1" smtClean="0"/>
              <a:t>ان</a:t>
            </a:r>
            <a:r>
              <a:rPr lang="ar-IQ" dirty="0" smtClean="0"/>
              <a:t> المصريين قد اتخذوا من حافات الصحراء مكانا لدفن موتاهم وإيداع كل ما يحتاجون </a:t>
            </a:r>
            <a:r>
              <a:rPr lang="ar-IQ" dirty="0" err="1" smtClean="0"/>
              <a:t>اليه</a:t>
            </a:r>
            <a:r>
              <a:rPr lang="ar-IQ" dirty="0" smtClean="0"/>
              <a:t> من مستلزمات تخص الحياة الآخرة ، في حين بقيت الأراضي الزراعية الضيقة على جانبي النيل مكاناً للزرع والسكنى ، فسلمت بذلك قبورهم والأشياء التي </a:t>
            </a:r>
            <a:r>
              <a:rPr lang="ar-IQ" dirty="0" err="1" smtClean="0"/>
              <a:t>اودعوها</a:t>
            </a:r>
            <a:r>
              <a:rPr lang="ar-IQ" dirty="0" smtClean="0"/>
              <a:t> فيها بفعل جفاف ارض الصحراء ، </a:t>
            </a:r>
            <a:r>
              <a:rPr lang="ar-IQ" dirty="0" err="1" smtClean="0"/>
              <a:t>اما</a:t>
            </a:r>
            <a:r>
              <a:rPr lang="ar-IQ" dirty="0" smtClean="0"/>
              <a:t> </a:t>
            </a:r>
            <a:r>
              <a:rPr lang="ar-IQ" dirty="0" err="1" smtClean="0"/>
              <a:t>الاثار</a:t>
            </a:r>
            <a:r>
              <a:rPr lang="ar-IQ" dirty="0" smtClean="0"/>
              <a:t> التي بقيت في بيوت السكنى فقد أصابها البلى بسبب عوامل التربة.</a:t>
            </a:r>
            <a:endParaRPr lang="en-US" dirty="0" smtClean="0"/>
          </a:p>
          <a:p>
            <a:endParaRPr lang="en-US" dirty="0" smtClean="0"/>
          </a:p>
          <a:p>
            <a:endParaRPr lang="ar-IQ" dirty="0"/>
          </a:p>
        </p:txBody>
      </p:sp>
      <p:sp>
        <p:nvSpPr>
          <p:cNvPr id="3" name="عنوان 2"/>
          <p:cNvSpPr>
            <a:spLocks noGrp="1"/>
          </p:cNvSpPr>
          <p:nvPr>
            <p:ph type="title"/>
          </p:nvPr>
        </p:nvSpPr>
        <p:spPr>
          <a:xfrm>
            <a:off x="3357554" y="152400"/>
            <a:ext cx="5786446" cy="1219200"/>
          </a:xfrm>
        </p:spPr>
        <p:txBody>
          <a:bodyPr>
            <a:normAutofit fontScale="90000"/>
          </a:bodyPr>
          <a:lstStyle/>
          <a:p>
            <a:r>
              <a:rPr lang="ar-IQ" dirty="0" smtClean="0">
                <a:solidFill>
                  <a:schemeClr val="bg1"/>
                </a:solidFill>
              </a:rPr>
              <a:t>المحور الثاني : آثار مصر القديمة   / 1</a:t>
            </a:r>
            <a:endParaRPr lang="ar-IQ"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524000"/>
            <a:ext cx="9144000" cy="5334000"/>
          </a:xfrm>
        </p:spPr>
        <p:txBody>
          <a:bodyPr/>
          <a:lstStyle/>
          <a:p>
            <a:pPr algn="just"/>
            <a:r>
              <a:rPr lang="ar-IQ" dirty="0" smtClean="0"/>
              <a:t>وهناك سبب مهم لوفرة الآثار من مصر وقيام ذلك الكم الهائل من الآثار الضخمة الشاخصة هو عقائد المصريون القدماء الدينية لا </a:t>
            </a:r>
            <a:r>
              <a:rPr lang="ar-IQ" dirty="0" err="1" smtClean="0"/>
              <a:t>سيما</a:t>
            </a:r>
            <a:r>
              <a:rPr lang="ar-IQ" dirty="0" smtClean="0"/>
              <a:t> فيما يخص حياة ما بعدا الموت التي قضت </a:t>
            </a:r>
            <a:r>
              <a:rPr lang="ar-IQ" dirty="0" err="1" smtClean="0"/>
              <a:t>ان</a:t>
            </a:r>
            <a:r>
              <a:rPr lang="ar-IQ" dirty="0" smtClean="0"/>
              <a:t> يقيموا مختلف </a:t>
            </a:r>
            <a:r>
              <a:rPr lang="ar-IQ" dirty="0" err="1" smtClean="0"/>
              <a:t>الاشكال</a:t>
            </a:r>
            <a:r>
              <a:rPr lang="ar-IQ" dirty="0" smtClean="0"/>
              <a:t> المعمارية من دنيوية ودينية وجنائزية، وهكذا فكثيراً ما توصف حضارتهم </a:t>
            </a:r>
            <a:r>
              <a:rPr lang="ar-IQ" dirty="0" err="1" smtClean="0"/>
              <a:t>بانها</a:t>
            </a:r>
            <a:r>
              <a:rPr lang="ar-IQ" dirty="0" smtClean="0"/>
              <a:t> حضارة الموت والمــوتى ، </a:t>
            </a:r>
            <a:r>
              <a:rPr lang="ar-IQ" dirty="0" err="1" smtClean="0"/>
              <a:t>اذ</a:t>
            </a:r>
            <a:r>
              <a:rPr lang="ar-IQ" dirty="0" smtClean="0"/>
              <a:t>  </a:t>
            </a:r>
            <a:r>
              <a:rPr lang="ar-IQ" dirty="0" err="1" smtClean="0"/>
              <a:t>ان</a:t>
            </a:r>
            <a:r>
              <a:rPr lang="ar-IQ" dirty="0" smtClean="0"/>
              <a:t> معظم الآثار التي خلفها لنا سكان وادي النيل وكانت مصدراً مهم لمعرفة حضارتهم قد عُثر عليها في القبور ، سواء ما كان منها القبور الملكية والمعابد الخاصة </a:t>
            </a:r>
            <a:r>
              <a:rPr lang="ar-IQ" dirty="0" err="1" smtClean="0"/>
              <a:t>بها</a:t>
            </a:r>
            <a:r>
              <a:rPr lang="ar-IQ" dirty="0" smtClean="0"/>
              <a:t> </a:t>
            </a:r>
            <a:r>
              <a:rPr lang="ar-IQ" dirty="0" err="1" smtClean="0"/>
              <a:t>او</a:t>
            </a:r>
            <a:r>
              <a:rPr lang="ar-IQ" dirty="0" smtClean="0"/>
              <a:t> في قبور عامة الشعب.</a:t>
            </a:r>
            <a:endParaRPr lang="en-US" dirty="0" smtClean="0"/>
          </a:p>
          <a:p>
            <a:endParaRPr lang="ar-IQ" dirty="0"/>
          </a:p>
        </p:txBody>
      </p:sp>
      <p:sp>
        <p:nvSpPr>
          <p:cNvPr id="3" name="عنوان 2"/>
          <p:cNvSpPr>
            <a:spLocks noGrp="1"/>
          </p:cNvSpPr>
          <p:nvPr>
            <p:ph type="title"/>
          </p:nvPr>
        </p:nvSpPr>
        <p:spPr>
          <a:xfrm>
            <a:off x="2357422" y="152400"/>
            <a:ext cx="6329378" cy="1219200"/>
          </a:xfrm>
        </p:spPr>
        <p:txBody>
          <a:bodyPr/>
          <a:lstStyle/>
          <a:p>
            <a:r>
              <a:rPr lang="ar-IQ" dirty="0" smtClean="0">
                <a:solidFill>
                  <a:schemeClr val="bg1"/>
                </a:solidFill>
              </a:rPr>
              <a:t>المحور الثالث :  آثار مصر القديمة  / 2</a:t>
            </a:r>
            <a:endParaRPr lang="ar-IQ"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500174"/>
            <a:ext cx="9144000" cy="5143536"/>
          </a:xfrm>
          <a:ln/>
        </p:spPr>
        <p:style>
          <a:lnRef idx="0">
            <a:schemeClr val="accent2"/>
          </a:lnRef>
          <a:fillRef idx="3">
            <a:schemeClr val="accent2"/>
          </a:fillRef>
          <a:effectRef idx="3">
            <a:schemeClr val="accent2"/>
          </a:effectRef>
          <a:fontRef idx="minor">
            <a:schemeClr val="lt1"/>
          </a:fontRef>
        </p:style>
        <p:txBody>
          <a:bodyPr>
            <a:normAutofit/>
          </a:bodyPr>
          <a:lstStyle/>
          <a:p>
            <a:endParaRPr lang="ar-IQ" dirty="0" smtClean="0"/>
          </a:p>
          <a:p>
            <a:pPr algn="just"/>
            <a:r>
              <a:rPr lang="ar-IQ" dirty="0" smtClean="0">
                <a:solidFill>
                  <a:schemeClr val="bg1"/>
                </a:solidFill>
              </a:rPr>
              <a:t>المحور </a:t>
            </a:r>
            <a:r>
              <a:rPr lang="ar-IQ" dirty="0" err="1" smtClean="0">
                <a:solidFill>
                  <a:schemeClr val="bg1"/>
                </a:solidFill>
              </a:rPr>
              <a:t>الاول</a:t>
            </a:r>
            <a:r>
              <a:rPr lang="ar-IQ" dirty="0" smtClean="0">
                <a:solidFill>
                  <a:schemeClr val="bg1"/>
                </a:solidFill>
              </a:rPr>
              <a:t>: </a:t>
            </a:r>
            <a:r>
              <a:rPr lang="ar-IQ" b="1" dirty="0" smtClean="0">
                <a:solidFill>
                  <a:schemeClr val="bg1"/>
                </a:solidFill>
              </a:rPr>
              <a:t>تقسم المصادر </a:t>
            </a:r>
            <a:r>
              <a:rPr lang="ar-IQ" b="1" dirty="0" err="1" smtClean="0">
                <a:solidFill>
                  <a:schemeClr val="bg1"/>
                </a:solidFill>
              </a:rPr>
              <a:t>الاثارية</a:t>
            </a:r>
            <a:r>
              <a:rPr lang="ar-IQ" b="1" dirty="0" smtClean="0">
                <a:solidFill>
                  <a:schemeClr val="bg1"/>
                </a:solidFill>
              </a:rPr>
              <a:t> المصرية القديمة </a:t>
            </a:r>
            <a:r>
              <a:rPr lang="ar-IQ" b="1" dirty="0" err="1" smtClean="0">
                <a:solidFill>
                  <a:schemeClr val="bg1"/>
                </a:solidFill>
              </a:rPr>
              <a:t>الى</a:t>
            </a:r>
            <a:r>
              <a:rPr lang="ar-IQ" b="1" dirty="0" smtClean="0">
                <a:solidFill>
                  <a:schemeClr val="bg1"/>
                </a:solidFill>
              </a:rPr>
              <a:t> قسمين:</a:t>
            </a:r>
          </a:p>
          <a:p>
            <a:pPr algn="just">
              <a:buNone/>
            </a:pPr>
            <a:r>
              <a:rPr lang="ar-IQ" b="1" dirty="0" smtClean="0"/>
              <a:t>  </a:t>
            </a:r>
            <a:endParaRPr lang="en-US" dirty="0" smtClean="0"/>
          </a:p>
          <a:p>
            <a:pPr algn="just"/>
            <a:r>
              <a:rPr lang="ar-IQ" b="1" dirty="0" smtClean="0"/>
              <a:t>الــقــســم الأول : المصادر المادية</a:t>
            </a:r>
            <a:endParaRPr lang="en-US" dirty="0" smtClean="0"/>
          </a:p>
          <a:p>
            <a:pPr algn="just"/>
            <a:r>
              <a:rPr lang="ar-IQ" dirty="0" smtClean="0"/>
              <a:t>ويقصد </a:t>
            </a:r>
            <a:r>
              <a:rPr lang="ar-IQ" dirty="0" err="1" smtClean="0"/>
              <a:t>بها</a:t>
            </a:r>
            <a:r>
              <a:rPr lang="ar-IQ" dirty="0" smtClean="0"/>
              <a:t> الأحجار والفخار والمنحوتات ، وأنـــواع الأثـــاث والمعابد والقصور والأهرامات والمباني العامة وغيرها،  وعلى الرغم من </a:t>
            </a:r>
            <a:r>
              <a:rPr lang="ar-IQ" dirty="0" err="1" smtClean="0"/>
              <a:t>ان</a:t>
            </a:r>
            <a:r>
              <a:rPr lang="ar-IQ" dirty="0" smtClean="0"/>
              <a:t> هذه  المصادر غير مكتوبة لكنها تقدم معلومات مهمة جداً ومباشرة عن تطور نشاط </a:t>
            </a:r>
            <a:r>
              <a:rPr lang="ar-IQ" dirty="0" err="1" smtClean="0"/>
              <a:t>الأنسان</a:t>
            </a:r>
            <a:r>
              <a:rPr lang="ar-IQ" dirty="0" smtClean="0"/>
              <a:t> المصري القديم في مجالات عدة ، منها الصناعة وفن النحت والرسم وفن العمارة ، وفي عصور ما قبل التاريخ كان للفخار والبناء البسيط دور سهل على العلماء في التعرف على انتقال </a:t>
            </a:r>
            <a:r>
              <a:rPr lang="ar-IQ" dirty="0" err="1" smtClean="0"/>
              <a:t>الانسان</a:t>
            </a:r>
            <a:r>
              <a:rPr lang="ar-IQ" dirty="0" smtClean="0"/>
              <a:t> من طور حضاري </a:t>
            </a:r>
            <a:r>
              <a:rPr lang="ar-IQ" dirty="0" err="1" smtClean="0"/>
              <a:t>الى</a:t>
            </a:r>
            <a:r>
              <a:rPr lang="ar-IQ" dirty="0" smtClean="0"/>
              <a:t> آخر.</a:t>
            </a:r>
            <a:endParaRPr lang="en-US" dirty="0" smtClean="0"/>
          </a:p>
          <a:p>
            <a:pPr algn="just"/>
            <a:endParaRPr lang="ar-IQ" dirty="0"/>
          </a:p>
        </p:txBody>
      </p:sp>
      <p:sp>
        <p:nvSpPr>
          <p:cNvPr id="2" name="عنوان 1"/>
          <p:cNvSpPr>
            <a:spLocks noGrp="1"/>
          </p:cNvSpPr>
          <p:nvPr>
            <p:ph type="title"/>
          </p:nvPr>
        </p:nvSpPr>
        <p:spPr>
          <a:xfrm>
            <a:off x="5715008" y="428604"/>
            <a:ext cx="3000396" cy="756114"/>
          </a:xfrm>
          <a:solidFill>
            <a:schemeClr val="bg1"/>
          </a:solidFill>
          <a:ln>
            <a:noFill/>
          </a:ln>
          <a:effectLst>
            <a:outerShdw blurRad="107950" dist="12700" dir="5400000" algn="ctr">
              <a:srgbClr val="000000"/>
            </a:outerShdw>
            <a:reflection blurRad="6350" stA="52000" endA="300" endPos="35000" dir="5400000" sy="-100000" algn="bl" rotWithShape="0"/>
          </a:effectLst>
        </p:spPr>
        <p:style>
          <a:lnRef idx="2">
            <a:schemeClr val="accent2"/>
          </a:lnRef>
          <a:fillRef idx="1">
            <a:schemeClr val="lt1"/>
          </a:fillRef>
          <a:effectRef idx="0">
            <a:schemeClr val="accent2"/>
          </a:effectRef>
          <a:fontRef idx="minor">
            <a:schemeClr val="dk1"/>
          </a:fontRef>
        </p:style>
        <p:txBody>
          <a:bodyPr>
            <a:normAutofit/>
          </a:bodyPr>
          <a:lstStyle/>
          <a:p>
            <a:pPr algn="r"/>
            <a:r>
              <a:rPr lang="ar-IQ"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المحاضرة الثالثة </a:t>
            </a:r>
            <a:endParaRPr lang="ar-IQ" b="1" i="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Smiley Face 3"/>
          <p:cNvSpPr/>
          <p:nvPr/>
        </p:nvSpPr>
        <p:spPr>
          <a:xfrm>
            <a:off x="0" y="0"/>
            <a:ext cx="2928926" cy="207167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524000"/>
            <a:ext cx="9144000" cy="5334000"/>
          </a:xfrm>
        </p:spPr>
        <p:txBody>
          <a:bodyPr/>
          <a:lstStyle/>
          <a:p>
            <a:pPr>
              <a:buNone/>
            </a:pPr>
            <a:r>
              <a:rPr lang="ar-IQ" b="1" dirty="0" smtClean="0"/>
              <a:t>القسم الثاني: المصادر الكتابية</a:t>
            </a:r>
            <a:endParaRPr lang="en-US" dirty="0" smtClean="0"/>
          </a:p>
          <a:p>
            <a:pPr algn="just"/>
            <a:r>
              <a:rPr lang="ar-IQ" dirty="0" smtClean="0"/>
              <a:t>وهي الكتابات التي دونها الكتبة المصريون القدماء من وقت وقوع الحدث </a:t>
            </a:r>
            <a:r>
              <a:rPr lang="ar-IQ" dirty="0" err="1" smtClean="0"/>
              <a:t>او</a:t>
            </a:r>
            <a:r>
              <a:rPr lang="ar-IQ" dirty="0" smtClean="0"/>
              <a:t> لا يبعد عنه كثيراً ، وتعد الأكثر الأهمية من ناحية تاريخية ، وهنا استعمل المصريون اللوحات الحجرية وورق البردي وجدران المعابد والقصور والقبور لتدوين كتاباتهم سواء كانت تاريخية </a:t>
            </a:r>
            <a:r>
              <a:rPr lang="ar-IQ" dirty="0" err="1" smtClean="0"/>
              <a:t>ام</a:t>
            </a:r>
            <a:r>
              <a:rPr lang="ar-IQ" dirty="0" smtClean="0"/>
              <a:t> عليمة </a:t>
            </a:r>
            <a:r>
              <a:rPr lang="ar-IQ" dirty="0" err="1" smtClean="0"/>
              <a:t>ام</a:t>
            </a:r>
            <a:r>
              <a:rPr lang="ar-IQ" dirty="0" smtClean="0"/>
              <a:t> </a:t>
            </a:r>
            <a:r>
              <a:rPr lang="ar-IQ" dirty="0" err="1" smtClean="0"/>
              <a:t>ادبية</a:t>
            </a:r>
            <a:r>
              <a:rPr lang="ar-IQ" dirty="0" smtClean="0"/>
              <a:t>. </a:t>
            </a:r>
          </a:p>
          <a:p>
            <a:pPr algn="just"/>
            <a:r>
              <a:rPr lang="ar-IQ" dirty="0" err="1" smtClean="0"/>
              <a:t>انواع</a:t>
            </a:r>
            <a:r>
              <a:rPr lang="ar-IQ" dirty="0" smtClean="0"/>
              <a:t> المصادر الكتابية : </a:t>
            </a:r>
          </a:p>
          <a:p>
            <a:pPr algn="just"/>
            <a:r>
              <a:rPr lang="ar-IQ" dirty="0" smtClean="0"/>
              <a:t>1.  </a:t>
            </a:r>
            <a:r>
              <a:rPr lang="ar-IQ" dirty="0" err="1" smtClean="0"/>
              <a:t>الاثباتات</a:t>
            </a:r>
            <a:r>
              <a:rPr lang="ar-IQ" dirty="0" smtClean="0"/>
              <a:t> .                                         5. نصوص دينية </a:t>
            </a:r>
          </a:p>
          <a:p>
            <a:pPr algn="just"/>
            <a:r>
              <a:rPr lang="ar-IQ" dirty="0" smtClean="0"/>
              <a:t>2.  قوائم </a:t>
            </a:r>
            <a:r>
              <a:rPr lang="ar-IQ" dirty="0" err="1" smtClean="0"/>
              <a:t>الانساب</a:t>
            </a:r>
            <a:r>
              <a:rPr lang="ar-IQ" dirty="0" smtClean="0"/>
              <a:t> .                                  6.  أساطير وملاحم </a:t>
            </a:r>
          </a:p>
          <a:p>
            <a:pPr algn="just"/>
            <a:r>
              <a:rPr lang="ar-IQ" dirty="0" smtClean="0"/>
              <a:t>3. الحوليات                                          7.  معاهدات ورسائل </a:t>
            </a:r>
          </a:p>
          <a:p>
            <a:pPr algn="just"/>
            <a:r>
              <a:rPr lang="ar-IQ" dirty="0" smtClean="0"/>
              <a:t>4. كتابات القبور                                      </a:t>
            </a:r>
          </a:p>
          <a:p>
            <a:endParaRPr lang="en-US" dirty="0" smtClean="0"/>
          </a:p>
          <a:p>
            <a:endParaRPr lang="ar-IQ" dirty="0"/>
          </a:p>
        </p:txBody>
      </p:sp>
      <p:sp>
        <p:nvSpPr>
          <p:cNvPr id="3" name="عنوان 2"/>
          <p:cNvSpPr>
            <a:spLocks noGrp="1"/>
          </p:cNvSpPr>
          <p:nvPr>
            <p:ph type="title"/>
          </p:nvPr>
        </p:nvSpPr>
        <p:spPr>
          <a:xfrm>
            <a:off x="3929058" y="428604"/>
            <a:ext cx="5214942" cy="942996"/>
          </a:xfrm>
        </p:spPr>
        <p:txBody>
          <a:bodyPr>
            <a:normAutofit fontScale="90000"/>
          </a:bodyPr>
          <a:lstStyle/>
          <a:p>
            <a:r>
              <a:rPr lang="ar-IQ" dirty="0" smtClean="0">
                <a:solidFill>
                  <a:schemeClr val="bg1"/>
                </a:solidFill>
              </a:rPr>
              <a:t>المحور الثاني :  المصادر الكتابية </a:t>
            </a:r>
            <a:endParaRPr lang="ar-IQ"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42844" y="1524000"/>
            <a:ext cx="9144000" cy="5334000"/>
          </a:xfrm>
        </p:spPr>
        <p:txBody>
          <a:bodyPr/>
          <a:lstStyle/>
          <a:p>
            <a:r>
              <a:rPr lang="ar-IQ" b="1" dirty="0" smtClean="0"/>
              <a:t>1. تأريخ </a:t>
            </a:r>
            <a:r>
              <a:rPr lang="ar-IQ" b="1" dirty="0" err="1" smtClean="0"/>
              <a:t>مانيتون</a:t>
            </a:r>
            <a:r>
              <a:rPr lang="ar-IQ" b="1" dirty="0" smtClean="0"/>
              <a:t>:</a:t>
            </a:r>
          </a:p>
          <a:p>
            <a:endParaRPr lang="ar-IQ" b="1" dirty="0" smtClean="0"/>
          </a:p>
          <a:p>
            <a:pPr algn="just">
              <a:buNone/>
            </a:pPr>
            <a:r>
              <a:rPr lang="ar-IQ" b="1" dirty="0" smtClean="0"/>
              <a:t>  </a:t>
            </a:r>
            <a:r>
              <a:rPr lang="ar-IQ" dirty="0" err="1" smtClean="0"/>
              <a:t>مانيتون</a:t>
            </a:r>
            <a:r>
              <a:rPr lang="ar-IQ" dirty="0" smtClean="0"/>
              <a:t> </a:t>
            </a:r>
            <a:r>
              <a:rPr lang="ar-IQ" dirty="0" err="1" smtClean="0"/>
              <a:t>او</a:t>
            </a:r>
            <a:r>
              <a:rPr lang="ar-IQ" dirty="0" smtClean="0"/>
              <a:t> </a:t>
            </a:r>
            <a:r>
              <a:rPr lang="ar-IQ" dirty="0" err="1" smtClean="0"/>
              <a:t>مانيثوس</a:t>
            </a:r>
            <a:r>
              <a:rPr lang="ar-IQ" dirty="0" smtClean="0"/>
              <a:t> مؤرخ كبير </a:t>
            </a:r>
            <a:r>
              <a:rPr lang="ar-IQ" dirty="0" err="1" smtClean="0"/>
              <a:t>انجبته</a:t>
            </a:r>
            <a:r>
              <a:rPr lang="ar-IQ" dirty="0" smtClean="0"/>
              <a:t> مصر القديمة  كان في الأصل كان في الأصل كاهناً ملماً باللغة المصرية القديمة واليونانية القديمة  </a:t>
            </a:r>
            <a:r>
              <a:rPr lang="ar-IQ" dirty="0" err="1" smtClean="0"/>
              <a:t>ومتكمن</a:t>
            </a:r>
            <a:r>
              <a:rPr lang="ar-IQ" dirty="0" smtClean="0"/>
              <a:t> من تاريخ وديانة بلده ، عاش زمن البطالسة وتحديداً زمن الملك بطليموس الثاني، (282- 246 </a:t>
            </a:r>
            <a:r>
              <a:rPr lang="ar-IQ" dirty="0" err="1" smtClean="0"/>
              <a:t>ق</a:t>
            </a:r>
            <a:r>
              <a:rPr lang="ar-IQ" dirty="0" smtClean="0"/>
              <a:t>. م ). </a:t>
            </a:r>
            <a:endParaRPr lang="en-US" dirty="0" smtClean="0"/>
          </a:p>
          <a:p>
            <a:pPr algn="just"/>
            <a:r>
              <a:rPr lang="ar-IQ" dirty="0" smtClean="0"/>
              <a:t>وقد ألف كتابا عن تاريخ مصر باللغة اليونانية ربما بتكليف من بطليموس الثـــاني ، وفي تأليف كتابه يعتمد على ما دون بالمصادر المصرية القديمة من </a:t>
            </a:r>
            <a:r>
              <a:rPr lang="ar-IQ" dirty="0" err="1" smtClean="0"/>
              <a:t>الواح</a:t>
            </a:r>
            <a:r>
              <a:rPr lang="ar-IQ" dirty="0" smtClean="0"/>
              <a:t> وبرديات ، وما مكتوب ومنقوش على جدران القبور والمعابد وغيرها من الوثائق .</a:t>
            </a:r>
          </a:p>
          <a:p>
            <a:pPr algn="just"/>
            <a:endParaRPr lang="en-US" dirty="0" smtClean="0"/>
          </a:p>
          <a:p>
            <a:pPr algn="just"/>
            <a:endParaRPr lang="ar-IQ" dirty="0"/>
          </a:p>
        </p:txBody>
      </p:sp>
      <p:sp>
        <p:nvSpPr>
          <p:cNvPr id="4" name="عنوان 3"/>
          <p:cNvSpPr>
            <a:spLocks noGrp="1"/>
          </p:cNvSpPr>
          <p:nvPr>
            <p:ph type="title"/>
          </p:nvPr>
        </p:nvSpPr>
        <p:spPr>
          <a:xfrm>
            <a:off x="1714480" y="152400"/>
            <a:ext cx="7429520" cy="1219200"/>
          </a:xfrm>
        </p:spPr>
        <p:txBody>
          <a:bodyPr>
            <a:normAutofit/>
          </a:bodyPr>
          <a:lstStyle/>
          <a:p>
            <a:r>
              <a:rPr lang="ar-IQ" dirty="0" smtClean="0">
                <a:solidFill>
                  <a:schemeClr val="bg1"/>
                </a:solidFill>
              </a:rPr>
              <a:t>المحور الثالث :  مصادر أصلية غير معاصرة </a:t>
            </a:r>
            <a:endParaRPr lang="ar-IQ"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524000"/>
            <a:ext cx="9144000" cy="5334000"/>
          </a:xfrm>
        </p:spPr>
        <p:txBody>
          <a:bodyPr>
            <a:normAutofit/>
          </a:bodyPr>
          <a:lstStyle/>
          <a:p>
            <a:pPr algn="just"/>
            <a:r>
              <a:rPr lang="ar-IQ" dirty="0" smtClean="0"/>
              <a:t>2. </a:t>
            </a:r>
            <a:r>
              <a:rPr lang="ar-IQ" b="1" dirty="0" smtClean="0"/>
              <a:t>كتابات الرحالة والمؤرخين اليونان والرومان:</a:t>
            </a:r>
            <a:endParaRPr lang="en-US" dirty="0" smtClean="0"/>
          </a:p>
          <a:p>
            <a:pPr algn="just"/>
            <a:r>
              <a:rPr lang="ar-IQ" dirty="0" smtClean="0"/>
              <a:t>تــميــزت الفترة ما بين القرنين السادس والثاني قبل الميلاد بزيارة عــدد كــبــيــر من الأشخاص اليونان والرومان مؤرخين كانوا </a:t>
            </a:r>
            <a:r>
              <a:rPr lang="ar-IQ" dirty="0" err="1" smtClean="0"/>
              <a:t>ام</a:t>
            </a:r>
            <a:r>
              <a:rPr lang="ar-IQ" dirty="0" smtClean="0"/>
              <a:t> رحالة </a:t>
            </a:r>
            <a:r>
              <a:rPr lang="ar-IQ" dirty="0" err="1" smtClean="0"/>
              <a:t>الى</a:t>
            </a:r>
            <a:r>
              <a:rPr lang="ar-IQ" dirty="0" smtClean="0"/>
              <a:t> مصر بعد ما سمعوا عن مجدها الغني بالأحداث ، فكتب هؤلاء كتباً كاملة </a:t>
            </a:r>
            <a:r>
              <a:rPr lang="ar-IQ" dirty="0" err="1" smtClean="0"/>
              <a:t>او</a:t>
            </a:r>
            <a:r>
              <a:rPr lang="ar-IQ" dirty="0" smtClean="0"/>
              <a:t> فصولاً من كتب عن تاريخ مصر الماضي والتي يمكن الاستفادة منها، لاسيما </a:t>
            </a:r>
            <a:r>
              <a:rPr lang="ar-IQ" dirty="0" err="1" smtClean="0"/>
              <a:t>وانها</a:t>
            </a:r>
            <a:r>
              <a:rPr lang="ar-IQ" dirty="0" smtClean="0"/>
              <a:t> تعطي معلومات قيمة عن تاريخ وحضارة مصر ، لكن بالوقت نفسه يجب التعامل مع هذه الكتب بدقة وحذر عند عرض المعلومات ، لأن الباحثين وجدوا معظمها قد جاء مشحوناً بالأخطاء سواء في التفسير </a:t>
            </a:r>
            <a:r>
              <a:rPr lang="ar-IQ" dirty="0" err="1" smtClean="0"/>
              <a:t>او</a:t>
            </a:r>
            <a:r>
              <a:rPr lang="ar-IQ" dirty="0" smtClean="0"/>
              <a:t> التقدير ، ويمكن تعليل ذلك بأسباب عدة ، منها </a:t>
            </a:r>
            <a:r>
              <a:rPr lang="ar-IQ" dirty="0" err="1" smtClean="0"/>
              <a:t>ان</a:t>
            </a:r>
            <a:r>
              <a:rPr lang="ar-IQ" dirty="0" smtClean="0"/>
              <a:t> هؤلاء الكتّاب كانوا غير ملمين بمفردات لغة مصر القديمة ، لذلك اعتمدوا في تدوينهم بشكل رئيس على ما سمعوه من محدثيهم  ومرافقيهم من المصريين الذين قد يكونوا من الجهل والمحدودية في المعرفة ، كذلك </a:t>
            </a:r>
            <a:r>
              <a:rPr lang="ar-IQ" dirty="0" err="1" smtClean="0"/>
              <a:t>ان</a:t>
            </a:r>
            <a:r>
              <a:rPr lang="ar-IQ" dirty="0" smtClean="0"/>
              <a:t> أصحاب هذه الكتابات قد زاروا مصر أيام ضعفها وفي عصور تأخرها ، ولو </a:t>
            </a:r>
            <a:r>
              <a:rPr lang="ar-IQ" dirty="0" err="1" smtClean="0"/>
              <a:t>اتيحت</a:t>
            </a:r>
            <a:r>
              <a:rPr lang="ar-IQ" dirty="0" smtClean="0"/>
              <a:t> لهم الفرصة وزاروها في أيام نهضتها لتغيرت الكثير من </a:t>
            </a:r>
            <a:r>
              <a:rPr lang="ar-IQ" dirty="0" err="1" smtClean="0"/>
              <a:t>آرئهم</a:t>
            </a:r>
            <a:r>
              <a:rPr lang="ar-IQ" dirty="0" smtClean="0"/>
              <a:t> .</a:t>
            </a:r>
            <a:endParaRPr lang="en-US" dirty="0" smtClean="0"/>
          </a:p>
          <a:p>
            <a:endParaRPr lang="ar-IQ" dirty="0"/>
          </a:p>
        </p:txBody>
      </p:sp>
      <p:sp>
        <p:nvSpPr>
          <p:cNvPr id="3" name="عنوان 2"/>
          <p:cNvSpPr>
            <a:spLocks noGrp="1"/>
          </p:cNvSpPr>
          <p:nvPr>
            <p:ph type="title"/>
          </p:nvPr>
        </p:nvSpPr>
        <p:spPr>
          <a:xfrm>
            <a:off x="6215074" y="285728"/>
            <a:ext cx="2357454" cy="1085872"/>
          </a:xfrm>
        </p:spPr>
        <p:txBody>
          <a:bodyPr/>
          <a:lstStyle/>
          <a:p>
            <a:r>
              <a:rPr lang="ar-IQ" dirty="0" smtClean="0">
                <a:solidFill>
                  <a:schemeClr val="bg1"/>
                </a:solidFill>
              </a:rPr>
              <a:t>المحور الرابع  </a:t>
            </a:r>
            <a:endParaRPr lang="ar-IQ"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214282" y="1524000"/>
            <a:ext cx="8929718" cy="5334000"/>
          </a:xfrm>
        </p:spPr>
        <p:txBody>
          <a:bodyPr>
            <a:normAutofit/>
          </a:bodyPr>
          <a:lstStyle/>
          <a:p>
            <a:pPr>
              <a:buNone/>
            </a:pPr>
            <a:r>
              <a:rPr lang="ar-IQ" b="1" dirty="0" smtClean="0"/>
              <a:t>3. الكتب المقدســـة:</a:t>
            </a:r>
            <a:endParaRPr lang="en-US" dirty="0" smtClean="0"/>
          </a:p>
          <a:p>
            <a:pPr algn="just">
              <a:buNone/>
            </a:pPr>
            <a:r>
              <a:rPr lang="ar-IQ" dirty="0" smtClean="0"/>
              <a:t>  لا ريب </a:t>
            </a:r>
            <a:r>
              <a:rPr lang="ar-IQ" dirty="0" err="1" smtClean="0"/>
              <a:t>ان</a:t>
            </a:r>
            <a:r>
              <a:rPr lang="ar-IQ" dirty="0" smtClean="0"/>
              <a:t> الكتب المقدسة ( التوراة والقرآن ) قد روت الكثير من القصص الدينية عن الأمم </a:t>
            </a:r>
            <a:r>
              <a:rPr lang="ar-IQ" dirty="0" err="1" smtClean="0"/>
              <a:t>والانبياء</a:t>
            </a:r>
            <a:r>
              <a:rPr lang="ar-IQ" dirty="0" smtClean="0"/>
              <a:t> </a:t>
            </a:r>
            <a:r>
              <a:rPr lang="ar-IQ" dirty="0" err="1" smtClean="0"/>
              <a:t>الاطهار</a:t>
            </a:r>
            <a:r>
              <a:rPr lang="ar-IQ" dirty="0" smtClean="0"/>
              <a:t> بقصد العبرة والموعظة ، وبعض من هذه القصص قد ارتبطت بالتاريخ الفرعوني ، ومنها قصة النبيين يوسف وموسى (عليهما السلام) فمن خلال هذه القصص يمكن الوقوف على الكثير من المعلومات التي تتعلق بعقائد المصريين وحياتهم الاقتصادية والاجتماعية وغــيــرهـــا ، وفيما يخص التوراة التي تتحدث في كثير من </a:t>
            </a:r>
            <a:r>
              <a:rPr lang="ar-IQ" dirty="0" err="1" smtClean="0"/>
              <a:t>اسفارها</a:t>
            </a:r>
            <a:r>
              <a:rPr lang="ar-IQ" dirty="0" smtClean="0"/>
              <a:t> عن المصريين وعلاقتهم ببني إسرائيل وعلاقة </a:t>
            </a:r>
            <a:r>
              <a:rPr lang="ar-IQ" dirty="0" err="1" smtClean="0"/>
              <a:t>انبياء</a:t>
            </a:r>
            <a:r>
              <a:rPr lang="ar-IQ" dirty="0" smtClean="0"/>
              <a:t> بني إسرائيل بمصر يجب توخي الحذر فيما ترويه التوراة من معلومات تاريخية عن مصر ، لأن هذا الكتاب ( التوراة) قد أصابه التحريف المعتمد بشكل يتفق والمصالح اليهودية.</a:t>
            </a:r>
            <a:endParaRPr lang="en-US" dirty="0" smtClean="0"/>
          </a:p>
          <a:p>
            <a:endParaRPr lang="ar-IQ" dirty="0"/>
          </a:p>
        </p:txBody>
      </p:sp>
      <p:sp>
        <p:nvSpPr>
          <p:cNvPr id="3" name="عنوان 2"/>
          <p:cNvSpPr>
            <a:spLocks noGrp="1"/>
          </p:cNvSpPr>
          <p:nvPr>
            <p:ph type="title"/>
          </p:nvPr>
        </p:nvSpPr>
        <p:spPr>
          <a:xfrm>
            <a:off x="5857884" y="152400"/>
            <a:ext cx="2828916" cy="1219200"/>
          </a:xfrm>
        </p:spPr>
        <p:txBody>
          <a:bodyPr/>
          <a:lstStyle/>
          <a:p>
            <a:r>
              <a:rPr lang="ar-IQ" dirty="0" smtClean="0">
                <a:solidFill>
                  <a:schemeClr val="bg1"/>
                </a:solidFill>
              </a:rPr>
              <a:t>المحور الخامس </a:t>
            </a:r>
            <a:endParaRPr lang="ar-IQ"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285860"/>
            <a:ext cx="9144000" cy="5572140"/>
          </a:xfrm>
        </p:spPr>
        <p:txBody>
          <a:bodyPr>
            <a:normAutofit/>
          </a:bodyPr>
          <a:lstStyle/>
          <a:p>
            <a:pPr algn="just"/>
            <a:r>
              <a:rPr lang="ar-IQ" b="1" u="sng" dirty="0" smtClean="0"/>
              <a:t> وقد قسم الجغرافيون  سطح مصر </a:t>
            </a:r>
            <a:r>
              <a:rPr lang="ar-IQ" b="1" u="sng" dirty="0" err="1" smtClean="0"/>
              <a:t>الى</a:t>
            </a:r>
            <a:r>
              <a:rPr lang="ar-IQ" b="1" u="sng" dirty="0" smtClean="0"/>
              <a:t> ثلاثة </a:t>
            </a:r>
            <a:r>
              <a:rPr lang="ar-IQ" b="1" u="sng" dirty="0" err="1" smtClean="0"/>
              <a:t>اقسام</a:t>
            </a:r>
            <a:r>
              <a:rPr lang="ar-IQ" b="1" u="sng" dirty="0" smtClean="0"/>
              <a:t> : </a:t>
            </a:r>
            <a:endParaRPr lang="en-US" dirty="0" smtClean="0"/>
          </a:p>
          <a:p>
            <a:pPr lvl="0" algn="just"/>
            <a:r>
              <a:rPr lang="ar-IQ" b="1" dirty="0" smtClean="0"/>
              <a:t>وادي النيل</a:t>
            </a:r>
            <a:r>
              <a:rPr lang="ar-IQ" dirty="0" smtClean="0"/>
              <a:t>:  الذي أطلق عليه المصريون قديما (</a:t>
            </a:r>
            <a:r>
              <a:rPr lang="ar-IQ" dirty="0" err="1" smtClean="0"/>
              <a:t>تو</a:t>
            </a:r>
            <a:r>
              <a:rPr lang="ar-IQ" dirty="0" smtClean="0"/>
              <a:t>- ريس) ويعرف </a:t>
            </a:r>
            <a:r>
              <a:rPr lang="ar-IQ" dirty="0" err="1" smtClean="0"/>
              <a:t>الأن</a:t>
            </a:r>
            <a:r>
              <a:rPr lang="ar-IQ" dirty="0" smtClean="0"/>
              <a:t> بالوجه القبلي أو الصعيد ويقع في جنوب مصر . ويجري في هذا الوادي نهر النيل الذي يأتيه قادماً من الحبشة والسودان ويتجه شمالاً.</a:t>
            </a:r>
            <a:endParaRPr lang="en-US" dirty="0" smtClean="0"/>
          </a:p>
          <a:p>
            <a:pPr lvl="0" algn="just"/>
            <a:r>
              <a:rPr lang="ar-IQ" dirty="0" smtClean="0"/>
              <a:t>الدلتا: ثاني أقسام سطح الجغرافية الذي سماهُ المصريون القدماء ( </a:t>
            </a:r>
            <a:r>
              <a:rPr lang="ar-IQ" dirty="0" err="1" smtClean="0"/>
              <a:t>تامح</a:t>
            </a:r>
            <a:r>
              <a:rPr lang="ar-IQ" dirty="0" smtClean="0"/>
              <a:t>)  وهي القسم الأسفل من مصر،  وتعرف اليوم </a:t>
            </a:r>
            <a:r>
              <a:rPr lang="ar-IQ" dirty="0" err="1" smtClean="0"/>
              <a:t>بأسم</a:t>
            </a:r>
            <a:r>
              <a:rPr lang="ar-IQ" dirty="0" smtClean="0"/>
              <a:t> الوجه البحري وتقع في شمال مصر  وحدها الجنوبي </a:t>
            </a:r>
            <a:r>
              <a:rPr lang="ar-IQ" dirty="0" err="1" smtClean="0"/>
              <a:t>الى</a:t>
            </a:r>
            <a:r>
              <a:rPr lang="ar-IQ" dirty="0" smtClean="0"/>
              <a:t> القاهرة وهي أرض مثلثة الشكل تسقيها فروع نهر النيل والترع </a:t>
            </a:r>
            <a:r>
              <a:rPr lang="ar-IQ" dirty="0" err="1" smtClean="0"/>
              <a:t>المتشقبة</a:t>
            </a:r>
            <a:r>
              <a:rPr lang="ar-IQ" dirty="0" smtClean="0"/>
              <a:t> منها. </a:t>
            </a:r>
            <a:endParaRPr lang="en-US" dirty="0" smtClean="0"/>
          </a:p>
          <a:p>
            <a:pPr lvl="0" algn="just"/>
            <a:r>
              <a:rPr lang="ar-IQ" dirty="0" smtClean="0"/>
              <a:t>الصحاري:  هي ثالث </a:t>
            </a:r>
            <a:r>
              <a:rPr lang="ar-IQ" dirty="0" err="1" smtClean="0"/>
              <a:t>اقسام</a:t>
            </a:r>
            <a:r>
              <a:rPr lang="ar-IQ" dirty="0" smtClean="0"/>
              <a:t> سطح الجغرافية التي تقسم </a:t>
            </a:r>
            <a:r>
              <a:rPr lang="ar-IQ" dirty="0" err="1" smtClean="0"/>
              <a:t>الى</a:t>
            </a:r>
            <a:r>
              <a:rPr lang="ar-IQ" dirty="0" smtClean="0"/>
              <a:t> الصحراء الشرقية ( صحراء العرب) والصحراء الغريبة (الصحراء الليبية  وشبه جزيرة سيناء)، ومن أشهرها وادي الحمامات التي سلكتها القوافل التجارية القادمة من ( بلاد </a:t>
            </a:r>
            <a:r>
              <a:rPr lang="ar-IQ" dirty="0" err="1" smtClean="0"/>
              <a:t>بوند</a:t>
            </a:r>
            <a:r>
              <a:rPr lang="ar-IQ" dirty="0" smtClean="0"/>
              <a:t> ) عبر البحر الأحمر ، إذ  امتازت  هذه الوديان بوفرة المياه التي كانت تصب في وادي النيل في العصور المطيرة .</a:t>
            </a:r>
            <a:endParaRPr lang="en-US" dirty="0" smtClean="0"/>
          </a:p>
          <a:p>
            <a:endParaRPr lang="ar-IQ" dirty="0" smtClean="0"/>
          </a:p>
        </p:txBody>
      </p:sp>
      <p:sp>
        <p:nvSpPr>
          <p:cNvPr id="3" name="عنوان 2"/>
          <p:cNvSpPr>
            <a:spLocks noGrp="1"/>
          </p:cNvSpPr>
          <p:nvPr>
            <p:ph type="title"/>
          </p:nvPr>
        </p:nvSpPr>
        <p:spPr>
          <a:xfrm>
            <a:off x="3500430" y="0"/>
            <a:ext cx="5643570" cy="1142984"/>
          </a:xfrm>
        </p:spPr>
        <p:txBody>
          <a:bodyPr>
            <a:normAutofit/>
          </a:bodyPr>
          <a:lstStyle/>
          <a:p>
            <a:r>
              <a:rPr lang="ar-IQ" dirty="0" smtClean="0">
                <a:solidFill>
                  <a:schemeClr val="bg1">
                    <a:lumMod val="95000"/>
                    <a:lumOff val="5000"/>
                  </a:schemeClr>
                </a:solidFill>
              </a:rPr>
              <a:t>المحور الثاني : أقسام سطح مصر </a:t>
            </a:r>
            <a:r>
              <a:rPr lang="ar-IQ" dirty="0" smtClean="0"/>
              <a:t>    </a:t>
            </a:r>
            <a:endParaRPr lang="ar-IQ"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428736"/>
            <a:ext cx="9144000" cy="5429264"/>
          </a:xfrm>
          <a:ln/>
        </p:spPr>
        <p:style>
          <a:lnRef idx="0">
            <a:schemeClr val="accent2"/>
          </a:lnRef>
          <a:fillRef idx="3">
            <a:schemeClr val="accent2"/>
          </a:fillRef>
          <a:effectRef idx="3">
            <a:schemeClr val="accent2"/>
          </a:effectRef>
          <a:fontRef idx="minor">
            <a:schemeClr val="lt1"/>
          </a:fontRef>
        </p:style>
        <p:txBody>
          <a:bodyPr>
            <a:normAutofit fontScale="92500"/>
          </a:bodyPr>
          <a:lstStyle/>
          <a:p>
            <a:pPr>
              <a:buNone/>
            </a:pPr>
            <a:r>
              <a:rPr lang="ar-IQ" dirty="0" smtClean="0"/>
              <a:t>                                   العصور الحجرية التاريخية </a:t>
            </a:r>
          </a:p>
          <a:p>
            <a:pPr>
              <a:buNone/>
            </a:pPr>
            <a:r>
              <a:rPr lang="ar-IQ" dirty="0" smtClean="0"/>
              <a:t>1. العصر الحجري القديم . </a:t>
            </a:r>
          </a:p>
          <a:p>
            <a:pPr>
              <a:buNone/>
            </a:pPr>
            <a:r>
              <a:rPr lang="ar-IQ" dirty="0" smtClean="0"/>
              <a:t>2. العصر الحجري الوسيط . </a:t>
            </a:r>
          </a:p>
          <a:p>
            <a:pPr>
              <a:buNone/>
            </a:pPr>
            <a:r>
              <a:rPr lang="ar-IQ" dirty="0" smtClean="0"/>
              <a:t>3. العصر الحجري الحديث . </a:t>
            </a:r>
          </a:p>
          <a:p>
            <a:pPr>
              <a:buNone/>
            </a:pPr>
            <a:r>
              <a:rPr lang="ar-IQ" dirty="0" smtClean="0"/>
              <a:t>4. العصر الحجري المعدني . </a:t>
            </a:r>
          </a:p>
          <a:p>
            <a:pPr>
              <a:buNone/>
            </a:pPr>
            <a:r>
              <a:rPr lang="ar-IQ" dirty="0" smtClean="0">
                <a:solidFill>
                  <a:srgbClr val="FF0000"/>
                </a:solidFill>
              </a:rPr>
              <a:t>المحور الأول /</a:t>
            </a:r>
          </a:p>
          <a:p>
            <a:pPr algn="just">
              <a:buNone/>
            </a:pPr>
            <a:r>
              <a:rPr lang="ar-IQ" dirty="0" smtClean="0">
                <a:solidFill>
                  <a:srgbClr val="FF0000"/>
                </a:solidFill>
              </a:rPr>
              <a:t> </a:t>
            </a:r>
            <a:r>
              <a:rPr lang="ar-IQ" u="sng" dirty="0" smtClean="0">
                <a:solidFill>
                  <a:srgbClr val="FF0000"/>
                </a:solidFill>
              </a:rPr>
              <a:t>العصر الحجري القديم </a:t>
            </a:r>
            <a:r>
              <a:rPr lang="ar-IQ" dirty="0" smtClean="0">
                <a:solidFill>
                  <a:srgbClr val="FF0000"/>
                </a:solidFill>
              </a:rPr>
              <a:t>: </a:t>
            </a:r>
            <a:r>
              <a:rPr lang="ar-IQ" dirty="0" smtClean="0"/>
              <a:t>وهو أقدم المراحل الحضارية وأطولها زمنا إذ يرجع تاريخه </a:t>
            </a:r>
            <a:r>
              <a:rPr lang="ar-IQ" dirty="0" err="1" smtClean="0"/>
              <a:t>الى</a:t>
            </a:r>
            <a:r>
              <a:rPr lang="ar-IQ" dirty="0" smtClean="0"/>
              <a:t> ما يقارب مئة </a:t>
            </a:r>
            <a:r>
              <a:rPr lang="ar-IQ" dirty="0" err="1" smtClean="0"/>
              <a:t>الف</a:t>
            </a:r>
            <a:r>
              <a:rPr lang="ar-IQ" dirty="0" smtClean="0"/>
              <a:t> سنة قبل الميلاد وينتهي حوالي عشرة </a:t>
            </a:r>
            <a:r>
              <a:rPr lang="ar-IQ" dirty="0" err="1" smtClean="0"/>
              <a:t>الاف</a:t>
            </a:r>
            <a:r>
              <a:rPr lang="ar-IQ" dirty="0" smtClean="0"/>
              <a:t> سنة قبل الميلاد ، وخلال ذلك الوقت كان مناخ مصر لا يختلف كثيراً عن مناخ أفريقيا فهو بارد جداً مصحوباً بأمطار غزيرة ونباتات كثيفة منتشرة على سطح الهضبة الصحراوية وفي هذا العصر عاش الإنسان البدائي الأول في مصر على حرفة الصيد وقنص الحيوانات والطيور وجمع الطعام ، وكان مسكنه الكهوف والمغارات التي كانت تـــقــــيـــه تقلبات الجو وخطر الحيوانات المفترسة ، كما حركته دائمة لا يعرف فيها حياة الاستقرار سعياً وراء رزقه.</a:t>
            </a:r>
            <a:endParaRPr lang="en-US" dirty="0" smtClean="0"/>
          </a:p>
          <a:p>
            <a:pPr>
              <a:buNone/>
            </a:pPr>
            <a:endParaRPr lang="ar-IQ" dirty="0" smtClean="0">
              <a:solidFill>
                <a:srgbClr val="FF0000"/>
              </a:solidFill>
            </a:endParaRPr>
          </a:p>
          <a:p>
            <a:endParaRPr lang="ar-IQ" dirty="0" smtClean="0"/>
          </a:p>
          <a:p>
            <a:endParaRPr lang="ar-IQ" dirty="0" smtClean="0"/>
          </a:p>
          <a:p>
            <a:endParaRPr lang="ar-IQ" dirty="0"/>
          </a:p>
        </p:txBody>
      </p:sp>
      <p:sp>
        <p:nvSpPr>
          <p:cNvPr id="2" name="عنوان 1"/>
          <p:cNvSpPr>
            <a:spLocks noGrp="1"/>
          </p:cNvSpPr>
          <p:nvPr>
            <p:ph type="title"/>
          </p:nvPr>
        </p:nvSpPr>
        <p:spPr>
          <a:xfrm>
            <a:off x="6143636" y="571480"/>
            <a:ext cx="2714644" cy="684652"/>
          </a:xfrm>
          <a:solidFill>
            <a:schemeClr val="bg1">
              <a:lumMod val="95000"/>
              <a:lumOff val="5000"/>
            </a:schemeClr>
          </a:solidFill>
        </p:spPr>
        <p:txBody>
          <a:bodyPr>
            <a:normAutofit fontScale="90000"/>
          </a:bodyPr>
          <a:lstStyle/>
          <a:p>
            <a:pPr algn="r"/>
            <a:r>
              <a:rPr lang="ar-IQ"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المحاضرة الرابعة </a:t>
            </a:r>
            <a:endParaRPr lang="ar-IQ" b="1" i="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Smiley Face 3"/>
          <p:cNvSpPr/>
          <p:nvPr/>
        </p:nvSpPr>
        <p:spPr>
          <a:xfrm rot="19712678">
            <a:off x="-40566" y="-40104"/>
            <a:ext cx="2286016" cy="185738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5" name="صورة 4" descr="untitled.bmp"/>
          <p:cNvPicPr>
            <a:picLocks noChangeAspect="1"/>
          </p:cNvPicPr>
          <p:nvPr/>
        </p:nvPicPr>
        <p:blipFill>
          <a:blip r:embed="rId2" cstate="print"/>
          <a:stretch>
            <a:fillRect/>
          </a:stretch>
        </p:blipFill>
        <p:spPr>
          <a:xfrm>
            <a:off x="0" y="1928802"/>
            <a:ext cx="6072198" cy="21431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214282" y="1214422"/>
            <a:ext cx="8786874" cy="5643578"/>
          </a:xfrm>
        </p:spPr>
        <p:txBody>
          <a:bodyPr>
            <a:normAutofit fontScale="92500" lnSpcReduction="10000"/>
          </a:bodyPr>
          <a:lstStyle/>
          <a:p>
            <a:r>
              <a:rPr lang="ar-IQ" dirty="0" smtClean="0">
                <a:solidFill>
                  <a:srgbClr val="FF0000"/>
                </a:solidFill>
              </a:rPr>
              <a:t>العصر الحجري الوسيط </a:t>
            </a:r>
          </a:p>
          <a:p>
            <a:endParaRPr lang="ar-IQ" dirty="0" smtClean="0">
              <a:solidFill>
                <a:srgbClr val="FF0000"/>
              </a:solidFill>
            </a:endParaRPr>
          </a:p>
          <a:p>
            <a:r>
              <a:rPr lang="ar-IQ" b="1" dirty="0" smtClean="0">
                <a:solidFill>
                  <a:schemeClr val="bg1"/>
                </a:solidFill>
              </a:rPr>
              <a:t>                                                        </a:t>
            </a:r>
          </a:p>
          <a:p>
            <a:pPr>
              <a:buNone/>
            </a:pPr>
            <a:r>
              <a:rPr lang="ar-IQ" b="1" dirty="0" smtClean="0">
                <a:solidFill>
                  <a:schemeClr val="bg1"/>
                </a:solidFill>
              </a:rPr>
              <a:t>                                     هي مرحلة تحول من جمع القوت </a:t>
            </a:r>
          </a:p>
          <a:p>
            <a:r>
              <a:rPr lang="ar-IQ" b="1" dirty="0" smtClean="0">
                <a:solidFill>
                  <a:schemeClr val="bg1"/>
                </a:solidFill>
              </a:rPr>
              <a:t>                             </a:t>
            </a:r>
            <a:r>
              <a:rPr lang="ar-IQ" b="1" dirty="0" err="1" smtClean="0">
                <a:solidFill>
                  <a:schemeClr val="bg1"/>
                </a:solidFill>
              </a:rPr>
              <a:t>الى</a:t>
            </a:r>
            <a:r>
              <a:rPr lang="ar-IQ" b="1" dirty="0" smtClean="0">
                <a:solidFill>
                  <a:schemeClr val="bg1"/>
                </a:solidFill>
              </a:rPr>
              <a:t>  </a:t>
            </a:r>
            <a:r>
              <a:rPr lang="ar-IQ" b="1" dirty="0" err="1" smtClean="0">
                <a:solidFill>
                  <a:schemeClr val="bg1"/>
                </a:solidFill>
              </a:rPr>
              <a:t>انتاج</a:t>
            </a:r>
            <a:r>
              <a:rPr lang="ar-IQ" b="1" dirty="0" smtClean="0">
                <a:solidFill>
                  <a:schemeClr val="bg1"/>
                </a:solidFill>
              </a:rPr>
              <a:t> القوت وصنع الأدوات الحجر</a:t>
            </a:r>
          </a:p>
          <a:p>
            <a:endParaRPr lang="ar-IQ" b="1" dirty="0" smtClean="0">
              <a:solidFill>
                <a:schemeClr val="bg1"/>
              </a:solidFill>
            </a:endParaRPr>
          </a:p>
          <a:p>
            <a:pPr algn="just">
              <a:buNone/>
            </a:pPr>
            <a:r>
              <a:rPr lang="ar-IQ" dirty="0" smtClean="0"/>
              <a:t>يمتد من </a:t>
            </a:r>
            <a:r>
              <a:rPr lang="ar-IQ" dirty="0" err="1" smtClean="0"/>
              <a:t>الالف</a:t>
            </a:r>
            <a:r>
              <a:rPr lang="ar-IQ" dirty="0" smtClean="0"/>
              <a:t> العاشر </a:t>
            </a:r>
            <a:r>
              <a:rPr lang="ar-IQ" dirty="0" err="1" smtClean="0"/>
              <a:t>الى</a:t>
            </a:r>
            <a:r>
              <a:rPr lang="ar-IQ" dirty="0" smtClean="0"/>
              <a:t> </a:t>
            </a:r>
            <a:r>
              <a:rPr lang="ar-IQ" dirty="0" err="1" smtClean="0"/>
              <a:t>الالف</a:t>
            </a:r>
            <a:r>
              <a:rPr lang="ar-IQ" dirty="0" smtClean="0"/>
              <a:t> السادس قبل الميلاد ، ويعد فترة انتقال ما بين العصر الحجري القديم والحديث ، وفيه اهتم </a:t>
            </a:r>
            <a:r>
              <a:rPr lang="ar-IQ" dirty="0" err="1" smtClean="0"/>
              <a:t>الانسان</a:t>
            </a:r>
            <a:r>
              <a:rPr lang="ar-IQ" dirty="0" smtClean="0"/>
              <a:t> بتحسين حالته المعيشية حيث تمكن من اكتساب حرفة جديدة هي حرفة الرعي للحيوان فضلاً عن ممارسته للصيد والقنص وجمع الطعام ، كذلك استطاع في هذا العصر </a:t>
            </a:r>
            <a:r>
              <a:rPr lang="ar-IQ" dirty="0" err="1" smtClean="0"/>
              <a:t>ان</a:t>
            </a:r>
            <a:r>
              <a:rPr lang="ar-IQ" dirty="0" smtClean="0"/>
              <a:t> يحسن من صناعة </a:t>
            </a:r>
            <a:r>
              <a:rPr lang="ar-IQ" dirty="0" err="1" smtClean="0"/>
              <a:t>ادواته</a:t>
            </a:r>
            <a:r>
              <a:rPr lang="ar-IQ" dirty="0" smtClean="0"/>
              <a:t> الحجرية التي صنعها من حجر الصوان وامتازت بكبر حجمها ، وقد عُثر على نماذج منها وادي الشيخ بوسط مصر ، وقد عُثر على نماذج منها وادي الشيخ بوسط مصر ، وفي هذا العصر بدأـ الظروف المناخية في التغير النسبي حيث بدأت تقل فترات سقوط المطر بشكل تدريجي حتى اتجهت نحو الجفاف ، كما أصبح المناخ أكثر دفئا. </a:t>
            </a:r>
            <a:endParaRPr lang="en-US" dirty="0" smtClean="0"/>
          </a:p>
          <a:p>
            <a:pPr>
              <a:buNone/>
            </a:pPr>
            <a:endParaRPr lang="ar-IQ" dirty="0">
              <a:solidFill>
                <a:srgbClr val="FF0000"/>
              </a:solidFill>
            </a:endParaRPr>
          </a:p>
        </p:txBody>
      </p:sp>
      <p:sp>
        <p:nvSpPr>
          <p:cNvPr id="3" name="عنوان 2"/>
          <p:cNvSpPr>
            <a:spLocks noGrp="1"/>
          </p:cNvSpPr>
          <p:nvPr>
            <p:ph type="title"/>
          </p:nvPr>
        </p:nvSpPr>
        <p:spPr>
          <a:xfrm>
            <a:off x="6500826" y="357166"/>
            <a:ext cx="2643174" cy="785818"/>
          </a:xfrm>
        </p:spPr>
        <p:txBody>
          <a:bodyPr>
            <a:normAutofit/>
          </a:bodyPr>
          <a:lstStyle/>
          <a:p>
            <a:r>
              <a:rPr lang="ar-IQ" dirty="0" smtClean="0"/>
              <a:t>المحور الثاني     </a:t>
            </a:r>
            <a:endParaRPr lang="ar-IQ" dirty="0"/>
          </a:p>
        </p:txBody>
      </p:sp>
      <p:pic>
        <p:nvPicPr>
          <p:cNvPr id="5" name="صورة 4" descr="260px-Fischschwanzdolche.jpg"/>
          <p:cNvPicPr>
            <a:picLocks noChangeAspect="1"/>
          </p:cNvPicPr>
          <p:nvPr/>
        </p:nvPicPr>
        <p:blipFill>
          <a:blip r:embed="rId2" cstate="print"/>
          <a:stretch>
            <a:fillRect/>
          </a:stretch>
        </p:blipFill>
        <p:spPr>
          <a:xfrm>
            <a:off x="214282" y="214290"/>
            <a:ext cx="5857948" cy="20717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214282" y="928670"/>
            <a:ext cx="8929718" cy="5929330"/>
          </a:xfrm>
        </p:spPr>
        <p:txBody>
          <a:bodyPr>
            <a:normAutofit/>
          </a:bodyPr>
          <a:lstStyle/>
          <a:p>
            <a:pPr>
              <a:buNone/>
            </a:pPr>
            <a:r>
              <a:rPr lang="ar-IQ" dirty="0" smtClean="0">
                <a:solidFill>
                  <a:srgbClr val="FF0000"/>
                </a:solidFill>
              </a:rPr>
              <a:t>العصر الحجري الحديث </a:t>
            </a:r>
          </a:p>
          <a:p>
            <a:endParaRPr lang="ar-IQ" dirty="0" smtClean="0">
              <a:solidFill>
                <a:srgbClr val="FF0000"/>
              </a:solidFill>
            </a:endParaRPr>
          </a:p>
          <a:p>
            <a:endParaRPr lang="ar-IQ" dirty="0" smtClean="0">
              <a:solidFill>
                <a:srgbClr val="FF0000"/>
              </a:solidFill>
            </a:endParaRPr>
          </a:p>
          <a:p>
            <a:pPr algn="just">
              <a:buNone/>
            </a:pPr>
            <a:r>
              <a:rPr lang="ar-IQ" dirty="0" smtClean="0"/>
              <a:t>    </a:t>
            </a:r>
          </a:p>
          <a:p>
            <a:pPr algn="just">
              <a:buNone/>
            </a:pPr>
            <a:r>
              <a:rPr lang="ar-IQ" sz="2000" dirty="0" smtClean="0"/>
              <a:t>  يمتد من </a:t>
            </a:r>
            <a:r>
              <a:rPr lang="ar-IQ" sz="2000" dirty="0" err="1" smtClean="0"/>
              <a:t>الالف</a:t>
            </a:r>
            <a:r>
              <a:rPr lang="ar-IQ" sz="2000" dirty="0" smtClean="0"/>
              <a:t> السادس </a:t>
            </a:r>
            <a:r>
              <a:rPr lang="ar-IQ" sz="2000" dirty="0" err="1" smtClean="0"/>
              <a:t>الى</a:t>
            </a:r>
            <a:r>
              <a:rPr lang="ar-IQ" sz="2000" dirty="0" smtClean="0"/>
              <a:t> منتصف </a:t>
            </a:r>
            <a:r>
              <a:rPr lang="ar-IQ" sz="2000" dirty="0" err="1" smtClean="0"/>
              <a:t>الالف</a:t>
            </a:r>
            <a:r>
              <a:rPr lang="ar-IQ" sz="2000" dirty="0" smtClean="0"/>
              <a:t> الخامس قبل الميلاد، ومع بداية الألف السادسة شهدت بعض المناطق في العالم ومنها منطقة وادي لنيل فترة جفاف هي امتداد لتلك التي حصلت في العصر الحجري الوسيط ، لكنها أكثر جفافاً ، فقلت الحياة النباتية وتبدلت أنواع الحيوانات وتحولت الغابات </a:t>
            </a:r>
            <a:r>
              <a:rPr lang="ar-IQ" sz="2000" dirty="0" err="1" smtClean="0"/>
              <a:t>الى</a:t>
            </a:r>
            <a:r>
              <a:rPr lang="ar-IQ" sz="2000" dirty="0" smtClean="0"/>
              <a:t> أراضٍ قاحلة وصحراوات  مما اضطر </a:t>
            </a:r>
            <a:r>
              <a:rPr lang="ar-IQ" sz="2000" dirty="0" err="1" smtClean="0"/>
              <a:t>الانسان</a:t>
            </a:r>
            <a:r>
              <a:rPr lang="ar-IQ" sz="2000" dirty="0" smtClean="0"/>
              <a:t> والحيوان </a:t>
            </a:r>
            <a:r>
              <a:rPr lang="ar-IQ" sz="2000" dirty="0" err="1" smtClean="0"/>
              <a:t>الى</a:t>
            </a:r>
            <a:r>
              <a:rPr lang="ar-IQ" sz="2000" dirty="0" smtClean="0"/>
              <a:t> الهجرة والاقتراب من وادي نهر النيل ، ومياه العيون </a:t>
            </a:r>
            <a:r>
              <a:rPr lang="ar-IQ" sz="2000" dirty="0" err="1" smtClean="0"/>
              <a:t>والابار</a:t>
            </a:r>
            <a:r>
              <a:rPr lang="ar-IQ" sz="2000" dirty="0" smtClean="0"/>
              <a:t> ، ولم يهاجر تلك المناطق أو يبتعد عنها كثيراً وألجأته الحاجة لضمان غذائه </a:t>
            </a:r>
            <a:r>
              <a:rPr lang="ar-IQ" sz="2000" dirty="0" err="1" smtClean="0"/>
              <a:t>الى</a:t>
            </a:r>
            <a:r>
              <a:rPr lang="ar-IQ" sz="2000" dirty="0" smtClean="0"/>
              <a:t>  </a:t>
            </a:r>
            <a:r>
              <a:rPr lang="ar-IQ" sz="2000" dirty="0" err="1" smtClean="0"/>
              <a:t>أستئناس</a:t>
            </a:r>
            <a:r>
              <a:rPr lang="ar-IQ" sz="2000" dirty="0" smtClean="0"/>
              <a:t> الحيوان واختراع حرفة جديدة تقية شر الجوع والفناء ، </a:t>
            </a:r>
            <a:r>
              <a:rPr lang="ar-IQ" sz="2000" dirty="0" err="1" smtClean="0"/>
              <a:t>الا</a:t>
            </a:r>
            <a:r>
              <a:rPr lang="ar-IQ" sz="2000" dirty="0" smtClean="0"/>
              <a:t>  وهي حرفة الزراعة ، كما بدأ بتشييد مسكناً يأوي </a:t>
            </a:r>
            <a:r>
              <a:rPr lang="ar-IQ" sz="2000" dirty="0" err="1" smtClean="0"/>
              <a:t>اليه</a:t>
            </a:r>
            <a:r>
              <a:rPr lang="ar-IQ" sz="2000" dirty="0" smtClean="0"/>
              <a:t> ، وبذلك انتقل </a:t>
            </a:r>
            <a:r>
              <a:rPr lang="ar-IQ" sz="2000" dirty="0" err="1" smtClean="0"/>
              <a:t>الانسان</a:t>
            </a:r>
            <a:r>
              <a:rPr lang="ar-IQ" sz="2000" dirty="0" smtClean="0"/>
              <a:t> في مصر القديمة لأول مرة من حياة البداوة </a:t>
            </a:r>
            <a:r>
              <a:rPr lang="ar-IQ" sz="2000" dirty="0" err="1" smtClean="0"/>
              <a:t>الى</a:t>
            </a:r>
            <a:r>
              <a:rPr lang="ar-IQ" sz="2000" dirty="0" smtClean="0"/>
              <a:t> حياة الاستقرار . وتطلبت الحاجة اليومية </a:t>
            </a:r>
            <a:r>
              <a:rPr lang="ar-IQ" sz="2000" dirty="0" err="1" smtClean="0"/>
              <a:t>الى</a:t>
            </a:r>
            <a:r>
              <a:rPr lang="ar-IQ" sz="2000" dirty="0" smtClean="0"/>
              <a:t>  </a:t>
            </a:r>
            <a:r>
              <a:rPr lang="ar-IQ" sz="2000" dirty="0" err="1" smtClean="0"/>
              <a:t>ان</a:t>
            </a:r>
            <a:r>
              <a:rPr lang="ar-IQ" sz="2000" dirty="0" smtClean="0"/>
              <a:t> يصنع بعض الأواني ليحفظ </a:t>
            </a:r>
            <a:r>
              <a:rPr lang="ar-IQ" sz="2000" dirty="0" err="1" smtClean="0"/>
              <a:t>بها</a:t>
            </a:r>
            <a:r>
              <a:rPr lang="ar-IQ" sz="2000" dirty="0" smtClean="0"/>
              <a:t> حاجاته الضرورية ، وكانت هذه الأواني في بداية مصنوعة من الطين الخام ، ثم توصلوا فيما بعد </a:t>
            </a:r>
            <a:r>
              <a:rPr lang="ar-IQ" sz="2000" dirty="0" err="1" smtClean="0"/>
              <a:t>الى</a:t>
            </a:r>
            <a:r>
              <a:rPr lang="ar-IQ" sz="2000" dirty="0" smtClean="0"/>
              <a:t> عملية حرقها لتكون على شكل فخار ، لقد عثر على آثار هذا العصر في مناطق عدة من بلاد وادي النيل مقسمة ما بين الوجه البحري والوجه القبلي ، ونتيجة </a:t>
            </a:r>
            <a:r>
              <a:rPr lang="ar-IQ" sz="2000" dirty="0" err="1" smtClean="0"/>
              <a:t>لإختلاف</a:t>
            </a:r>
            <a:r>
              <a:rPr lang="ar-IQ" sz="2000" dirty="0" smtClean="0"/>
              <a:t> الظروف المناخية والطبيعية جعلتها تختلف عن الأخرى في هذا العصر .</a:t>
            </a:r>
            <a:endParaRPr lang="en-US" sz="2000" dirty="0" smtClean="0"/>
          </a:p>
          <a:p>
            <a:endParaRPr lang="ar-IQ" dirty="0">
              <a:solidFill>
                <a:srgbClr val="FF0000"/>
              </a:solidFill>
            </a:endParaRPr>
          </a:p>
        </p:txBody>
      </p:sp>
      <p:sp>
        <p:nvSpPr>
          <p:cNvPr id="3" name="عنوان 2"/>
          <p:cNvSpPr>
            <a:spLocks noGrp="1"/>
          </p:cNvSpPr>
          <p:nvPr>
            <p:ph type="title"/>
          </p:nvPr>
        </p:nvSpPr>
        <p:spPr>
          <a:xfrm>
            <a:off x="7000892" y="152400"/>
            <a:ext cx="2143108" cy="1219200"/>
          </a:xfrm>
        </p:spPr>
        <p:txBody>
          <a:bodyPr>
            <a:normAutofit fontScale="90000"/>
          </a:bodyPr>
          <a:lstStyle/>
          <a:p>
            <a:r>
              <a:rPr lang="ar-IQ" dirty="0" smtClean="0"/>
              <a:t>المحور الثالث</a:t>
            </a:r>
            <a:br>
              <a:rPr lang="ar-IQ" dirty="0" smtClean="0"/>
            </a:br>
            <a:r>
              <a:rPr lang="ar-IQ" dirty="0" smtClean="0"/>
              <a:t> </a:t>
            </a:r>
            <a:endParaRPr lang="ar-IQ" dirty="0"/>
          </a:p>
        </p:txBody>
      </p:sp>
      <p:pic>
        <p:nvPicPr>
          <p:cNvPr id="4" name="صورة 3" descr="421.jpg"/>
          <p:cNvPicPr>
            <a:picLocks noChangeAspect="1"/>
          </p:cNvPicPr>
          <p:nvPr/>
        </p:nvPicPr>
        <p:blipFill>
          <a:blip r:embed="rId2" cstate="print"/>
          <a:stretch>
            <a:fillRect/>
          </a:stretch>
        </p:blipFill>
        <p:spPr>
          <a:xfrm>
            <a:off x="0" y="0"/>
            <a:ext cx="5715040" cy="27146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214282" y="2571744"/>
            <a:ext cx="8929718" cy="4286256"/>
          </a:xfrm>
        </p:spPr>
        <p:txBody>
          <a:bodyPr>
            <a:normAutofit fontScale="92500"/>
          </a:bodyPr>
          <a:lstStyle/>
          <a:p>
            <a:r>
              <a:rPr lang="ar-IQ" dirty="0" smtClean="0">
                <a:solidFill>
                  <a:srgbClr val="FF0000"/>
                </a:solidFill>
              </a:rPr>
              <a:t> </a:t>
            </a:r>
            <a:r>
              <a:rPr lang="ar-IQ" dirty="0" smtClean="0">
                <a:solidFill>
                  <a:schemeClr val="bg1"/>
                </a:solidFill>
              </a:rPr>
              <a:t>المحور الرابع /  </a:t>
            </a:r>
            <a:r>
              <a:rPr lang="ar-IQ" dirty="0" smtClean="0">
                <a:solidFill>
                  <a:srgbClr val="FF0000"/>
                </a:solidFill>
              </a:rPr>
              <a:t> العصر الحجري المعدني </a:t>
            </a:r>
          </a:p>
          <a:p>
            <a:pPr algn="just">
              <a:buNone/>
            </a:pPr>
            <a:r>
              <a:rPr lang="ar-IQ" dirty="0" smtClean="0">
                <a:solidFill>
                  <a:srgbClr val="FF0000"/>
                </a:solidFill>
              </a:rPr>
              <a:t> </a:t>
            </a:r>
            <a:r>
              <a:rPr lang="ar-IQ" dirty="0" smtClean="0"/>
              <a:t> هو آخر عصر من عصور ما قبل التاريخ بنهايته يبدأ عصر جديد هو عصر السلالات التاريخية الحاكمة  ، وفيه سار المصريون القدماء في أسس الحضارة بخطوات واسعة ، ولعل </a:t>
            </a:r>
            <a:r>
              <a:rPr lang="ar-IQ" dirty="0" err="1" smtClean="0"/>
              <a:t>اهم</a:t>
            </a:r>
            <a:r>
              <a:rPr lang="ar-IQ" dirty="0" smtClean="0"/>
              <a:t> ما يميز هذا العصر هو اكتشاف المعدن واستعماله في صنع الأدوات المنزلية وغيرها من أدوات الصيد والدفاع عن النفس ، لاسيما معدن النحاس </a:t>
            </a:r>
            <a:r>
              <a:rPr lang="ar-IQ" dirty="0" err="1" smtClean="0"/>
              <a:t>الى</a:t>
            </a:r>
            <a:r>
              <a:rPr lang="ar-IQ" dirty="0" smtClean="0"/>
              <a:t> جانب استعمال الحجارة ، كما شهدت الحياة فيه استقرار </a:t>
            </a:r>
            <a:r>
              <a:rPr lang="ar-IQ" dirty="0" err="1" smtClean="0"/>
              <a:t>اكثر</a:t>
            </a:r>
            <a:r>
              <a:rPr lang="ar-IQ" dirty="0" smtClean="0"/>
              <a:t>، واتسعت الزراعة والقرى ، وتطور فن الرسم والنقش وصناعة الفخار ، وفي أواخر هذا العصر ظهرت طلائع دويلات والوحدات السياسية في كل من الوجه البحري والقبلي التي اتحدت فيها بينما كونت ملكة القطر الواحد في العصور التالية ، لذلك فان الفترة الأخيرة من هذا العصر يطلق عليها عصر ما قبل </a:t>
            </a:r>
            <a:r>
              <a:rPr lang="ar-IQ" dirty="0" err="1" smtClean="0"/>
              <a:t>الاسرات</a:t>
            </a:r>
            <a:r>
              <a:rPr lang="ar-IQ" dirty="0" smtClean="0"/>
              <a:t> وبسبب مميزات هذا العصر فقد </a:t>
            </a:r>
            <a:r>
              <a:rPr lang="ar-IQ" dirty="0" err="1" smtClean="0"/>
              <a:t>اطلق</a:t>
            </a:r>
            <a:r>
              <a:rPr lang="ar-IQ" dirty="0" smtClean="0"/>
              <a:t> عليه </a:t>
            </a:r>
            <a:r>
              <a:rPr lang="ar-IQ" dirty="0" err="1" smtClean="0"/>
              <a:t>ايضاً</a:t>
            </a:r>
            <a:r>
              <a:rPr lang="ar-IQ" dirty="0" smtClean="0"/>
              <a:t>  مصطلح فجر الحضارة ، لأنه كان مقدمة تمهيدية لظهور الحضارة الناضجة. </a:t>
            </a:r>
          </a:p>
          <a:p>
            <a:pPr algn="just">
              <a:buNone/>
            </a:pPr>
            <a:endParaRPr lang="ar-IQ" dirty="0">
              <a:solidFill>
                <a:srgbClr val="FF0000"/>
              </a:solidFill>
            </a:endParaRPr>
          </a:p>
        </p:txBody>
      </p:sp>
      <p:sp>
        <p:nvSpPr>
          <p:cNvPr id="3" name="عنوان 2"/>
          <p:cNvSpPr>
            <a:spLocks noGrp="1"/>
          </p:cNvSpPr>
          <p:nvPr>
            <p:ph type="title"/>
          </p:nvPr>
        </p:nvSpPr>
        <p:spPr>
          <a:xfrm>
            <a:off x="7358082" y="152400"/>
            <a:ext cx="1785918" cy="1204898"/>
          </a:xfrm>
        </p:spPr>
        <p:txBody>
          <a:bodyPr/>
          <a:lstStyle/>
          <a:p>
            <a:endParaRPr lang="ar-IQ" dirty="0"/>
          </a:p>
        </p:txBody>
      </p:sp>
      <p:pic>
        <p:nvPicPr>
          <p:cNvPr id="4" name="صورة 3" descr="FB32B5E5-D046-4535-AF23-13C8EB93D519.jpg"/>
          <p:cNvPicPr>
            <a:picLocks noChangeAspect="1"/>
          </p:cNvPicPr>
          <p:nvPr/>
        </p:nvPicPr>
        <p:blipFill>
          <a:blip r:embed="rId2" cstate="print"/>
          <a:stretch>
            <a:fillRect/>
          </a:stretch>
        </p:blipFill>
        <p:spPr>
          <a:xfrm>
            <a:off x="0" y="0"/>
            <a:ext cx="9144000" cy="26431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2714612" y="1524000"/>
            <a:ext cx="6429388" cy="5334000"/>
          </a:xfrm>
        </p:spPr>
        <p:txBody>
          <a:bodyPr>
            <a:normAutofit fontScale="92500"/>
          </a:bodyPr>
          <a:lstStyle/>
          <a:p>
            <a:r>
              <a:rPr lang="ar-IQ" dirty="0" smtClean="0">
                <a:solidFill>
                  <a:srgbClr val="FF0000"/>
                </a:solidFill>
              </a:rPr>
              <a:t>آثار العصر المعدني / </a:t>
            </a:r>
            <a:r>
              <a:rPr lang="ar-IQ" dirty="0" err="1" smtClean="0">
                <a:solidFill>
                  <a:srgbClr val="FF0000"/>
                </a:solidFill>
              </a:rPr>
              <a:t>البداري</a:t>
            </a:r>
            <a:r>
              <a:rPr lang="ar-IQ" dirty="0" smtClean="0">
                <a:solidFill>
                  <a:srgbClr val="FF0000"/>
                </a:solidFill>
              </a:rPr>
              <a:t> ، نقادة </a:t>
            </a:r>
          </a:p>
          <a:p>
            <a:pPr algn="just"/>
            <a:r>
              <a:rPr lang="ar-IQ" dirty="0" smtClean="0"/>
              <a:t> </a:t>
            </a:r>
            <a:r>
              <a:rPr lang="ar-IQ" dirty="0" err="1" smtClean="0">
                <a:solidFill>
                  <a:srgbClr val="FF0000"/>
                </a:solidFill>
              </a:rPr>
              <a:t>البداري</a:t>
            </a:r>
            <a:r>
              <a:rPr lang="ar-IQ" dirty="0" smtClean="0">
                <a:solidFill>
                  <a:srgbClr val="FF0000"/>
                </a:solidFill>
              </a:rPr>
              <a:t> </a:t>
            </a:r>
            <a:r>
              <a:rPr lang="ar-IQ" dirty="0" smtClean="0"/>
              <a:t>: هي قرية في الصعيد على الضفة الشرقية للنيل ، جاءت معظم معلوماتنا عنها من حفائر القبور ، وابرز ما يميز هذا الدور هو معرفة سكان وادي النيل بمعدن النحاس وان كانت معرفة أولية ، أيضا كثرة المواد المستوردة من جهات طور سيناء وبلاد النوبة . ويلاحظ تقدماً في صناعة الأواني الفخارية ذات </a:t>
            </a:r>
            <a:r>
              <a:rPr lang="ar-IQ" dirty="0" err="1" smtClean="0"/>
              <a:t>الاشكال</a:t>
            </a:r>
            <a:r>
              <a:rPr lang="ar-IQ" dirty="0" smtClean="0"/>
              <a:t> المختلفة العميقة وغير العميقة ، كما عثر على نماذج من قوارب صغيرة مصنوعة من الفخار لعلها تدل على معرفة بالملاحة ، وقد نسج </a:t>
            </a:r>
            <a:r>
              <a:rPr lang="ar-IQ" dirty="0" err="1" smtClean="0"/>
              <a:t>البداريون</a:t>
            </a:r>
            <a:r>
              <a:rPr lang="ar-IQ" dirty="0" smtClean="0"/>
              <a:t> قطعاً صغيرة من الكتان  ، </a:t>
            </a:r>
            <a:r>
              <a:rPr lang="ar-IQ" dirty="0" err="1" smtClean="0"/>
              <a:t>اما</a:t>
            </a:r>
            <a:r>
              <a:rPr lang="ar-IQ" dirty="0" smtClean="0"/>
              <a:t> ملابسهم المعتادة فكانت من الجلود المدبوغة دبغا جميلا وكانوا في بعض الأحيان يخيطونها </a:t>
            </a:r>
            <a:r>
              <a:rPr lang="ar-IQ" dirty="0" err="1" smtClean="0"/>
              <a:t>اردية</a:t>
            </a:r>
            <a:r>
              <a:rPr lang="ar-IQ" dirty="0" smtClean="0"/>
              <a:t> ، وكانوا يزينون </a:t>
            </a:r>
            <a:r>
              <a:rPr lang="ar-IQ" dirty="0" err="1" smtClean="0"/>
              <a:t>انفسهم</a:t>
            </a:r>
            <a:r>
              <a:rPr lang="ar-IQ" dirty="0" smtClean="0"/>
              <a:t>  </a:t>
            </a:r>
            <a:r>
              <a:rPr lang="ar-IQ" dirty="0" err="1" smtClean="0"/>
              <a:t>باساور</a:t>
            </a:r>
            <a:r>
              <a:rPr lang="ar-IQ" dirty="0" smtClean="0"/>
              <a:t> من العاج وعقود من الصدف الذي كانوا يجمعونه من سواحل البحر الأحمر، بالإضافة </a:t>
            </a:r>
            <a:r>
              <a:rPr lang="ar-IQ" dirty="0" err="1" smtClean="0"/>
              <a:t>الى</a:t>
            </a:r>
            <a:r>
              <a:rPr lang="ar-IQ" dirty="0" smtClean="0"/>
              <a:t> عقود من الخرز الذي يصنعونه من الحصى الملون . </a:t>
            </a:r>
          </a:p>
          <a:p>
            <a:pPr algn="just"/>
            <a:endParaRPr lang="en-US" dirty="0" smtClean="0"/>
          </a:p>
          <a:p>
            <a:endParaRPr lang="ar-IQ" dirty="0" smtClean="0">
              <a:solidFill>
                <a:srgbClr val="FF0000"/>
              </a:solidFill>
            </a:endParaRPr>
          </a:p>
        </p:txBody>
      </p:sp>
      <p:sp>
        <p:nvSpPr>
          <p:cNvPr id="3" name="عنوان 2"/>
          <p:cNvSpPr>
            <a:spLocks noGrp="1"/>
          </p:cNvSpPr>
          <p:nvPr>
            <p:ph type="title"/>
          </p:nvPr>
        </p:nvSpPr>
        <p:spPr>
          <a:xfrm>
            <a:off x="6143636" y="152400"/>
            <a:ext cx="3000364" cy="1219200"/>
          </a:xfrm>
        </p:spPr>
        <p:txBody>
          <a:bodyPr>
            <a:normAutofit/>
          </a:bodyPr>
          <a:lstStyle/>
          <a:p>
            <a:r>
              <a:rPr lang="ar-IQ" dirty="0" smtClean="0"/>
              <a:t>المحور الخامس </a:t>
            </a:r>
            <a:endParaRPr lang="ar-IQ" dirty="0"/>
          </a:p>
        </p:txBody>
      </p:sp>
      <p:pic>
        <p:nvPicPr>
          <p:cNvPr id="4" name="صورة 3" descr="untitled.bmp"/>
          <p:cNvPicPr>
            <a:picLocks noChangeAspect="1"/>
          </p:cNvPicPr>
          <p:nvPr/>
        </p:nvPicPr>
        <p:blipFill>
          <a:blip r:embed="rId2" cstate="print"/>
          <a:stretch>
            <a:fillRect/>
          </a:stretch>
        </p:blipFill>
        <p:spPr>
          <a:xfrm>
            <a:off x="214282" y="214290"/>
            <a:ext cx="2428892" cy="63579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2143116"/>
            <a:ext cx="9144000" cy="4714884"/>
          </a:xfrm>
        </p:spPr>
        <p:txBody>
          <a:bodyPr>
            <a:normAutofit fontScale="92500" lnSpcReduction="10000"/>
          </a:bodyPr>
          <a:lstStyle/>
          <a:p>
            <a:pPr algn="just"/>
            <a:r>
              <a:rPr lang="ar-IQ" dirty="0" smtClean="0"/>
              <a:t> </a:t>
            </a:r>
            <a:r>
              <a:rPr lang="ar-IQ" dirty="0" smtClean="0">
                <a:solidFill>
                  <a:srgbClr val="FF0000"/>
                </a:solidFill>
              </a:rPr>
              <a:t>النقادة : </a:t>
            </a:r>
            <a:r>
              <a:rPr lang="ar-IQ" dirty="0" smtClean="0"/>
              <a:t>تقع نقادة في الصعيد على الشاطئ الغربي للنيل ، وهي ذات شهرة واسعة حتى غلب اسمها على حضارات عصر ما قبل </a:t>
            </a:r>
            <a:r>
              <a:rPr lang="ar-IQ" dirty="0" err="1" smtClean="0"/>
              <a:t>الاسرات</a:t>
            </a:r>
            <a:r>
              <a:rPr lang="ar-IQ" dirty="0" smtClean="0"/>
              <a:t> زادت حضارة نقادة من استعمال النحاس ، </a:t>
            </a:r>
            <a:r>
              <a:rPr lang="ar-IQ" dirty="0" err="1" smtClean="0"/>
              <a:t>وإرتقت</a:t>
            </a:r>
            <a:r>
              <a:rPr lang="ar-IQ" dirty="0" smtClean="0"/>
              <a:t> رقياً نسبياً بزخارف الفخار ، وعلى أساس تطور صناعة الفخار هذا وزخرفته. </a:t>
            </a:r>
          </a:p>
          <a:p>
            <a:pPr algn="just"/>
            <a:r>
              <a:rPr lang="ar-IQ" dirty="0" smtClean="0"/>
              <a:t> وفي هذا الطور (نقادة الأولى) أيضا صناعة الخناجر والأسلحة الحجرية ، وعرفت صناعة السفن من البردي ، كما تطور بناء المساكن ومحتوياتها على الأقل لكبار القوم ، وتفنن الناس </a:t>
            </a:r>
            <a:r>
              <a:rPr lang="ar-IQ" dirty="0" err="1" smtClean="0"/>
              <a:t>بأستعمال</a:t>
            </a:r>
            <a:r>
              <a:rPr lang="ar-IQ" dirty="0" smtClean="0"/>
              <a:t> أدوات الزينة لاسيما استعمال الكحل  للعيون ، والأساور والقلائد المصنوعة من قشور بيض النعام وحجر العقيق والحجر الأخضر، وفي هذا العصر اتسعت الزراعة المنضمة ، مما أدى إلى اتساع المستوطنات وتكاثر الناس . </a:t>
            </a:r>
            <a:endParaRPr lang="en-US" dirty="0" smtClean="0"/>
          </a:p>
          <a:p>
            <a:pPr algn="just"/>
            <a:r>
              <a:rPr lang="ar-IQ" dirty="0" smtClean="0"/>
              <a:t>     وفي عصر نقادة الثاني اتسعت مجالات الإنتاج الاقتصادي والفني ، إذ دل ما وجد فيها من </a:t>
            </a:r>
            <a:r>
              <a:rPr lang="ar-IQ" dirty="0" err="1" smtClean="0"/>
              <a:t>احجار</a:t>
            </a:r>
            <a:r>
              <a:rPr lang="ar-IQ" dirty="0" smtClean="0"/>
              <a:t> شبه كريمة ومعادن على وجود تجارة خارجية متقطعة مع الشام حتى ضفاف الفرات وربما مع </a:t>
            </a:r>
            <a:r>
              <a:rPr lang="ar-IQ" dirty="0" err="1" smtClean="0"/>
              <a:t>افريقيا</a:t>
            </a:r>
            <a:r>
              <a:rPr lang="ar-IQ" dirty="0" smtClean="0"/>
              <a:t> لما بعد السودان ، ولم تقتصر خصائصها الحضارية على مناطق الصعيد فقط ، كما كان الحال مع حضارة نقادة الأول ، بل امتدت تأثيراتها الحضارية نحو الشمال حتى الدلتا وفي الجنوب حتى النوبة . </a:t>
            </a:r>
          </a:p>
          <a:p>
            <a:endParaRPr lang="ar-IQ" dirty="0">
              <a:solidFill>
                <a:srgbClr val="FF0000"/>
              </a:solidFill>
            </a:endParaRPr>
          </a:p>
        </p:txBody>
      </p:sp>
      <p:sp>
        <p:nvSpPr>
          <p:cNvPr id="3" name="عنوان 2"/>
          <p:cNvSpPr>
            <a:spLocks noGrp="1"/>
          </p:cNvSpPr>
          <p:nvPr>
            <p:ph type="title"/>
          </p:nvPr>
        </p:nvSpPr>
        <p:spPr>
          <a:xfrm>
            <a:off x="6386522" y="214290"/>
            <a:ext cx="2757478" cy="1219200"/>
          </a:xfrm>
        </p:spPr>
        <p:txBody>
          <a:bodyPr/>
          <a:lstStyle/>
          <a:p>
            <a:r>
              <a:rPr lang="ar-IQ" dirty="0" smtClean="0"/>
              <a:t>المحور السادس </a:t>
            </a:r>
            <a:endParaRPr lang="ar-IQ" dirty="0"/>
          </a:p>
        </p:txBody>
      </p:sp>
      <p:pic>
        <p:nvPicPr>
          <p:cNvPr id="4" name="صورة 3" descr="260px-Fischschwanzdolche.jpg"/>
          <p:cNvPicPr>
            <a:picLocks noChangeAspect="1"/>
          </p:cNvPicPr>
          <p:nvPr/>
        </p:nvPicPr>
        <p:blipFill>
          <a:blip r:embed="rId2" cstate="print"/>
          <a:stretch>
            <a:fillRect/>
          </a:stretch>
        </p:blipFill>
        <p:spPr>
          <a:xfrm rot="19940941">
            <a:off x="447495" y="336000"/>
            <a:ext cx="1804642" cy="14491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4" descr="5a-na-104128.jpg"/>
          <p:cNvPicPr>
            <a:picLocks noChangeAspect="1"/>
          </p:cNvPicPr>
          <p:nvPr/>
        </p:nvPicPr>
        <p:blipFill>
          <a:blip r:embed="rId3" cstate="print"/>
          <a:stretch>
            <a:fillRect/>
          </a:stretch>
        </p:blipFill>
        <p:spPr>
          <a:xfrm rot="1726666">
            <a:off x="2679202" y="330730"/>
            <a:ext cx="1760416" cy="15062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000108"/>
            <a:ext cx="9144000" cy="5857892"/>
          </a:xfrm>
        </p:spPr>
        <p:txBody>
          <a:bodyPr/>
          <a:lstStyle/>
          <a:p>
            <a:pPr algn="just"/>
            <a:r>
              <a:rPr lang="ar-IQ" dirty="0" smtClean="0"/>
              <a:t>تقع مصر في الجانب الشمالي الشرقي لقارة أفريقيا ، حيث كانت نقطة التلاقي بين القارات أسيا وأوربا وأفريقيا  , وإن أهم ما يميز موقع مصر هو عزلتها الجغرافية , حيث يكاد يكون إقليماً مقفولاً يشبه الأنبوب المختوم المعزول عن الخارج . </a:t>
            </a:r>
          </a:p>
          <a:p>
            <a:pPr algn="just"/>
            <a:r>
              <a:rPr lang="ar-IQ" dirty="0" smtClean="0"/>
              <a:t>كما </a:t>
            </a:r>
            <a:r>
              <a:rPr lang="ar-IQ" dirty="0" err="1" smtClean="0"/>
              <a:t>إستفاد</a:t>
            </a:r>
            <a:r>
              <a:rPr lang="ar-IQ" dirty="0" smtClean="0"/>
              <a:t> المصريون القدماء من البيئة الصحراوية الرملية , عندما </a:t>
            </a:r>
            <a:r>
              <a:rPr lang="ar-IQ" dirty="0" err="1" smtClean="0"/>
              <a:t>إتخذوا</a:t>
            </a:r>
            <a:r>
              <a:rPr lang="ar-IQ" dirty="0" smtClean="0"/>
              <a:t> منها مكاناً لدفن موتاهم وبناء معابدهم , فقد حافظت تلك البيئة على القبور وما حوته من مخلفات أثرية ساعدت المؤرخين في معرفة العصور القديمة من تاريخ مصر.</a:t>
            </a:r>
          </a:p>
          <a:p>
            <a:pPr algn="just"/>
            <a:r>
              <a:rPr lang="ar-IQ" dirty="0" smtClean="0"/>
              <a:t>وقد سميت  مصر بأرض الكنانة وهي التسمية التي جرت </a:t>
            </a:r>
            <a:r>
              <a:rPr lang="ar-IQ" dirty="0" err="1" smtClean="0"/>
              <a:t>بها</a:t>
            </a:r>
            <a:r>
              <a:rPr lang="ar-IQ" dirty="0" smtClean="0"/>
              <a:t> الألسنة والأقلام  على إنها </a:t>
            </a:r>
            <a:r>
              <a:rPr lang="ar-IQ" dirty="0" err="1" smtClean="0"/>
              <a:t>الارض</a:t>
            </a:r>
            <a:r>
              <a:rPr lang="ar-IQ" dirty="0" smtClean="0"/>
              <a:t> " المكنونة " التي صانها الله وحفظها في قلب الصحراء </a:t>
            </a:r>
            <a:r>
              <a:rPr lang="ar-IQ" dirty="0" err="1" smtClean="0"/>
              <a:t>و</a:t>
            </a:r>
            <a:r>
              <a:rPr lang="ar-IQ" dirty="0" smtClean="0"/>
              <a:t> (</a:t>
            </a:r>
            <a:r>
              <a:rPr lang="ar-IQ" dirty="0" err="1" smtClean="0"/>
              <a:t>الكنان</a:t>
            </a:r>
            <a:r>
              <a:rPr lang="ar-IQ" dirty="0" smtClean="0"/>
              <a:t>) في اللغة هو ما يستر الشيء وبقية من جوانبه ، </a:t>
            </a:r>
            <a:r>
              <a:rPr lang="ar-IQ" dirty="0" err="1" smtClean="0"/>
              <a:t>و</a:t>
            </a:r>
            <a:r>
              <a:rPr lang="ar-IQ" dirty="0" smtClean="0"/>
              <a:t> "</a:t>
            </a:r>
            <a:r>
              <a:rPr lang="ar-IQ" dirty="0" err="1" smtClean="0"/>
              <a:t>الكنانه</a:t>
            </a:r>
            <a:r>
              <a:rPr lang="ar-IQ" dirty="0" smtClean="0"/>
              <a:t> " هي " الجعبة " الصغيرة من الجلد تحفظ فيها عيدان </a:t>
            </a:r>
            <a:r>
              <a:rPr lang="ar-IQ" dirty="0" err="1" smtClean="0"/>
              <a:t>النصال</a:t>
            </a:r>
            <a:r>
              <a:rPr lang="ar-IQ" dirty="0" smtClean="0"/>
              <a:t> أو النبل ( تحمل على الكتف عادة ) لتطلق منها  عند الحاجة بالقوس. </a:t>
            </a:r>
            <a:endParaRPr lang="en-US" dirty="0" smtClean="0"/>
          </a:p>
          <a:p>
            <a:pPr algn="just"/>
            <a:endParaRPr lang="ar-IQ" dirty="0"/>
          </a:p>
        </p:txBody>
      </p:sp>
      <p:sp>
        <p:nvSpPr>
          <p:cNvPr id="3" name="عنوان 2"/>
          <p:cNvSpPr>
            <a:spLocks noGrp="1"/>
          </p:cNvSpPr>
          <p:nvPr>
            <p:ph type="title"/>
          </p:nvPr>
        </p:nvSpPr>
        <p:spPr>
          <a:xfrm>
            <a:off x="214282" y="152400"/>
            <a:ext cx="8358246" cy="1133460"/>
          </a:xfrm>
        </p:spPr>
        <p:txBody>
          <a:bodyPr>
            <a:normAutofit fontScale="90000"/>
          </a:bodyPr>
          <a:lstStyle/>
          <a:p>
            <a:pPr lvl="0"/>
            <a:r>
              <a:rPr lang="ar-IQ" dirty="0" smtClean="0">
                <a:solidFill>
                  <a:schemeClr val="bg1"/>
                </a:solidFill>
              </a:rPr>
              <a:t>المحور الثالث: الموقع الجغرافي وأثره في عزلة بلاد النيل  </a:t>
            </a:r>
            <a:r>
              <a:rPr smtClean="0">
                <a:solidFill>
                  <a:schemeClr val="bg1"/>
                </a:solidFill>
              </a:rPr>
              <a:t/>
            </a:r>
            <a:br>
              <a:rPr smtClean="0">
                <a:solidFill>
                  <a:schemeClr val="bg1"/>
                </a:solidFill>
              </a:rPr>
            </a:br>
            <a:r>
              <a:rPr lang="ar-IQ" dirty="0" smtClean="0">
                <a:solidFill>
                  <a:schemeClr val="bg1"/>
                </a:solidFill>
              </a:rPr>
              <a:t> </a:t>
            </a:r>
            <a:endParaRPr lang="ar-IQ"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hqdefault.jpg"/>
          <p:cNvPicPr>
            <a:picLocks noGrp="1" noChangeAspect="1"/>
          </p:cNvPicPr>
          <p:nvPr>
            <p:ph idx="1"/>
          </p:nvPr>
        </p:nvPicPr>
        <p:blipFill>
          <a:blip r:embed="rId2" cstate="print"/>
          <a:stretch>
            <a:fillRect/>
          </a:stretch>
        </p:blipFill>
        <p:spPr>
          <a:xfrm>
            <a:off x="428596" y="1714488"/>
            <a:ext cx="8215370" cy="514351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عنوان 2"/>
          <p:cNvSpPr>
            <a:spLocks noGrp="1"/>
          </p:cNvSpPr>
          <p:nvPr>
            <p:ph type="title"/>
          </p:nvPr>
        </p:nvSpPr>
        <p:spPr>
          <a:xfrm rot="10800000" flipV="1">
            <a:off x="2000232" y="428604"/>
            <a:ext cx="5286412" cy="857256"/>
          </a:xfrm>
          <a:solidFill>
            <a:schemeClr val="bg1">
              <a:lumMod val="95000"/>
              <a:lumOff val="5000"/>
            </a:schemeClr>
          </a:solidFill>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IQ" b="1" spc="0" dirty="0" smtClean="0">
                <a:ln w="18000">
                  <a:solidFill>
                    <a:sysClr val="windowText" lastClr="000000"/>
                  </a:solidFill>
                  <a:prstDash val="solid"/>
                  <a:miter lim="800000"/>
                </a:ln>
                <a:solidFill>
                  <a:sysClr val="windowText" lastClr="000000"/>
                </a:solidFill>
                <a:effectLst>
                  <a:glow rad="228600">
                    <a:schemeClr val="accent1">
                      <a:satMod val="175000"/>
                      <a:alpha val="40000"/>
                    </a:schemeClr>
                  </a:glow>
                  <a:outerShdw blurRad="25500" dist="23000" dir="7020000" algn="tl">
                    <a:srgbClr val="000000">
                      <a:alpha val="50000"/>
                    </a:srgbClr>
                  </a:outerShdw>
                </a:effectLst>
              </a:rPr>
              <a:t>نهر</a:t>
            </a:r>
            <a:r>
              <a:rPr lang="ar-IQ" b="1" spc="0" dirty="0" smtClean="0">
                <a:ln w="11430">
                  <a:solidFill>
                    <a:sysClr val="windowText" lastClr="000000"/>
                  </a:solidFill>
                </a:ln>
                <a:solidFill>
                  <a:sysClr val="windowText" lastClr="000000"/>
                </a:solidFill>
                <a:effectLst>
                  <a:glow rad="228600">
                    <a:schemeClr val="accent1">
                      <a:satMod val="175000"/>
                      <a:alpha val="40000"/>
                    </a:schemeClr>
                  </a:glow>
                  <a:outerShdw blurRad="50800" dist="39000" dir="5460000" algn="tl">
                    <a:srgbClr val="000000">
                      <a:alpha val="38000"/>
                    </a:srgbClr>
                  </a:outerShdw>
                </a:effectLst>
              </a:rPr>
              <a:t> النيل في مصر القديمة </a:t>
            </a:r>
            <a:endParaRPr lang="ar-IQ" b="1" spc="0" dirty="0">
              <a:ln w="11430">
                <a:solidFill>
                  <a:sysClr val="windowText" lastClr="000000"/>
                </a:solidFill>
              </a:ln>
              <a:solidFill>
                <a:sysClr val="windowText" lastClr="000000"/>
              </a:solidFill>
              <a:effectLst>
                <a:glow rad="228600">
                  <a:schemeClr val="accent1">
                    <a:satMod val="175000"/>
                    <a:alpha val="40000"/>
                  </a:schemeClr>
                </a:glow>
                <a:outerShdw blurRad="50800" dist="39000" dir="5460000" algn="tl">
                  <a:srgbClr val="000000">
                    <a:alpha val="38000"/>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071546"/>
            <a:ext cx="9144000" cy="5786454"/>
          </a:xfrm>
        </p:spPr>
        <p:txBody>
          <a:bodyPr>
            <a:normAutofit fontScale="92500" lnSpcReduction="10000"/>
          </a:bodyPr>
          <a:lstStyle/>
          <a:p>
            <a:pPr algn="just"/>
            <a:r>
              <a:rPr lang="ar-IQ" dirty="0" smtClean="0"/>
              <a:t>	قبل الألف السادس قبل الميلاد كان سكان مصر يقطنون الصحراء ويسعون </a:t>
            </a:r>
            <a:r>
              <a:rPr lang="ar-IQ" dirty="0" err="1" smtClean="0"/>
              <a:t>الى</a:t>
            </a:r>
            <a:r>
              <a:rPr lang="ar-IQ" dirty="0" smtClean="0"/>
              <a:t> الحصول على  مصادر الرزق التي كانت عادة ما توجد بجوار برك وعيون المياه ، وكانت المواد الوحيدة التي يعتمدون عليها في صنع آلاتهم وحاجاتهم هي الأحجار، وكانوا يسعون دائماً </a:t>
            </a:r>
            <a:r>
              <a:rPr lang="ar-IQ" dirty="0" err="1" smtClean="0"/>
              <a:t>الى</a:t>
            </a:r>
            <a:r>
              <a:rPr lang="ar-IQ" dirty="0" smtClean="0"/>
              <a:t> تطويرها </a:t>
            </a:r>
            <a:r>
              <a:rPr lang="ar-IQ" dirty="0" err="1" smtClean="0"/>
              <a:t>للإستفادة</a:t>
            </a:r>
            <a:r>
              <a:rPr lang="ar-IQ" dirty="0" smtClean="0"/>
              <a:t> منها للقتال والصيد.</a:t>
            </a:r>
          </a:p>
          <a:p>
            <a:pPr algn="just"/>
            <a:r>
              <a:rPr lang="ar-IQ" dirty="0" smtClean="0"/>
              <a:t>أما  في بداية الألف السادس </a:t>
            </a:r>
            <a:r>
              <a:rPr lang="ar-IQ" dirty="0" err="1" smtClean="0"/>
              <a:t>ق</a:t>
            </a:r>
            <a:r>
              <a:rPr lang="ar-IQ" dirty="0" smtClean="0"/>
              <a:t>. م </a:t>
            </a:r>
            <a:r>
              <a:rPr lang="ar-IQ" dirty="0" err="1" smtClean="0"/>
              <a:t>إستقر</a:t>
            </a:r>
            <a:r>
              <a:rPr lang="ar-IQ" dirty="0" smtClean="0"/>
              <a:t> المصريون القدماء على ضفتي النيل  في الشمال والجنوب  ، وبدأت رحلة المصري القديم والتي كانت شاقة </a:t>
            </a:r>
            <a:r>
              <a:rPr lang="ar-IQ" dirty="0" err="1" smtClean="0"/>
              <a:t>ومظنية</a:t>
            </a:r>
            <a:r>
              <a:rPr lang="ar-IQ" dirty="0" smtClean="0"/>
              <a:t> مع البيئة من حوله ، وساهمت مقومات الحضارة المتوفرة على أرض مصر من  مياه النيل </a:t>
            </a:r>
            <a:r>
              <a:rPr lang="ar-IQ" dirty="0" err="1" smtClean="0"/>
              <a:t>والارض</a:t>
            </a:r>
            <a:r>
              <a:rPr lang="ar-IQ" dirty="0" smtClean="0"/>
              <a:t> الخصبة والمناخ المعتدل </a:t>
            </a:r>
            <a:r>
              <a:rPr lang="ar-IQ" dirty="0" err="1" smtClean="0"/>
              <a:t>والمجهودات</a:t>
            </a:r>
            <a:r>
              <a:rPr lang="ar-IQ" dirty="0" smtClean="0"/>
              <a:t> البشرية، وتوفير وسائل الاستقلال والانطلاق </a:t>
            </a:r>
            <a:r>
              <a:rPr lang="ar-IQ" dirty="0" err="1" smtClean="0"/>
              <a:t>الى</a:t>
            </a:r>
            <a:r>
              <a:rPr lang="ar-IQ" dirty="0" smtClean="0"/>
              <a:t> بناء حضارة على ضفتي النيل. </a:t>
            </a:r>
          </a:p>
          <a:p>
            <a:pPr algn="just"/>
            <a:r>
              <a:rPr lang="ar-IQ" dirty="0" smtClean="0"/>
              <a:t>	فإن أبرز ما يميز مصر في جغرافيتها وتاريخها نهرها العظيم "النيل"مصدر الحياة والخصب ، حيث </a:t>
            </a:r>
            <a:r>
              <a:rPr lang="ar-IQ" dirty="0" err="1" smtClean="0"/>
              <a:t>إنقسمت</a:t>
            </a:r>
            <a:r>
              <a:rPr lang="ar-IQ" dirty="0" smtClean="0"/>
              <a:t> مصر جغرافياً وتاريخياً </a:t>
            </a:r>
            <a:r>
              <a:rPr lang="ar-IQ" dirty="0" err="1" smtClean="0"/>
              <a:t>الى</a:t>
            </a:r>
            <a:r>
              <a:rPr lang="ar-IQ" dirty="0" smtClean="0"/>
              <a:t> قسمين هما: مصر العليا (أرض الصعيد) في الجنوب.  ومصر السفلى ( الدلتا البحرية) في الشمال,  وتعد الدلتا من أخصب بقاع </a:t>
            </a:r>
            <a:r>
              <a:rPr lang="ar-IQ" dirty="0" err="1" smtClean="0"/>
              <a:t>الارض</a:t>
            </a:r>
            <a:r>
              <a:rPr lang="ar-IQ" dirty="0" smtClean="0"/>
              <a:t> لأن أرضها رسوبية وتغمرها مياه الفيضان في كل سنة إذ  لولاه لأصبحت مصر صحراء جرداء فهو قطر عديم المطر بوجه أساسي , فيكون النيل وما على جانبيه من الأراضي الضيقة بلاد مصر التي يمكن فيها الحياة ، وقد عمل ضيق هذه </a:t>
            </a:r>
            <a:r>
              <a:rPr lang="ar-IQ" dirty="0" err="1" smtClean="0"/>
              <a:t>الاراضي</a:t>
            </a:r>
            <a:r>
              <a:rPr lang="ar-IQ" dirty="0" smtClean="0"/>
              <a:t> على تكاثف قرى الفلاحين , وجعل القرية تكون لصق القرية </a:t>
            </a:r>
            <a:r>
              <a:rPr lang="ar-IQ" dirty="0" err="1" smtClean="0"/>
              <a:t>إقتصاداً</a:t>
            </a:r>
            <a:r>
              <a:rPr lang="ar-IQ" dirty="0" smtClean="0"/>
              <a:t>  </a:t>
            </a:r>
            <a:r>
              <a:rPr lang="ar-IQ" dirty="0" err="1" smtClean="0"/>
              <a:t>بالاراضي</a:t>
            </a:r>
            <a:r>
              <a:rPr lang="ar-IQ" dirty="0" smtClean="0"/>
              <a:t> القابلة للزراعة.</a:t>
            </a:r>
            <a:endParaRPr lang="en-US" dirty="0" smtClean="0"/>
          </a:p>
          <a:p>
            <a:pPr algn="just"/>
            <a:endParaRPr lang="ar-IQ" dirty="0" smtClean="0"/>
          </a:p>
          <a:p>
            <a:endParaRPr lang="ar-IQ" dirty="0" smtClean="0"/>
          </a:p>
          <a:p>
            <a:endParaRPr lang="en-US" dirty="0" smtClean="0"/>
          </a:p>
          <a:p>
            <a:endParaRPr lang="ar-IQ" dirty="0"/>
          </a:p>
        </p:txBody>
      </p:sp>
      <p:sp>
        <p:nvSpPr>
          <p:cNvPr id="3" name="عنوان 2"/>
          <p:cNvSpPr>
            <a:spLocks noGrp="1"/>
          </p:cNvSpPr>
          <p:nvPr>
            <p:ph type="title"/>
          </p:nvPr>
        </p:nvSpPr>
        <p:spPr>
          <a:xfrm>
            <a:off x="0" y="-285776"/>
            <a:ext cx="9144000" cy="1714512"/>
          </a:xfrm>
        </p:spPr>
        <p:txBody>
          <a:bodyPr>
            <a:normAutofit fontScale="90000"/>
          </a:bodyPr>
          <a:lstStyle/>
          <a:p>
            <a:pPr lvl="0"/>
            <a:r>
              <a:rPr lang="ar-IQ" dirty="0" smtClean="0">
                <a:solidFill>
                  <a:schemeClr val="bg1"/>
                </a:solidFill>
              </a:rPr>
              <a:t> المحور الرابع : الموقع الجغرافي وأثره على سكان بلاد النيل </a:t>
            </a:r>
            <a:br>
              <a:rPr lang="ar-IQ" dirty="0" smtClean="0">
                <a:solidFill>
                  <a:schemeClr val="bg1"/>
                </a:solidFill>
              </a:rPr>
            </a:br>
            <a:endParaRPr lang="ar-IQ"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0" y="1524000"/>
            <a:ext cx="9144000" cy="5334000"/>
          </a:xfrm>
        </p:spPr>
        <p:txBody>
          <a:bodyPr>
            <a:normAutofit/>
          </a:bodyPr>
          <a:lstStyle/>
          <a:p>
            <a:pPr algn="just"/>
            <a:r>
              <a:rPr lang="ar-IQ" dirty="0" smtClean="0"/>
              <a:t>ظهر النيل الحالي بعد إن نجح في حفر مجراه خلال العصر </a:t>
            </a:r>
            <a:r>
              <a:rPr lang="ar-IQ" dirty="0" err="1" smtClean="0"/>
              <a:t>الميوسيني</a:t>
            </a:r>
            <a:r>
              <a:rPr lang="ar-IQ" dirty="0" smtClean="0"/>
              <a:t> بفعل التعرية متجهاً نحو الشمال وفقاً لميل الأرض شاقاً طريقه  وسط صحارى مصر (الشرقية والغربية ) ، وأطلق المصرين القدماء أسماء عديدة على نهر النيل (حابي) كما سموه (اترعا) أي المجرى العظيم ، ويعتبر نهر النيل بالنسبة لمصر مصدر الحياة والخصب .</a:t>
            </a:r>
            <a:endParaRPr lang="en-US" dirty="0" smtClean="0"/>
          </a:p>
          <a:p>
            <a:pPr algn="just"/>
            <a:r>
              <a:rPr lang="ar-IQ" dirty="0" smtClean="0"/>
              <a:t>وعلى هذا  فقد كان فيضان النيل أثره الكبير في حياة المصريين إذ إنه </a:t>
            </a:r>
            <a:r>
              <a:rPr lang="ar-IQ" dirty="0" err="1" smtClean="0"/>
              <a:t>يتلائم</a:t>
            </a:r>
            <a:r>
              <a:rPr lang="ar-IQ" dirty="0" smtClean="0"/>
              <a:t> والدورة والزراعية مما  جعل أرض مصر تعطي </a:t>
            </a:r>
            <a:r>
              <a:rPr lang="ar-IQ" dirty="0" err="1" smtClean="0"/>
              <a:t>غليتين</a:t>
            </a:r>
            <a:r>
              <a:rPr lang="ar-IQ" dirty="0" smtClean="0"/>
              <a:t> وربما ثلاث في السنة , لقد أُعتبر النيل من أكثر انهار العالم </a:t>
            </a:r>
            <a:r>
              <a:rPr lang="ar-IQ" dirty="0" err="1" smtClean="0"/>
              <a:t>إتزاناً</a:t>
            </a:r>
            <a:r>
              <a:rPr lang="ar-IQ" dirty="0" smtClean="0"/>
              <a:t>  وذلك لكونه لا يسلك سلوكاً مفاجئاً في فيضانه , </a:t>
            </a:r>
            <a:r>
              <a:rPr lang="ar-IQ" dirty="0" err="1" smtClean="0"/>
              <a:t>بالأضافة</a:t>
            </a:r>
            <a:r>
              <a:rPr lang="ar-IQ" dirty="0" smtClean="0"/>
              <a:t> </a:t>
            </a:r>
            <a:r>
              <a:rPr lang="ar-IQ" dirty="0" err="1" smtClean="0"/>
              <a:t>الى</a:t>
            </a:r>
            <a:r>
              <a:rPr lang="ar-IQ" dirty="0" smtClean="0"/>
              <a:t> إنه يحمل من النهر ما يكفي لتخصيب الأرض دون إن يؤدي </a:t>
            </a:r>
            <a:r>
              <a:rPr lang="ar-IQ" dirty="0" err="1" smtClean="0"/>
              <a:t>الى</a:t>
            </a:r>
            <a:r>
              <a:rPr lang="ar-IQ" dirty="0" smtClean="0"/>
              <a:t> طمر القنوات كما </a:t>
            </a:r>
            <a:r>
              <a:rPr lang="ar-IQ" dirty="0" err="1" smtClean="0"/>
              <a:t>ان</a:t>
            </a:r>
            <a:r>
              <a:rPr lang="ar-IQ" dirty="0" smtClean="0"/>
              <a:t> مياهه خالية من </a:t>
            </a:r>
            <a:r>
              <a:rPr lang="ar-IQ" dirty="0" err="1" smtClean="0"/>
              <a:t>الاملاح</a:t>
            </a:r>
            <a:r>
              <a:rPr lang="ar-IQ" dirty="0" smtClean="0"/>
              <a:t> .</a:t>
            </a:r>
            <a:endParaRPr lang="en-US" dirty="0" smtClean="0"/>
          </a:p>
          <a:p>
            <a:pPr algn="just"/>
            <a:r>
              <a:rPr lang="ar-IQ" dirty="0" smtClean="0"/>
              <a:t>أدرك المصريون القدماء  أهمية النيل  فقدسوه  وعظموهُ وتصوروهُ على شكل إنسان ، وكتبوا عنه كثيرا .</a:t>
            </a:r>
            <a:endParaRPr lang="ar-IQ" dirty="0"/>
          </a:p>
        </p:txBody>
      </p:sp>
      <p:sp>
        <p:nvSpPr>
          <p:cNvPr id="3" name="عنوان 2"/>
          <p:cNvSpPr>
            <a:spLocks noGrp="1"/>
          </p:cNvSpPr>
          <p:nvPr>
            <p:ph type="title"/>
          </p:nvPr>
        </p:nvSpPr>
        <p:spPr>
          <a:xfrm>
            <a:off x="457200" y="152400"/>
            <a:ext cx="8686800" cy="1219200"/>
          </a:xfrm>
        </p:spPr>
        <p:txBody>
          <a:bodyPr>
            <a:normAutofit/>
          </a:bodyPr>
          <a:lstStyle/>
          <a:p>
            <a:r>
              <a:rPr lang="ar-IQ" dirty="0" smtClean="0">
                <a:solidFill>
                  <a:schemeClr val="bg1"/>
                </a:solidFill>
              </a:rPr>
              <a:t>المحور الخامس : نهر النيل وأثره على حضارة النيل  </a:t>
            </a:r>
            <a:endParaRPr lang="ar-IQ"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42844" y="1524000"/>
            <a:ext cx="9001156" cy="5334000"/>
          </a:xfrm>
        </p:spPr>
        <p:txBody>
          <a:bodyPr/>
          <a:lstStyle/>
          <a:p>
            <a:pPr algn="just"/>
            <a:r>
              <a:rPr lang="ar-IQ" dirty="0" smtClean="0"/>
              <a:t>قبل الولوج بالواقع التاريخي لبلاد النيل لا بد من البحث عن مصادر تأريخه  وحضارته فبالتالي لا بد من القول إن الفضل </a:t>
            </a:r>
            <a:r>
              <a:rPr lang="ar-IQ" dirty="0" err="1" smtClean="0"/>
              <a:t>الاول</a:t>
            </a:r>
            <a:r>
              <a:rPr lang="ar-IQ" dirty="0" smtClean="0"/>
              <a:t> يعود </a:t>
            </a:r>
            <a:r>
              <a:rPr lang="ar-IQ" dirty="0" err="1" smtClean="0"/>
              <a:t>الى</a:t>
            </a:r>
            <a:r>
              <a:rPr lang="ar-IQ" dirty="0" smtClean="0"/>
              <a:t> تلك </a:t>
            </a:r>
            <a:r>
              <a:rPr lang="ar-IQ" dirty="0" err="1" smtClean="0"/>
              <a:t>التنقيبات</a:t>
            </a:r>
            <a:r>
              <a:rPr lang="ar-IQ" dirty="0" smtClean="0"/>
              <a:t>  والتحريات </a:t>
            </a:r>
            <a:r>
              <a:rPr lang="ar-IQ" dirty="0" err="1" smtClean="0"/>
              <a:t>الآثارية</a:t>
            </a:r>
            <a:r>
              <a:rPr lang="ar-IQ" dirty="0" smtClean="0"/>
              <a:t> التي بدأت في  القرن التاسع عشر الميلادي والتي </a:t>
            </a:r>
            <a:r>
              <a:rPr lang="ar-IQ" dirty="0" err="1" smtClean="0"/>
              <a:t>شهدتها</a:t>
            </a:r>
            <a:r>
              <a:rPr lang="ar-IQ" dirty="0" smtClean="0"/>
              <a:t> تلك المواقع الحضارية وبأيدي العلماء </a:t>
            </a:r>
            <a:r>
              <a:rPr lang="ar-IQ" dirty="0" err="1" smtClean="0"/>
              <a:t>الاثاريين</a:t>
            </a:r>
            <a:r>
              <a:rPr lang="ar-IQ" dirty="0" smtClean="0"/>
              <a:t> ، وقد صاحبت تلك الرحلة الطويلة بحوثاً علمية مكثفة ، وكان في مقدمة تلك  البحوث والجهود العلمية الواسعة هو حل رموز الخط الهيروغليفي الذي شرع في حلها العالم </a:t>
            </a:r>
            <a:r>
              <a:rPr lang="ar-IQ" dirty="0" err="1" smtClean="0"/>
              <a:t>الاثاري</a:t>
            </a:r>
            <a:r>
              <a:rPr lang="ar-IQ" dirty="0" smtClean="0"/>
              <a:t> (</a:t>
            </a:r>
            <a:r>
              <a:rPr lang="ar-IQ" dirty="0" err="1" smtClean="0"/>
              <a:t>شامبليون</a:t>
            </a:r>
            <a:r>
              <a:rPr lang="ar-IQ" dirty="0" smtClean="0"/>
              <a:t>)</a:t>
            </a:r>
            <a:r>
              <a:rPr lang="ar-IQ" baseline="30000" dirty="0" smtClean="0"/>
              <a:t> </a:t>
            </a:r>
            <a:r>
              <a:rPr lang="ar-IQ" dirty="0" smtClean="0"/>
              <a:t>عام (1821 </a:t>
            </a:r>
            <a:r>
              <a:rPr lang="ar-IQ" dirty="0" err="1" smtClean="0"/>
              <a:t>م</a:t>
            </a:r>
            <a:r>
              <a:rPr lang="ar-IQ" dirty="0" smtClean="0"/>
              <a:t>) , كما ويعتبر المنقب (</a:t>
            </a:r>
            <a:r>
              <a:rPr lang="ar-IQ" dirty="0" err="1" smtClean="0"/>
              <a:t>فلندرز</a:t>
            </a:r>
            <a:r>
              <a:rPr lang="ar-IQ" dirty="0" smtClean="0"/>
              <a:t> بتري) أول من عمل في تحديد </a:t>
            </a:r>
            <a:r>
              <a:rPr lang="ar-IQ" dirty="0" err="1" smtClean="0"/>
              <a:t>الادوار</a:t>
            </a:r>
            <a:r>
              <a:rPr lang="ar-IQ" dirty="0" smtClean="0"/>
              <a:t> </a:t>
            </a:r>
            <a:r>
              <a:rPr lang="ar-IQ" dirty="0" err="1" smtClean="0"/>
              <a:t>التاريخيه</a:t>
            </a:r>
            <a:r>
              <a:rPr lang="ar-IQ" dirty="0" smtClean="0"/>
              <a:t> عن حضارة بلاد النيل . </a:t>
            </a:r>
          </a:p>
          <a:p>
            <a:pPr algn="just"/>
            <a:endParaRPr lang="ar-IQ" dirty="0" smtClean="0"/>
          </a:p>
          <a:p>
            <a:pPr algn="just"/>
            <a:r>
              <a:rPr lang="ar-IQ" sz="1800" b="1" dirty="0" smtClean="0">
                <a:solidFill>
                  <a:schemeClr val="bg1"/>
                </a:solidFill>
              </a:rPr>
              <a:t>تمثال  للعالم الفرنسي ( جون </a:t>
            </a:r>
            <a:r>
              <a:rPr lang="ar-IQ" sz="1800" b="1" dirty="0" err="1" smtClean="0">
                <a:solidFill>
                  <a:schemeClr val="bg1"/>
                </a:solidFill>
              </a:rPr>
              <a:t>فرانسو</a:t>
            </a:r>
            <a:r>
              <a:rPr lang="ar-IQ" sz="1800" b="1" dirty="0" smtClean="0">
                <a:solidFill>
                  <a:schemeClr val="bg1"/>
                </a:solidFill>
              </a:rPr>
              <a:t> </a:t>
            </a:r>
            <a:r>
              <a:rPr lang="ar-IQ" sz="1800" b="1" dirty="0" err="1" smtClean="0">
                <a:solidFill>
                  <a:schemeClr val="bg1"/>
                </a:solidFill>
              </a:rPr>
              <a:t>شامبليون</a:t>
            </a:r>
            <a:r>
              <a:rPr lang="ar-IQ" sz="1800" b="1" dirty="0" smtClean="0">
                <a:solidFill>
                  <a:schemeClr val="bg1"/>
                </a:solidFill>
              </a:rPr>
              <a:t>)   في المتحف المصري</a:t>
            </a:r>
          </a:p>
          <a:p>
            <a:pPr algn="just"/>
            <a:r>
              <a:rPr lang="ar-IQ" sz="1800" b="1" dirty="0" smtClean="0">
                <a:solidFill>
                  <a:schemeClr val="bg1"/>
                </a:solidFill>
              </a:rPr>
              <a:t>في القاهرة .  </a:t>
            </a:r>
            <a:endParaRPr lang="en-US" sz="1800" b="1" dirty="0" smtClean="0">
              <a:solidFill>
                <a:schemeClr val="bg1"/>
              </a:solidFill>
            </a:endParaRPr>
          </a:p>
          <a:p>
            <a:pPr algn="just"/>
            <a:endParaRPr lang="ar-IQ" dirty="0"/>
          </a:p>
        </p:txBody>
      </p:sp>
      <p:sp>
        <p:nvSpPr>
          <p:cNvPr id="3" name="عنوان 2"/>
          <p:cNvSpPr>
            <a:spLocks noGrp="1"/>
          </p:cNvSpPr>
          <p:nvPr>
            <p:ph type="title"/>
          </p:nvPr>
        </p:nvSpPr>
        <p:spPr>
          <a:xfrm>
            <a:off x="2285984" y="152400"/>
            <a:ext cx="6858016" cy="1219200"/>
          </a:xfrm>
        </p:spPr>
        <p:txBody>
          <a:bodyPr>
            <a:normAutofit fontScale="90000"/>
          </a:bodyPr>
          <a:lstStyle/>
          <a:p>
            <a:r>
              <a:rPr lang="ar-IQ" dirty="0" smtClean="0">
                <a:solidFill>
                  <a:schemeClr val="bg1"/>
                </a:solidFill>
              </a:rPr>
              <a:t>المحور السادس : الواقع التاريخي لبلاد النيل/ 1 </a:t>
            </a:r>
            <a:endParaRPr lang="ar-IQ" dirty="0">
              <a:solidFill>
                <a:schemeClr val="bg1"/>
              </a:solidFill>
            </a:endParaRPr>
          </a:p>
        </p:txBody>
      </p:sp>
      <p:pic>
        <p:nvPicPr>
          <p:cNvPr id="4" name="صورة 3" descr="فرانسوا_شامبليون_001_(4).jpg"/>
          <p:cNvPicPr>
            <a:picLocks noChangeAspect="1"/>
          </p:cNvPicPr>
          <p:nvPr/>
        </p:nvPicPr>
        <p:blipFill>
          <a:blip r:embed="rId2" cstate="print"/>
          <a:stretch>
            <a:fillRect/>
          </a:stretch>
        </p:blipFill>
        <p:spPr>
          <a:xfrm>
            <a:off x="214282" y="4500570"/>
            <a:ext cx="3143272" cy="23574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285720" y="1524000"/>
            <a:ext cx="8643998" cy="5119710"/>
          </a:xfrm>
        </p:spPr>
        <p:txBody>
          <a:bodyPr>
            <a:normAutofit fontScale="92500" lnSpcReduction="10000"/>
          </a:bodyPr>
          <a:lstStyle/>
          <a:p>
            <a:pPr algn="just"/>
            <a:r>
              <a:rPr lang="ar-IQ" dirty="0" smtClean="0"/>
              <a:t>إن أهم ما يميز الآثار المصرية عن غيرها هو بقائها سالمة ومحفوظة والكثير منها شاخصة </a:t>
            </a:r>
            <a:r>
              <a:rPr lang="ar-IQ" dirty="0" err="1" smtClean="0"/>
              <a:t>للإعيان</a:t>
            </a:r>
            <a:r>
              <a:rPr lang="ar-IQ" dirty="0" smtClean="0"/>
              <a:t> كالمسلات </a:t>
            </a:r>
            <a:r>
              <a:rPr lang="ar-IQ" dirty="0" err="1" smtClean="0"/>
              <a:t>والاهرامات</a:t>
            </a:r>
            <a:r>
              <a:rPr lang="ar-IQ" dirty="0" smtClean="0"/>
              <a:t> والمعابد فضلا عن المناخ الجاف الذي حافظ عليها من العوامل التي ساهمت ومكنت </a:t>
            </a:r>
            <a:r>
              <a:rPr lang="ar-IQ" dirty="0" err="1" smtClean="0"/>
              <a:t>الاثاريين</a:t>
            </a:r>
            <a:r>
              <a:rPr lang="ar-IQ" dirty="0" smtClean="0"/>
              <a:t> من التنقيب والبحث .</a:t>
            </a:r>
          </a:p>
          <a:p>
            <a:pPr algn="just"/>
            <a:r>
              <a:rPr lang="ar-IQ" dirty="0" smtClean="0"/>
              <a:t>كما ويعتبر الكاهن المصري (</a:t>
            </a:r>
            <a:r>
              <a:rPr lang="ar-IQ" dirty="0" err="1" smtClean="0"/>
              <a:t>منيثو</a:t>
            </a:r>
            <a:r>
              <a:rPr lang="ar-IQ" dirty="0" smtClean="0"/>
              <a:t>)</a:t>
            </a:r>
            <a:r>
              <a:rPr lang="ar-IQ" baseline="30000" dirty="0" smtClean="0"/>
              <a:t> </a:t>
            </a:r>
            <a:r>
              <a:rPr lang="ar-IQ" dirty="0" err="1" smtClean="0"/>
              <a:t>اشهر</a:t>
            </a:r>
            <a:r>
              <a:rPr lang="ar-IQ" dirty="0" smtClean="0"/>
              <a:t> ما خلفه لنا عن الحضارة المصرية هي الوثائق المكتوبة عن </a:t>
            </a:r>
            <a:r>
              <a:rPr lang="ar-IQ" dirty="0" err="1" smtClean="0"/>
              <a:t>اثبات</a:t>
            </a:r>
            <a:r>
              <a:rPr lang="ar-IQ" dirty="0" smtClean="0"/>
              <a:t> </a:t>
            </a:r>
            <a:r>
              <a:rPr lang="ar-IQ" dirty="0" err="1" smtClean="0"/>
              <a:t>اسماء</a:t>
            </a:r>
            <a:r>
              <a:rPr lang="ar-IQ" dirty="0" smtClean="0"/>
              <a:t> الملوك المصريين الذي شرع في تدوينها في القرن الثالث </a:t>
            </a:r>
            <a:r>
              <a:rPr lang="ar-IQ" dirty="0" err="1" smtClean="0"/>
              <a:t>ق</a:t>
            </a:r>
            <a:r>
              <a:rPr lang="ar-IQ" dirty="0" smtClean="0"/>
              <a:t>.م في عهد (بطليموس </a:t>
            </a:r>
            <a:r>
              <a:rPr lang="ar-IQ" dirty="0" err="1" smtClean="0"/>
              <a:t>فيلاد</a:t>
            </a:r>
            <a:r>
              <a:rPr lang="ar-IQ" dirty="0" smtClean="0"/>
              <a:t> </a:t>
            </a:r>
            <a:r>
              <a:rPr lang="ar-IQ" dirty="0" err="1" smtClean="0"/>
              <a:t>لفوس</a:t>
            </a:r>
            <a:r>
              <a:rPr lang="ar-IQ" dirty="0" smtClean="0"/>
              <a:t>) حيث كلفه </a:t>
            </a:r>
            <a:r>
              <a:rPr lang="ar-IQ" dirty="0" err="1" smtClean="0"/>
              <a:t>الاخير</a:t>
            </a:r>
            <a:r>
              <a:rPr lang="ar-IQ" dirty="0" smtClean="0"/>
              <a:t> في كتابة تأريخ مصر القديمة ، فضلاً عن إسهاماته في تقسيم تاريخ مصر القديمة حسب </a:t>
            </a:r>
            <a:r>
              <a:rPr lang="ar-IQ" dirty="0" err="1" smtClean="0"/>
              <a:t>الاسر</a:t>
            </a:r>
            <a:r>
              <a:rPr lang="ar-IQ" dirty="0" smtClean="0"/>
              <a:t> الحاكمة والبالغة (31) أسرة وقد اتبعه الباحثين المحدثين في التاريخ القديم وفق ثلاثة عصور </a:t>
            </a:r>
            <a:r>
              <a:rPr lang="ar-IQ" dirty="0" err="1" smtClean="0"/>
              <a:t>تأريخية</a:t>
            </a:r>
            <a:r>
              <a:rPr lang="ar-IQ" dirty="0" smtClean="0"/>
              <a:t> كبرى ،  وإن من بين الوثائق المهمة التي كشفت عن تأريخ وحضارة بلاد النيل هي تلك الوثيقة الشهيرة </a:t>
            </a:r>
            <a:r>
              <a:rPr lang="ar-IQ" dirty="0" err="1" smtClean="0"/>
              <a:t>بأسم</a:t>
            </a:r>
            <a:r>
              <a:rPr lang="ar-IQ" dirty="0" smtClean="0"/>
              <a:t> ( برديه </a:t>
            </a:r>
            <a:r>
              <a:rPr lang="ar-IQ" dirty="0" err="1" smtClean="0"/>
              <a:t>تورين</a:t>
            </a:r>
            <a:r>
              <a:rPr lang="ar-IQ" dirty="0" smtClean="0"/>
              <a:t>) التي يرجع تاريخ تدوينها </a:t>
            </a:r>
            <a:r>
              <a:rPr lang="ar-IQ" dirty="0" err="1" smtClean="0"/>
              <a:t>الى</a:t>
            </a:r>
            <a:r>
              <a:rPr lang="ar-IQ" dirty="0" smtClean="0"/>
              <a:t> حدود (1300 </a:t>
            </a:r>
            <a:r>
              <a:rPr lang="ar-IQ" dirty="0" err="1" smtClean="0"/>
              <a:t>ق</a:t>
            </a:r>
            <a:r>
              <a:rPr lang="ar-IQ" dirty="0" smtClean="0"/>
              <a:t>.م) والتي تحوي على نحو(300) ملكاً وهي محفوظة حالياً في إيطاليا. </a:t>
            </a:r>
            <a:endParaRPr lang="en-US" dirty="0" smtClean="0"/>
          </a:p>
          <a:p>
            <a:pPr algn="just"/>
            <a:r>
              <a:rPr lang="ar-IQ" dirty="0" smtClean="0"/>
              <a:t>والوثيقة </a:t>
            </a:r>
            <a:r>
              <a:rPr lang="ar-IQ" dirty="0" err="1" smtClean="0"/>
              <a:t>الاخرى</a:t>
            </a:r>
            <a:r>
              <a:rPr lang="ar-IQ" dirty="0" smtClean="0"/>
              <a:t> هي (حجر بالرمو) التي تعتبر من المصادر المهمة التي دونها المصريون القدامى عن ملوكهم والتي تعود </a:t>
            </a:r>
            <a:r>
              <a:rPr lang="ar-IQ" dirty="0" err="1" smtClean="0"/>
              <a:t>الى</a:t>
            </a:r>
            <a:r>
              <a:rPr lang="ar-IQ" dirty="0" smtClean="0"/>
              <a:t> حدود (2700 </a:t>
            </a:r>
            <a:r>
              <a:rPr lang="ar-IQ" dirty="0" err="1" smtClean="0"/>
              <a:t>ق</a:t>
            </a:r>
            <a:r>
              <a:rPr lang="ar-IQ" dirty="0" smtClean="0"/>
              <a:t>.م) والتي عثر عليها في مدينة (منف) وهي محفوظة في متحف صقلية عام 1877م.</a:t>
            </a:r>
            <a:endParaRPr lang="en-US" dirty="0" smtClean="0"/>
          </a:p>
          <a:p>
            <a:endParaRPr lang="ar-IQ" dirty="0"/>
          </a:p>
        </p:txBody>
      </p:sp>
      <p:sp>
        <p:nvSpPr>
          <p:cNvPr id="3" name="عنوان 2"/>
          <p:cNvSpPr>
            <a:spLocks noGrp="1"/>
          </p:cNvSpPr>
          <p:nvPr>
            <p:ph type="title"/>
          </p:nvPr>
        </p:nvSpPr>
        <p:spPr>
          <a:xfrm>
            <a:off x="2500298" y="152400"/>
            <a:ext cx="6643702" cy="1219200"/>
          </a:xfrm>
        </p:spPr>
        <p:txBody>
          <a:bodyPr>
            <a:normAutofit fontScale="90000"/>
          </a:bodyPr>
          <a:lstStyle/>
          <a:p>
            <a:r>
              <a:rPr lang="ar-IQ" dirty="0" smtClean="0">
                <a:solidFill>
                  <a:schemeClr val="bg1"/>
                </a:solidFill>
              </a:rPr>
              <a:t>المحور السابع : الواقع التاريخي لبلاد النيل/2 </a:t>
            </a:r>
            <a:endParaRPr lang="ar-IQ"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214282" y="1309662"/>
            <a:ext cx="8929718" cy="5548338"/>
          </a:xfrm>
        </p:spPr>
        <p:txBody>
          <a:bodyPr/>
          <a:lstStyle/>
          <a:p>
            <a:pPr algn="just"/>
            <a:r>
              <a:rPr lang="ar-IQ" dirty="0" smtClean="0"/>
              <a:t>كما تُعد </a:t>
            </a:r>
            <a:r>
              <a:rPr lang="ar-IQ" dirty="0" err="1" smtClean="0"/>
              <a:t>الاساطير</a:t>
            </a:r>
            <a:r>
              <a:rPr lang="ar-IQ" dirty="0" smtClean="0"/>
              <a:t> والملاحم من الوثائق المهمة من مصادر التاريخ المصري والتي كشفت عن تلك الحضارة الموغلة بالقدم حيث كانت تتعلق بقصة الخليقة كخلق (</a:t>
            </a:r>
            <a:r>
              <a:rPr lang="ar-IQ" dirty="0" err="1" smtClean="0"/>
              <a:t>آتوم</a:t>
            </a:r>
            <a:r>
              <a:rPr lang="ar-IQ" dirty="0" smtClean="0"/>
              <a:t>) وخلق </a:t>
            </a:r>
            <a:r>
              <a:rPr lang="ar-IQ" dirty="0" err="1" smtClean="0"/>
              <a:t>الاله</a:t>
            </a:r>
            <a:r>
              <a:rPr lang="ar-IQ" dirty="0" smtClean="0"/>
              <a:t> (</a:t>
            </a:r>
            <a:r>
              <a:rPr lang="ar-IQ" dirty="0" err="1" smtClean="0"/>
              <a:t>بتاح</a:t>
            </a:r>
            <a:r>
              <a:rPr lang="ar-IQ" dirty="0" smtClean="0"/>
              <a:t>) </a:t>
            </a:r>
            <a:r>
              <a:rPr lang="ar-IQ" dirty="0" err="1" smtClean="0"/>
              <a:t>والاله</a:t>
            </a:r>
            <a:r>
              <a:rPr lang="ar-IQ" dirty="0" smtClean="0"/>
              <a:t> (آتون) </a:t>
            </a:r>
            <a:r>
              <a:rPr lang="ar-IQ" dirty="0" err="1" smtClean="0"/>
              <a:t>واسطورة</a:t>
            </a:r>
            <a:r>
              <a:rPr lang="ar-IQ" dirty="0" smtClean="0"/>
              <a:t> صيد التنين وخلق الحيوانات ، فضلاً عن ما ذكرته الكتب المقدسة مثل التوراة حيث أوردت من القصص التي حدثت في العصور القديمة والقرآن الكريم كقصة سيدنا </a:t>
            </a:r>
            <a:r>
              <a:rPr lang="ar-IQ" dirty="0" err="1" smtClean="0"/>
              <a:t>ابراهيم</a:t>
            </a:r>
            <a:r>
              <a:rPr lang="ar-IQ" dirty="0" smtClean="0"/>
              <a:t> ويوسف وموسى (عليهم السلام) والتي من خلالها عرفت العقائد المصرية القديمة. </a:t>
            </a:r>
          </a:p>
          <a:p>
            <a:pPr algn="just"/>
            <a:r>
              <a:rPr lang="ar-IQ" dirty="0" smtClean="0"/>
              <a:t>               </a:t>
            </a:r>
            <a:r>
              <a:rPr lang="ar-IQ" b="1" dirty="0" smtClean="0">
                <a:solidFill>
                  <a:schemeClr val="bg1"/>
                </a:solidFill>
              </a:rPr>
              <a:t>ملحمة مصر</a:t>
            </a:r>
            <a:r>
              <a:rPr lang="ar-IQ" dirty="0" smtClean="0"/>
              <a:t>                                           </a:t>
            </a:r>
            <a:r>
              <a:rPr lang="ar-IQ" b="1" dirty="0" smtClean="0">
                <a:solidFill>
                  <a:schemeClr val="bg1"/>
                </a:solidFill>
              </a:rPr>
              <a:t>أسطورة مصر   </a:t>
            </a:r>
          </a:p>
          <a:p>
            <a:pPr algn="just"/>
            <a:endParaRPr lang="ar-IQ" dirty="0" smtClean="0"/>
          </a:p>
          <a:p>
            <a:pPr algn="just"/>
            <a:endParaRPr lang="ar-IQ" dirty="0" smtClean="0"/>
          </a:p>
          <a:p>
            <a:pPr algn="just"/>
            <a:r>
              <a:rPr lang="ar-IQ" dirty="0" smtClean="0"/>
              <a:t> </a:t>
            </a:r>
            <a:endParaRPr lang="en-US" dirty="0" smtClean="0"/>
          </a:p>
          <a:p>
            <a:endParaRPr lang="ar-IQ" dirty="0"/>
          </a:p>
        </p:txBody>
      </p:sp>
      <p:sp>
        <p:nvSpPr>
          <p:cNvPr id="3" name="عنوان 2"/>
          <p:cNvSpPr>
            <a:spLocks noGrp="1"/>
          </p:cNvSpPr>
          <p:nvPr>
            <p:ph type="title"/>
          </p:nvPr>
        </p:nvSpPr>
        <p:spPr>
          <a:xfrm>
            <a:off x="2071670" y="0"/>
            <a:ext cx="7072330" cy="1219200"/>
          </a:xfrm>
        </p:spPr>
        <p:txBody>
          <a:bodyPr>
            <a:normAutofit fontScale="90000"/>
          </a:bodyPr>
          <a:lstStyle/>
          <a:p>
            <a:r>
              <a:rPr lang="ar-IQ" dirty="0" smtClean="0">
                <a:solidFill>
                  <a:schemeClr val="bg1"/>
                </a:solidFill>
              </a:rPr>
              <a:t>المحور الثامن : الواقع التاريخي لبلاد النيل / 3  </a:t>
            </a:r>
            <a:endParaRPr lang="ar-IQ" dirty="0">
              <a:solidFill>
                <a:schemeClr val="bg1"/>
              </a:solidFill>
            </a:endParaRPr>
          </a:p>
        </p:txBody>
      </p:sp>
      <p:pic>
        <p:nvPicPr>
          <p:cNvPr id="4" name="صورة 3" descr="untitled.bmp"/>
          <p:cNvPicPr>
            <a:picLocks noChangeAspect="1"/>
          </p:cNvPicPr>
          <p:nvPr/>
        </p:nvPicPr>
        <p:blipFill>
          <a:blip r:embed="rId2" cstate="print"/>
          <a:stretch>
            <a:fillRect/>
          </a:stretch>
        </p:blipFill>
        <p:spPr>
          <a:xfrm>
            <a:off x="214282" y="4286256"/>
            <a:ext cx="4429156" cy="23574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4" descr="untitled.bmp"/>
          <p:cNvPicPr>
            <a:picLocks noChangeAspect="1"/>
          </p:cNvPicPr>
          <p:nvPr/>
        </p:nvPicPr>
        <p:blipFill>
          <a:blip r:embed="rId3" cstate="print"/>
          <a:stretch>
            <a:fillRect/>
          </a:stretch>
        </p:blipFill>
        <p:spPr>
          <a:xfrm>
            <a:off x="4857752" y="4286256"/>
            <a:ext cx="4000528" cy="23574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733</TotalTime>
  <Words>3053</Words>
  <Application>Microsoft Office PowerPoint</Application>
  <PresentationFormat>عرض على الشاشة (3:4)‏</PresentationFormat>
  <Paragraphs>145</Paragraphs>
  <Slides>25</Slides>
  <Notes>0</Notes>
  <HiddenSlides>0</HiddenSlides>
  <MMClips>0</MMClips>
  <ScaleCrop>false</ScaleCrop>
  <HeadingPairs>
    <vt:vector size="4" baseType="variant">
      <vt:variant>
        <vt:lpstr>سمة</vt:lpstr>
      </vt:variant>
      <vt:variant>
        <vt:i4>1</vt:i4>
      </vt:variant>
      <vt:variant>
        <vt:lpstr>عناوين الشرائح</vt:lpstr>
      </vt:variant>
      <vt:variant>
        <vt:i4>25</vt:i4>
      </vt:variant>
    </vt:vector>
  </HeadingPairs>
  <TitlesOfParts>
    <vt:vector size="26" baseType="lpstr">
      <vt:lpstr>Paper</vt:lpstr>
      <vt:lpstr>المحاضرة الأولى</vt:lpstr>
      <vt:lpstr>المحور الثاني : أقسام سطح مصر     </vt:lpstr>
      <vt:lpstr>المحور الثالث: الموقع الجغرافي وأثره في عزلة بلاد النيل    </vt:lpstr>
      <vt:lpstr>نهر النيل في مصر القديمة </vt:lpstr>
      <vt:lpstr> المحور الرابع : الموقع الجغرافي وأثره على سكان بلاد النيل  </vt:lpstr>
      <vt:lpstr>المحور الخامس : نهر النيل وأثره على حضارة النيل  </vt:lpstr>
      <vt:lpstr>المحور السادس : الواقع التاريخي لبلاد النيل/ 1 </vt:lpstr>
      <vt:lpstr>المحور السابع : الواقع التاريخي لبلاد النيل/2 </vt:lpstr>
      <vt:lpstr>المحور الثامن : الواقع التاريخي لبلاد النيل / 3  </vt:lpstr>
      <vt:lpstr>المحور التاسع  : الواقع التاريخي لبلاد النيل / 4 </vt:lpstr>
      <vt:lpstr>المحور العاشر/ الواقع التاريخي لبلاد النيل / 5</vt:lpstr>
      <vt:lpstr>المحاضرة الثانية  </vt:lpstr>
      <vt:lpstr>المحور الثاني : آثار مصر القديمة   / 1</vt:lpstr>
      <vt:lpstr>المحور الثالث :  آثار مصر القديمة  / 2</vt:lpstr>
      <vt:lpstr>المحاضرة الثالثة </vt:lpstr>
      <vt:lpstr>المحور الثاني :  المصادر الكتابية </vt:lpstr>
      <vt:lpstr>المحور الثالث :  مصادر أصلية غير معاصرة </vt:lpstr>
      <vt:lpstr>المحور الرابع  </vt:lpstr>
      <vt:lpstr>المحور الخامس </vt:lpstr>
      <vt:lpstr>المحاضرة الرابعة </vt:lpstr>
      <vt:lpstr>المحور الثاني     </vt:lpstr>
      <vt:lpstr>المحور الثالث  </vt:lpstr>
      <vt:lpstr>الشريحة 23</vt:lpstr>
      <vt:lpstr>المحور الخامس </vt:lpstr>
      <vt:lpstr>المحور السادس </vt:lpstr>
    </vt:vector>
  </TitlesOfParts>
  <Company>ANGELUS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البلاد العربية القديمة</dc:title>
  <dc:creator>k</dc:creator>
  <cp:lastModifiedBy>DR.Ahmed Saker 2O14</cp:lastModifiedBy>
  <cp:revision>84</cp:revision>
  <dcterms:created xsi:type="dcterms:W3CDTF">2018-10-27T07:38:00Z</dcterms:created>
  <dcterms:modified xsi:type="dcterms:W3CDTF">2020-01-28T10:49:42Z</dcterms:modified>
</cp:coreProperties>
</file>