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5"/>
  </p:notesMasterIdLst>
  <p:sldIdLst>
    <p:sldId id="256" r:id="rId2"/>
    <p:sldId id="257" r:id="rId3"/>
    <p:sldId id="258" r:id="rId4"/>
    <p:sldId id="259" r:id="rId5"/>
    <p:sldId id="270" r:id="rId6"/>
    <p:sldId id="267" r:id="rId7"/>
    <p:sldId id="269" r:id="rId8"/>
    <p:sldId id="261" r:id="rId9"/>
    <p:sldId id="262" r:id="rId10"/>
    <p:sldId id="266" r:id="rId11"/>
    <p:sldId id="264" r:id="rId12"/>
    <p:sldId id="265"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99"/>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E0B295-B449-489D-BCA1-65601CDC52F2}" type="datetimeFigureOut">
              <a:rPr lang="en-US" smtClean="0"/>
              <a:t>2/24/2021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72A297-0442-4658-A157-6957398E9EDA}" type="slidenum">
              <a:rPr lang="en-US" smtClean="0"/>
              <a:t>‹#›</a:t>
            </a:fld>
            <a:endParaRPr lang="en-US"/>
          </a:p>
        </p:txBody>
      </p:sp>
    </p:spTree>
    <p:extLst>
      <p:ext uri="{BB962C8B-B14F-4D97-AF65-F5344CB8AC3E}">
        <p14:creationId xmlns:p14="http://schemas.microsoft.com/office/powerpoint/2010/main" val="11565863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A3E3722-62E0-4D5F-9D2B-DE971FBE780D}" type="datetime1">
              <a:rPr lang="en-US" smtClean="0"/>
              <a:t>2/24/2021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56A28E-C111-422E-A41C-FC3C4A55749E}" type="datetime1">
              <a:rPr lang="en-US" smtClean="0"/>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9B6F59-CFDF-461E-8E74-DF5A2F4C09A7}" type="datetime1">
              <a:rPr lang="en-US" smtClean="0"/>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485EF201-D065-41A0-8CC0-51B90FA4F1EC}" type="datetime1">
              <a:rPr lang="en-US" smtClean="0"/>
              <a:t>2/24/2021</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54AF036-840A-41D9-AE82-782A588BF453}" type="datetime1">
              <a:rPr lang="en-US" smtClean="0"/>
              <a:t>2/24/2021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6163137-0C32-456E-8A47-8B45FF167AAD}" type="datetime1">
              <a:rPr lang="en-US" smtClean="0"/>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11257E3-57A4-4520-9DF4-05AAEC2F589D}" type="datetime1">
              <a:rPr lang="en-US" smtClean="0"/>
              <a:t>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E84CD51-0E94-428E-B678-50B74BCD6256}" type="datetime1">
              <a:rPr lang="en-US" smtClean="0"/>
              <a:t>2/24/2021</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2EBA2-DF43-4856-8F09-44EBA5D1B334}" type="datetime1">
              <a:rPr lang="en-US" smtClean="0"/>
              <a:t>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F408D7EE-57B2-45D2-803C-BA566BDF7911}" type="datetime1">
              <a:rPr lang="en-US" smtClean="0"/>
              <a:t>2/24/2021</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136F427-4C18-4E35-B427-7033403CB976}" type="datetime1">
              <a:rPr lang="en-US" smtClean="0"/>
              <a:t>2/24/2021</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8AF2DA3-F841-42D8-AA5C-A5E5DBC7CBE2}" type="datetime1">
              <a:rPr lang="en-US" smtClean="0"/>
              <a:t>2/24/2021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90172" y="135621"/>
            <a:ext cx="1120775" cy="1120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018" y="134034"/>
            <a:ext cx="1241425" cy="112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2038350" y="695215"/>
            <a:ext cx="4572000" cy="646331"/>
          </a:xfrm>
          <a:prstGeom prst="rect">
            <a:avLst/>
          </a:prstGeom>
        </p:spPr>
        <p:txBody>
          <a:bodyPr>
            <a:spAutoFit/>
          </a:bodyPr>
          <a:lstStyle/>
          <a:p>
            <a:pPr algn="ctr">
              <a:buFontTx/>
              <a:buNone/>
              <a:defRPr/>
            </a:pPr>
            <a:r>
              <a:rPr lang="ar-IQ" b="1" dirty="0"/>
              <a:t>كلية الرشيد الجامعة</a:t>
            </a:r>
            <a:br>
              <a:rPr lang="ar-IQ" b="1" dirty="0"/>
            </a:br>
            <a:r>
              <a:rPr lang="ar-IQ" b="1" dirty="0"/>
              <a:t>قسم هندسة تقنيات الحاسوب</a:t>
            </a:r>
            <a:endParaRPr lang="en-US" b="1" dirty="0">
              <a:solidFill>
                <a:srgbClr val="FF0000"/>
              </a:solidFill>
              <a:latin typeface="Times New Roman" pitchFamily="18" charset="0"/>
              <a:cs typeface="Times New Roman" pitchFamily="18" charset="0"/>
            </a:endParaRPr>
          </a:p>
        </p:txBody>
      </p:sp>
      <p:sp>
        <p:nvSpPr>
          <p:cNvPr id="7" name="Rectangle 6"/>
          <p:cNvSpPr/>
          <p:nvPr/>
        </p:nvSpPr>
        <p:spPr>
          <a:xfrm>
            <a:off x="1993441" y="1676400"/>
            <a:ext cx="5157117" cy="2246769"/>
          </a:xfrm>
          <a:prstGeom prst="rect">
            <a:avLst/>
          </a:prstGeom>
        </p:spPr>
        <p:txBody>
          <a:bodyPr wrap="none">
            <a:spAutoFit/>
          </a:bodyPr>
          <a:lstStyle/>
          <a:p>
            <a:pPr algn="ctr">
              <a:buFontTx/>
              <a:buNone/>
              <a:defRPr/>
            </a:pPr>
            <a:r>
              <a:rPr lang="en-US" sz="2800" b="1" dirty="0">
                <a:latin typeface="Times New Roman" pitchFamily="18" charset="0"/>
                <a:cs typeface="Times New Roman" pitchFamily="18" charset="0"/>
              </a:rPr>
              <a:t>Instruments and Measurements </a:t>
            </a:r>
            <a:endParaRPr lang="en-US" sz="2800" b="1" dirty="0" smtClean="0">
              <a:latin typeface="Times New Roman" pitchFamily="18" charset="0"/>
              <a:cs typeface="Times New Roman" pitchFamily="18" charset="0"/>
            </a:endParaRPr>
          </a:p>
          <a:p>
            <a:pPr algn="ctr">
              <a:buFontTx/>
              <a:buNone/>
              <a:defRPr/>
            </a:pPr>
            <a:r>
              <a:rPr lang="en-US" sz="2800" b="1" dirty="0" smtClean="0">
                <a:latin typeface="Times New Roman" pitchFamily="18" charset="0"/>
                <a:cs typeface="Times New Roman" pitchFamily="18" charset="0"/>
              </a:rPr>
              <a:t>Lecture </a:t>
            </a:r>
            <a:r>
              <a:rPr lang="en-US" sz="2800" b="1" dirty="0" smtClean="0">
                <a:latin typeface="Times New Roman" pitchFamily="18" charset="0"/>
                <a:cs typeface="Times New Roman" pitchFamily="18" charset="0"/>
              </a:rPr>
              <a:t>(9)</a:t>
            </a:r>
            <a:endParaRPr lang="en-US" sz="2800" b="1" dirty="0" smtClean="0">
              <a:latin typeface="Times New Roman" pitchFamily="18" charset="0"/>
              <a:cs typeface="Times New Roman" pitchFamily="18" charset="0"/>
            </a:endParaRPr>
          </a:p>
          <a:p>
            <a:pPr algn="ctr">
              <a:buFontTx/>
              <a:buNone/>
              <a:defRPr/>
            </a:pPr>
            <a:endParaRPr lang="en-US" sz="2800" b="1" dirty="0" smtClean="0">
              <a:latin typeface="Times New Roman" pitchFamily="18" charset="0"/>
              <a:cs typeface="Times New Roman" pitchFamily="18" charset="0"/>
            </a:endParaRPr>
          </a:p>
          <a:p>
            <a:pPr algn="ctr">
              <a:buFontTx/>
              <a:buNone/>
              <a:defRPr/>
            </a:pPr>
            <a:endParaRPr lang="en-US" sz="2800" b="1" dirty="0" smtClean="0">
              <a:latin typeface="Times New Roman" pitchFamily="18" charset="0"/>
              <a:cs typeface="Times New Roman" pitchFamily="18" charset="0"/>
            </a:endParaRPr>
          </a:p>
          <a:p>
            <a:pPr algn="ctr">
              <a:buFontTx/>
              <a:buNone/>
              <a:defRPr/>
            </a:pPr>
            <a:r>
              <a:rPr lang="en-US" sz="2800" b="1" dirty="0" smtClean="0">
                <a:latin typeface="Times New Roman" pitchFamily="18" charset="0"/>
                <a:cs typeface="Times New Roman" pitchFamily="18" charset="0"/>
              </a:rPr>
              <a:t>TRANSDUCERS TYPES </a:t>
            </a:r>
            <a:endParaRPr lang="en-US" sz="2800" b="1" dirty="0">
              <a:latin typeface="Times New Roman" pitchFamily="18" charset="0"/>
              <a:cs typeface="Times New Roman" pitchFamily="18" charset="0"/>
            </a:endParaRPr>
          </a:p>
        </p:txBody>
      </p:sp>
      <p:sp>
        <p:nvSpPr>
          <p:cNvPr id="8" name="Rectangle 7"/>
          <p:cNvSpPr/>
          <p:nvPr/>
        </p:nvSpPr>
        <p:spPr>
          <a:xfrm>
            <a:off x="2286000" y="4572000"/>
            <a:ext cx="4572000" cy="954107"/>
          </a:xfrm>
          <a:prstGeom prst="rect">
            <a:avLst/>
          </a:prstGeom>
        </p:spPr>
        <p:txBody>
          <a:bodyPr>
            <a:spAutoFit/>
          </a:bodyPr>
          <a:lstStyle/>
          <a:p>
            <a:pPr algn="ctr">
              <a:buFontTx/>
              <a:buNone/>
              <a:defRPr/>
            </a:pPr>
            <a:r>
              <a:rPr lang="en-US" sz="3200" b="1" dirty="0">
                <a:latin typeface="Times New Roman" pitchFamily="18" charset="0"/>
                <a:cs typeface="Times New Roman" pitchFamily="18" charset="0"/>
              </a:rPr>
              <a:t>by</a:t>
            </a:r>
            <a:r>
              <a:rPr lang="en-US" sz="3200" b="1" dirty="0">
                <a:solidFill>
                  <a:srgbClr val="FF0000"/>
                </a:solidFill>
                <a:latin typeface="Times New Roman" pitchFamily="18" charset="0"/>
                <a:cs typeface="Times New Roman" pitchFamily="18" charset="0"/>
              </a:rPr>
              <a:t> :</a:t>
            </a:r>
          </a:p>
          <a:p>
            <a:pPr algn="ctr">
              <a:defRPr/>
            </a:pPr>
            <a:r>
              <a:rPr lang="en-US" sz="2400" b="1" dirty="0" err="1" smtClean="0">
                <a:cs typeface="Times New Roman" pitchFamily="18" charset="0"/>
              </a:rPr>
              <a:t>Ass.Lecturer</a:t>
            </a:r>
            <a:r>
              <a:rPr lang="en-US" sz="2400" b="1" dirty="0" smtClean="0">
                <a:cs typeface="Times New Roman" pitchFamily="18" charset="0"/>
              </a:rPr>
              <a:t> </a:t>
            </a:r>
            <a:r>
              <a:rPr lang="en-US" sz="2400" b="1" dirty="0">
                <a:cs typeface="Times New Roman" pitchFamily="18" charset="0"/>
              </a:rPr>
              <a:t>Ayia </a:t>
            </a:r>
            <a:r>
              <a:rPr lang="en-US" sz="2400" b="1" dirty="0" err="1">
                <a:cs typeface="Times New Roman" pitchFamily="18" charset="0"/>
              </a:rPr>
              <a:t>A.Salam</a:t>
            </a:r>
            <a:endParaRPr lang="en-US" sz="2400" b="1" dirty="0">
              <a:cs typeface="Times New Roman" pitchFamily="18" charset="0"/>
            </a:endParaRPr>
          </a:p>
        </p:txBody>
      </p:sp>
      <p:sp>
        <p:nvSpPr>
          <p:cNvPr id="10" name="Slide Number Placeholder 9"/>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41381043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838200"/>
            <a:ext cx="8229600" cy="4525963"/>
          </a:xfrm>
        </p:spPr>
        <p:txBody>
          <a:bodyPr>
            <a:normAutofit/>
          </a:bodyPr>
          <a:lstStyle/>
          <a:p>
            <a:pPr marL="0" indent="0">
              <a:buNone/>
            </a:pPr>
            <a:r>
              <a:rPr lang="en-US" b="1" dirty="0">
                <a:solidFill>
                  <a:srgbClr val="CC0099"/>
                </a:solidFill>
                <a:latin typeface="Times New Roman" pitchFamily="18" charset="0"/>
                <a:cs typeface="Times New Roman" pitchFamily="18" charset="0"/>
              </a:rPr>
              <a:t>The Advantages of Capacitive </a:t>
            </a:r>
            <a:r>
              <a:rPr lang="en-US" b="1" dirty="0" smtClean="0">
                <a:solidFill>
                  <a:srgbClr val="CC0099"/>
                </a:solidFill>
                <a:latin typeface="Times New Roman" pitchFamily="18" charset="0"/>
                <a:cs typeface="Times New Roman" pitchFamily="18" charset="0"/>
              </a:rPr>
              <a:t>Transducer:</a:t>
            </a:r>
            <a:endParaRPr lang="en-US" b="1" dirty="0">
              <a:solidFill>
                <a:srgbClr val="CC0099"/>
              </a:solidFill>
              <a:latin typeface="Times New Roman" pitchFamily="18" charset="0"/>
              <a:cs typeface="Times New Roman" pitchFamily="18" charset="0"/>
            </a:endParaRPr>
          </a:p>
          <a:p>
            <a:pPr fontAlgn="base">
              <a:buClr>
                <a:srgbClr val="FF3399"/>
              </a:buClr>
              <a:buFont typeface="Wingdings" pitchFamily="2" charset="2"/>
              <a:buChar char="ü"/>
            </a:pPr>
            <a:r>
              <a:rPr lang="en-US" dirty="0"/>
              <a:t>The sensitivity of </a:t>
            </a:r>
            <a:r>
              <a:rPr lang="en-US" dirty="0" smtClean="0"/>
              <a:t>capacitive transducer</a:t>
            </a:r>
            <a:r>
              <a:rPr lang="en-US" dirty="0"/>
              <a:t> is high.</a:t>
            </a:r>
          </a:p>
          <a:p>
            <a:pPr fontAlgn="base">
              <a:buClr>
                <a:srgbClr val="FF3399"/>
              </a:buClr>
              <a:buFont typeface="Wingdings" pitchFamily="2" charset="2"/>
              <a:buChar char="ü"/>
            </a:pPr>
            <a:r>
              <a:rPr lang="en-US" dirty="0"/>
              <a:t>It requires small power to operate</a:t>
            </a:r>
            <a:r>
              <a:rPr lang="en-US" dirty="0" smtClean="0"/>
              <a:t>.</a:t>
            </a:r>
          </a:p>
          <a:p>
            <a:pPr fontAlgn="base">
              <a:buClr>
                <a:srgbClr val="FF3399"/>
              </a:buClr>
              <a:buFont typeface="Wingdings" pitchFamily="2" charset="2"/>
              <a:buChar char="ü"/>
            </a:pPr>
            <a:r>
              <a:rPr lang="en-US" dirty="0"/>
              <a:t>It has good frequency response.</a:t>
            </a:r>
          </a:p>
          <a:p>
            <a:pPr marL="0" indent="0">
              <a:buNone/>
            </a:pPr>
            <a:endParaRPr lang="en-US" dirty="0">
              <a:latin typeface="Times New Roman" pitchFamily="18" charset="0"/>
              <a:cs typeface="Times New Roman" pitchFamily="18" charset="0"/>
            </a:endParaRPr>
          </a:p>
          <a:p>
            <a:pPr marL="0" indent="0">
              <a:buNone/>
            </a:pPr>
            <a:r>
              <a:rPr lang="en-US" b="1" dirty="0">
                <a:solidFill>
                  <a:srgbClr val="CC0099"/>
                </a:solidFill>
                <a:latin typeface="Times New Roman" pitchFamily="18" charset="0"/>
                <a:cs typeface="Times New Roman" pitchFamily="18" charset="0"/>
              </a:rPr>
              <a:t>The Disadvantages of Capacitive Transducer.</a:t>
            </a:r>
          </a:p>
          <a:p>
            <a:pPr>
              <a:buClr>
                <a:srgbClr val="FF3399"/>
              </a:buClr>
              <a:buFont typeface="Wingdings" pitchFamily="2" charset="2"/>
              <a:buChar char="v"/>
            </a:pPr>
            <a:r>
              <a:rPr lang="en-US" dirty="0">
                <a:latin typeface="Times New Roman" pitchFamily="18" charset="0"/>
                <a:cs typeface="Times New Roman" pitchFamily="18" charset="0"/>
              </a:rPr>
              <a:t>Sensitivity to temperature variations</a:t>
            </a:r>
          </a:p>
          <a:p>
            <a:pPr>
              <a:buClr>
                <a:srgbClr val="FF3399"/>
              </a:buClr>
              <a:buFont typeface="Wingdings" pitchFamily="2" charset="2"/>
              <a:buChar char="v"/>
            </a:pPr>
            <a:r>
              <a:rPr lang="en-US" dirty="0">
                <a:latin typeface="Times New Roman" pitchFamily="18" charset="0"/>
                <a:cs typeface="Times New Roman" pitchFamily="18" charset="0"/>
              </a:rPr>
              <a:t>Difficulties in designing</a:t>
            </a:r>
          </a:p>
          <a:p>
            <a:endParaRPr lang="en-US"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16264590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b="1" dirty="0">
                <a:solidFill>
                  <a:srgbClr val="CC0099"/>
                </a:solidFill>
              </a:rPr>
              <a:t>Inductive </a:t>
            </a:r>
            <a:r>
              <a:rPr lang="en-US" b="1" dirty="0" smtClean="0">
                <a:solidFill>
                  <a:srgbClr val="CC0099"/>
                </a:solidFill>
              </a:rPr>
              <a:t>Transducers</a:t>
            </a:r>
            <a:endParaRPr lang="en-US" dirty="0">
              <a:solidFill>
                <a:srgbClr val="CC0099"/>
              </a:solidFill>
            </a:endParaRPr>
          </a:p>
        </p:txBody>
      </p:sp>
      <p:sp>
        <p:nvSpPr>
          <p:cNvPr id="3" name="Content Placeholder 2"/>
          <p:cNvSpPr>
            <a:spLocks noGrp="1"/>
          </p:cNvSpPr>
          <p:nvPr>
            <p:ph sz="quarter" idx="1"/>
          </p:nvPr>
        </p:nvSpPr>
        <p:spPr>
          <a:xfrm>
            <a:off x="457200" y="1456306"/>
            <a:ext cx="8229600" cy="5364163"/>
          </a:xfrm>
        </p:spPr>
        <p:txBody>
          <a:bodyPr>
            <a:normAutofit lnSpcReduction="10000"/>
          </a:bodyPr>
          <a:lstStyle/>
          <a:p>
            <a:pPr>
              <a:buSzPct val="70000"/>
              <a:buBlip>
                <a:blip r:embed="rId2"/>
              </a:buBlip>
            </a:pPr>
            <a:r>
              <a:rPr lang="en-US" dirty="0" smtClean="0"/>
              <a:t>Inductive transducers are mainly used for the measurement of displacement. </a:t>
            </a:r>
          </a:p>
          <a:p>
            <a:pPr>
              <a:buSzPct val="70000"/>
              <a:buBlip>
                <a:blip r:embed="rId2"/>
              </a:buBlip>
            </a:pPr>
            <a:r>
              <a:rPr lang="en-US" dirty="0" smtClean="0"/>
              <a:t>Inductive </a:t>
            </a:r>
            <a:r>
              <a:rPr lang="en-US" dirty="0"/>
              <a:t>transducers work on the </a:t>
            </a:r>
            <a:r>
              <a:rPr lang="en-US" u="sng" dirty="0"/>
              <a:t>principle of inductance change due to any appreciable change in the quantity to be </a:t>
            </a:r>
            <a:r>
              <a:rPr lang="en-US" u="sng" dirty="0" smtClean="0"/>
              <a:t>measured.</a:t>
            </a:r>
          </a:p>
          <a:p>
            <a:pPr>
              <a:buSzPct val="70000"/>
              <a:buBlip>
                <a:blip r:embed="rId2"/>
              </a:buBlip>
            </a:pPr>
            <a:r>
              <a:rPr lang="en-US" dirty="0" smtClean="0">
                <a:solidFill>
                  <a:srgbClr val="C00000"/>
                </a:solidFill>
              </a:rPr>
              <a:t>Single coil </a:t>
            </a:r>
            <a:r>
              <a:rPr lang="en-US" dirty="0" smtClean="0"/>
              <a:t>acts as transducers</a:t>
            </a:r>
          </a:p>
          <a:p>
            <a:pPr>
              <a:buSzPct val="70000"/>
              <a:buBlip>
                <a:blip r:embed="rId2"/>
              </a:buBlip>
            </a:pPr>
            <a:r>
              <a:rPr lang="en-US" dirty="0" smtClean="0">
                <a:solidFill>
                  <a:srgbClr val="C00000"/>
                </a:solidFill>
              </a:rPr>
              <a:t>Two coils </a:t>
            </a:r>
            <a:r>
              <a:rPr lang="en-US" dirty="0" smtClean="0"/>
              <a:t>acting as excitation coil and output </a:t>
            </a:r>
            <a:r>
              <a:rPr lang="en-US" dirty="0" smtClean="0"/>
              <a:t>coil</a:t>
            </a:r>
          </a:p>
          <a:p>
            <a:pPr>
              <a:buSzPct val="70000"/>
              <a:buBlip>
                <a:blip r:embed="rId2"/>
              </a:buBlip>
            </a:pPr>
            <a:r>
              <a:rPr lang="en-US" dirty="0" smtClean="0"/>
              <a:t>The displacement to be measured is arranged to cause variation in any of three variables:</a:t>
            </a:r>
          </a:p>
          <a:p>
            <a:pPr>
              <a:buSzPct val="70000"/>
              <a:buFont typeface="Wingdings" panose="05000000000000000000" pitchFamily="2" charset="2"/>
              <a:buChar char="Ø"/>
            </a:pPr>
            <a:r>
              <a:rPr lang="en-US" dirty="0" smtClean="0"/>
              <a:t>Number of turns</a:t>
            </a:r>
          </a:p>
          <a:p>
            <a:pPr>
              <a:buSzPct val="70000"/>
              <a:buFont typeface="Wingdings" panose="05000000000000000000" pitchFamily="2" charset="2"/>
              <a:buChar char="Ø"/>
            </a:pPr>
            <a:r>
              <a:rPr lang="en-US" dirty="0" smtClean="0"/>
              <a:t>Geometric configuration </a:t>
            </a:r>
          </a:p>
          <a:p>
            <a:pPr>
              <a:buSzPct val="70000"/>
              <a:buFont typeface="Wingdings" panose="05000000000000000000" pitchFamily="2" charset="2"/>
              <a:buChar char="Ø"/>
            </a:pPr>
            <a:r>
              <a:rPr lang="en-US" dirty="0" smtClean="0"/>
              <a:t>Permeability of the magnetic material or magnetic circuit.</a:t>
            </a:r>
            <a:r>
              <a:rPr lang="en-US" dirty="0"/>
              <a:t/>
            </a:r>
            <a:br>
              <a:rPr lang="en-US" dirty="0"/>
            </a:br>
            <a:endParaRPr lang="en-US" dirty="0"/>
          </a:p>
        </p:txBody>
      </p:sp>
      <p:sp>
        <p:nvSpPr>
          <p:cNvPr id="5" name="Slide Number Placeholder 4"/>
          <p:cNvSpPr>
            <a:spLocks noGrp="1"/>
          </p:cNvSpPr>
          <p:nvPr>
            <p:ph type="sldNum" sz="quarter" idx="15"/>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3494927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b="1" dirty="0" smtClean="0">
                <a:solidFill>
                  <a:srgbClr val="CC0099"/>
                </a:solidFill>
              </a:rPr>
              <a:t>Simple inductance type transducer</a:t>
            </a:r>
            <a:endParaRPr lang="en-US" dirty="0">
              <a:solidFill>
                <a:srgbClr val="CC0099"/>
              </a:solidFill>
            </a:endParaRPr>
          </a:p>
        </p:txBody>
      </p:sp>
      <p:sp>
        <p:nvSpPr>
          <p:cNvPr id="3" name="Content Placeholder 2"/>
          <p:cNvSpPr>
            <a:spLocks noGrp="1"/>
          </p:cNvSpPr>
          <p:nvPr>
            <p:ph sz="quarter" idx="1"/>
          </p:nvPr>
        </p:nvSpPr>
        <p:spPr>
          <a:xfrm>
            <a:off x="381000" y="381000"/>
            <a:ext cx="8229600" cy="5715000"/>
          </a:xfrm>
        </p:spPr>
        <p:txBody>
          <a:bodyPr>
            <a:normAutofit/>
          </a:bodyPr>
          <a:lstStyle/>
          <a:p>
            <a:pPr marL="0" indent="0">
              <a:buNone/>
            </a:pPr>
            <a:endParaRPr lang="en-US" dirty="0"/>
          </a:p>
          <a:p>
            <a:endParaRPr lang="en-US" sz="2800" dirty="0" smtClean="0"/>
          </a:p>
          <a:p>
            <a:r>
              <a:rPr lang="en-US" sz="2800" dirty="0" smtClean="0"/>
              <a:t>When the mechanical element  whose displacement is to be  measured, is moved. This  movement changes the flux generated by the circuit which changes the inductance of the circuit and the corresponding output.</a:t>
            </a:r>
            <a:r>
              <a:rPr lang="en-US" dirty="0"/>
              <a:t/>
            </a:r>
            <a:br>
              <a:rPr lang="en-US" dirty="0"/>
            </a:b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48200" y="3738411"/>
            <a:ext cx="3276600" cy="2667884"/>
          </a:xfrm>
          <a:prstGeom prst="rect">
            <a:avLst/>
          </a:prstGeom>
        </p:spPr>
      </p:pic>
      <p:sp>
        <p:nvSpPr>
          <p:cNvPr id="8" name="Slide Number Placeholder 7"/>
          <p:cNvSpPr>
            <a:spLocks noGrp="1"/>
          </p:cNvSpPr>
          <p:nvPr>
            <p:ph type="sldNum" sz="quarter" idx="15"/>
          </p:nvPr>
        </p:nvSpPr>
        <p:spPr/>
        <p:txBody>
          <a:bodyPr/>
          <a:lstStyle/>
          <a:p>
            <a:fld id="{B6F15528-21DE-4FAA-801E-634DDDAF4B2B}" type="slidenum">
              <a:rPr lang="en-US" smtClean="0"/>
              <a:pPr/>
              <a:t>12</a:t>
            </a:fld>
            <a:endParaRPr lang="en-US"/>
          </a:p>
        </p:txBody>
      </p:sp>
    </p:spTree>
    <p:extLst>
      <p:ext uri="{BB962C8B-B14F-4D97-AF65-F5344CB8AC3E}">
        <p14:creationId xmlns:p14="http://schemas.microsoft.com/office/powerpoint/2010/main" val="36281567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Autofit/>
          </a:bodyPr>
          <a:lstStyle/>
          <a:p>
            <a:r>
              <a:rPr lang="en-US" sz="3200" b="1" dirty="0" smtClean="0">
                <a:solidFill>
                  <a:srgbClr val="CC0099"/>
                </a:solidFill>
              </a:rPr>
              <a:t>Two coil mutual inductance type transducer</a:t>
            </a:r>
            <a:endParaRPr lang="en-US" sz="3200" b="1" dirty="0">
              <a:solidFill>
                <a:srgbClr val="CC0099"/>
              </a:solidFill>
            </a:endParaRPr>
          </a:p>
        </p:txBody>
      </p:sp>
      <p:sp>
        <p:nvSpPr>
          <p:cNvPr id="3" name="Content Placeholder 2"/>
          <p:cNvSpPr>
            <a:spLocks noGrp="1"/>
          </p:cNvSpPr>
          <p:nvPr>
            <p:ph sz="quarter" idx="1"/>
          </p:nvPr>
        </p:nvSpPr>
        <p:spPr>
          <a:xfrm>
            <a:off x="457200" y="990600"/>
            <a:ext cx="8229600" cy="5135563"/>
          </a:xfrm>
        </p:spPr>
        <p:txBody>
          <a:bodyPr>
            <a:normAutofit/>
          </a:bodyPr>
          <a:lstStyle/>
          <a:p>
            <a:r>
              <a:rPr lang="en-US" sz="2800" dirty="0" smtClean="0"/>
              <a:t>In this arrangement there are 2 coils. </a:t>
            </a:r>
            <a:r>
              <a:rPr lang="en-US" sz="2800" b="1" dirty="0" smtClean="0">
                <a:solidFill>
                  <a:schemeClr val="accent5">
                    <a:lumMod val="75000"/>
                  </a:schemeClr>
                </a:solidFill>
              </a:rPr>
              <a:t>Coil A</a:t>
            </a:r>
            <a:r>
              <a:rPr lang="en-US" sz="2800" dirty="0" smtClean="0">
                <a:solidFill>
                  <a:schemeClr val="accent5">
                    <a:lumMod val="75000"/>
                  </a:schemeClr>
                </a:solidFill>
              </a:rPr>
              <a:t> </a:t>
            </a:r>
            <a:r>
              <a:rPr lang="en-US" sz="2800" dirty="0" smtClean="0"/>
              <a:t>is the excitation coil and </a:t>
            </a:r>
            <a:r>
              <a:rPr lang="en-US" sz="2800" b="1" dirty="0" smtClean="0">
                <a:solidFill>
                  <a:schemeClr val="accent5">
                    <a:lumMod val="75000"/>
                  </a:schemeClr>
                </a:solidFill>
              </a:rPr>
              <a:t>coil B</a:t>
            </a:r>
            <a:r>
              <a:rPr lang="en-US" sz="2800" dirty="0" smtClean="0"/>
              <a:t> is output coil.</a:t>
            </a:r>
          </a:p>
          <a:p>
            <a:r>
              <a:rPr lang="en-US" sz="2800" dirty="0" smtClean="0"/>
              <a:t>Inductance of B changes due to change in position of the armature which is connected to the mechanical element whose motion is to be measured. </a:t>
            </a:r>
          </a:p>
          <a:p>
            <a:pPr marL="0" indent="0">
              <a:buNone/>
            </a:pPr>
            <a:endParaRPr lang="en-US"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3733800"/>
            <a:ext cx="5003507" cy="2667000"/>
          </a:xfrm>
          <a:prstGeom prst="rect">
            <a:avLst/>
          </a:prstGeom>
        </p:spPr>
      </p:pic>
      <p:sp>
        <p:nvSpPr>
          <p:cNvPr id="6" name="Slide Number Placeholder 5"/>
          <p:cNvSpPr>
            <a:spLocks noGrp="1"/>
          </p:cNvSpPr>
          <p:nvPr>
            <p:ph type="sldNum" sz="quarter" idx="15"/>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452718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57200"/>
            <a:ext cx="8229600" cy="1143000"/>
          </a:xfrm>
        </p:spPr>
        <p:txBody>
          <a:bodyPr/>
          <a:lstStyle/>
          <a:p>
            <a:pPr algn="l"/>
            <a:r>
              <a:rPr lang="en-US" b="1" dirty="0">
                <a:solidFill>
                  <a:srgbClr val="FF3399"/>
                </a:solidFill>
              </a:rPr>
              <a:t>Selecting a </a:t>
            </a:r>
            <a:r>
              <a:rPr lang="en-US" b="1" dirty="0" smtClean="0">
                <a:solidFill>
                  <a:srgbClr val="FF3399"/>
                </a:solidFill>
              </a:rPr>
              <a:t>Transducers</a:t>
            </a:r>
            <a:endParaRPr lang="en-US" dirty="0">
              <a:solidFill>
                <a:srgbClr val="FF3399"/>
              </a:solidFill>
            </a:endParaRPr>
          </a:p>
        </p:txBody>
      </p:sp>
      <p:sp>
        <p:nvSpPr>
          <p:cNvPr id="3" name="Content Placeholder 2"/>
          <p:cNvSpPr>
            <a:spLocks noGrp="1"/>
          </p:cNvSpPr>
          <p:nvPr>
            <p:ph sz="quarter" idx="1"/>
          </p:nvPr>
        </p:nvSpPr>
        <p:spPr>
          <a:xfrm>
            <a:off x="457200" y="762000"/>
            <a:ext cx="8229600" cy="5562600"/>
          </a:xfrm>
        </p:spPr>
        <p:txBody>
          <a:bodyPr>
            <a:normAutofit fontScale="77500" lnSpcReduction="20000"/>
          </a:bodyPr>
          <a:lstStyle/>
          <a:p>
            <a:pPr>
              <a:buSzPct val="70000"/>
              <a:buBlip>
                <a:blip r:embed="rId2"/>
              </a:buBlip>
            </a:pPr>
            <a:r>
              <a:rPr lang="en-US" sz="2800" dirty="0" smtClean="0">
                <a:latin typeface="Times New Roman" pitchFamily="18" charset="0"/>
                <a:cs typeface="Times New Roman" pitchFamily="18" charset="0"/>
              </a:rPr>
              <a:t>When </a:t>
            </a:r>
            <a:r>
              <a:rPr lang="en-US" sz="2800" b="1" u="sng" dirty="0" smtClean="0">
                <a:solidFill>
                  <a:srgbClr val="FF3399"/>
                </a:solidFill>
                <a:latin typeface="Times New Roman" pitchFamily="18" charset="0"/>
                <a:cs typeface="Times New Roman" pitchFamily="18" charset="0"/>
              </a:rPr>
              <a:t>selecting transducer</a:t>
            </a:r>
            <a:r>
              <a:rPr lang="en-US" sz="2800" dirty="0" smtClean="0">
                <a:latin typeface="Times New Roman" pitchFamily="18" charset="0"/>
                <a:cs typeface="Times New Roman" pitchFamily="18" charset="0"/>
              </a:rPr>
              <a:t>, it has to be compatible with its application;</a:t>
            </a:r>
          </a:p>
          <a:p>
            <a:pPr marL="0" indent="0">
              <a:buSzPct val="70000"/>
              <a:buNone/>
            </a:pPr>
            <a:endParaRPr lang="en-US" sz="2800" dirty="0" smtClean="0">
              <a:latin typeface="Times New Roman" pitchFamily="18" charset="0"/>
              <a:cs typeface="Times New Roman" pitchFamily="18" charset="0"/>
            </a:endParaRPr>
          </a:p>
          <a:p>
            <a:pPr marL="0" indent="0" fontAlgn="base">
              <a:buNone/>
            </a:pPr>
            <a:r>
              <a:rPr lang="en-US" sz="2800" dirty="0">
                <a:solidFill>
                  <a:srgbClr val="FF3399"/>
                </a:solidFill>
                <a:latin typeface="Times New Roman" pitchFamily="18" charset="0"/>
                <a:cs typeface="Times New Roman" pitchFamily="18" charset="0"/>
              </a:rPr>
              <a:t> </a:t>
            </a:r>
            <a:r>
              <a:rPr lang="en-US" sz="2800" dirty="0" smtClean="0">
                <a:solidFill>
                  <a:srgbClr val="FF3399"/>
                </a:solidFill>
                <a:latin typeface="Times New Roman" pitchFamily="18" charset="0"/>
                <a:cs typeface="Times New Roman" pitchFamily="18" charset="0"/>
              </a:rPr>
              <a:t>    (1) </a:t>
            </a:r>
            <a:r>
              <a:rPr lang="en-US" sz="2800" dirty="0">
                <a:solidFill>
                  <a:srgbClr val="FF3399"/>
                </a:solidFill>
                <a:latin typeface="Times New Roman" pitchFamily="18" charset="0"/>
                <a:cs typeface="Times New Roman" pitchFamily="18" charset="0"/>
              </a:rPr>
              <a:t>Operating </a:t>
            </a:r>
            <a:r>
              <a:rPr lang="en-US" sz="2800" dirty="0" smtClean="0">
                <a:solidFill>
                  <a:srgbClr val="FF3399"/>
                </a:solidFill>
                <a:latin typeface="Times New Roman" pitchFamily="18" charset="0"/>
                <a:cs typeface="Times New Roman" pitchFamily="18" charset="0"/>
              </a:rPr>
              <a:t>Principle:</a:t>
            </a:r>
          </a:p>
          <a:p>
            <a:pPr marL="723900" indent="0" fontAlgn="base">
              <a:buNone/>
            </a:pPr>
            <a:r>
              <a:rPr lang="en-US" sz="2800" dirty="0" smtClean="0">
                <a:latin typeface="Times New Roman" pitchFamily="18" charset="0"/>
                <a:cs typeface="Times New Roman" pitchFamily="18" charset="0"/>
              </a:rPr>
              <a:t>~ The</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transducer</a:t>
            </a:r>
            <a:r>
              <a:rPr lang="en-US" sz="2800" dirty="0">
                <a:latin typeface="Times New Roman" pitchFamily="18" charset="0"/>
                <a:cs typeface="Times New Roman" pitchFamily="18" charset="0"/>
              </a:rPr>
              <a:t> are many times selected on the basis of operating principle used by them. The operating principles used may be resistive, inductive, </a:t>
            </a:r>
            <a:r>
              <a:rPr lang="en-US" sz="2800" dirty="0" smtClean="0">
                <a:latin typeface="Times New Roman" pitchFamily="18" charset="0"/>
                <a:cs typeface="Times New Roman" pitchFamily="18" charset="0"/>
              </a:rPr>
              <a:t>capacitive, etc.</a:t>
            </a:r>
          </a:p>
          <a:p>
            <a:pPr marL="723900" indent="0" fontAlgn="base">
              <a:buNone/>
            </a:pPr>
            <a:endParaRPr lang="en-US" sz="2800" dirty="0" smtClean="0">
              <a:latin typeface="Times New Roman" pitchFamily="18" charset="0"/>
              <a:cs typeface="Times New Roman" pitchFamily="18" charset="0"/>
            </a:endParaRPr>
          </a:p>
          <a:p>
            <a:pPr marL="0" indent="0">
              <a:buSzPct val="70000"/>
              <a:buNone/>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smtClean="0">
                <a:solidFill>
                  <a:srgbClr val="FF3399"/>
                </a:solidFill>
                <a:latin typeface="Times New Roman" pitchFamily="18" charset="0"/>
                <a:cs typeface="Times New Roman" pitchFamily="18" charset="0"/>
              </a:rPr>
              <a:t>(2) Operating range:</a:t>
            </a:r>
          </a:p>
          <a:p>
            <a:pPr marL="722313" indent="0">
              <a:buSzPct val="70000"/>
              <a:buNone/>
            </a:pPr>
            <a:r>
              <a:rPr lang="en-US" sz="2800" dirty="0" smtClean="0">
                <a:latin typeface="Times New Roman" pitchFamily="18" charset="0"/>
                <a:cs typeface="Times New Roman" pitchFamily="18" charset="0"/>
              </a:rPr>
              <a:t>~ it should maintain range requirements and good resolution.</a:t>
            </a:r>
          </a:p>
          <a:p>
            <a:pPr marL="722313" indent="0">
              <a:buSzPct val="70000"/>
              <a:buNone/>
            </a:pPr>
            <a:endParaRPr lang="en-US" sz="2800" dirty="0" smtClean="0">
              <a:latin typeface="Times New Roman" pitchFamily="18" charset="0"/>
              <a:cs typeface="Times New Roman" pitchFamily="18" charset="0"/>
            </a:endParaRPr>
          </a:p>
          <a:p>
            <a:pPr marL="355600" indent="0">
              <a:buSzPct val="70000"/>
              <a:buNone/>
            </a:pPr>
            <a:r>
              <a:rPr lang="en-US" sz="2800" dirty="0" smtClean="0">
                <a:solidFill>
                  <a:srgbClr val="FF3399"/>
                </a:solidFill>
                <a:latin typeface="Times New Roman" pitchFamily="18" charset="0"/>
                <a:cs typeface="Times New Roman" pitchFamily="18" charset="0"/>
              </a:rPr>
              <a:t>(3)</a:t>
            </a:r>
            <a:r>
              <a:rPr lang="en-US" sz="2800" dirty="0" smtClean="0">
                <a:latin typeface="Times New Roman" pitchFamily="18" charset="0"/>
                <a:cs typeface="Times New Roman" pitchFamily="18" charset="0"/>
              </a:rPr>
              <a:t> </a:t>
            </a:r>
            <a:r>
              <a:rPr lang="en-US" sz="2800" dirty="0" smtClean="0">
                <a:solidFill>
                  <a:srgbClr val="FF3399"/>
                </a:solidFill>
                <a:latin typeface="Times New Roman" pitchFamily="18" charset="0"/>
                <a:cs typeface="Times New Roman" pitchFamily="18" charset="0"/>
              </a:rPr>
              <a:t>Sensitivity:</a:t>
            </a:r>
          </a:p>
          <a:p>
            <a:pPr marL="722313" indent="0">
              <a:buSzPct val="70000"/>
              <a:buNone/>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it must be sensitive enough to allow sufficient output.</a:t>
            </a:r>
          </a:p>
          <a:p>
            <a:pPr marL="722313" indent="0">
              <a:buSzPct val="70000"/>
              <a:buNone/>
            </a:pPr>
            <a:endParaRPr lang="en-US" sz="2800" dirty="0" smtClean="0">
              <a:latin typeface="Times New Roman" pitchFamily="18" charset="0"/>
              <a:cs typeface="Times New Roman" pitchFamily="18" charset="0"/>
            </a:endParaRPr>
          </a:p>
          <a:p>
            <a:pPr marL="442913" indent="-87313">
              <a:buSzPct val="70000"/>
              <a:buNone/>
            </a:pPr>
            <a:r>
              <a:rPr lang="en-US" sz="2800" dirty="0" smtClean="0">
                <a:solidFill>
                  <a:srgbClr val="FF3399"/>
                </a:solidFill>
                <a:latin typeface="Times New Roman" pitchFamily="18" charset="0"/>
                <a:cs typeface="Times New Roman" pitchFamily="18" charset="0"/>
              </a:rPr>
              <a:t>(4)</a:t>
            </a:r>
            <a:r>
              <a:rPr lang="en-US" sz="2800" dirty="0" smtClean="0">
                <a:latin typeface="Times New Roman" pitchFamily="18" charset="0"/>
                <a:cs typeface="Times New Roman" pitchFamily="18" charset="0"/>
              </a:rPr>
              <a:t> </a:t>
            </a:r>
            <a:r>
              <a:rPr lang="en-US" sz="2800" dirty="0" smtClean="0">
                <a:solidFill>
                  <a:srgbClr val="FF3399"/>
                </a:solidFill>
                <a:latin typeface="Times New Roman" pitchFamily="18" charset="0"/>
                <a:cs typeface="Times New Roman" pitchFamily="18" charset="0"/>
              </a:rPr>
              <a:t>Frequency response and resonant frequency:</a:t>
            </a:r>
          </a:p>
          <a:p>
            <a:pPr marL="442913" indent="0">
              <a:buSzPct val="70000"/>
              <a:buNone/>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 is the transducer flat over the needed range.</a:t>
            </a:r>
          </a:p>
          <a:p>
            <a:pPr marL="0" indent="0">
              <a:buSzPct val="70000"/>
              <a:buNone/>
            </a:pPr>
            <a:endParaRPr lang="en-US" sz="2800" dirty="0">
              <a:latin typeface="Times New Roman" pitchFamily="18" charset="0"/>
              <a:cs typeface="Times New Roman" pitchFamily="18" charset="0"/>
            </a:endParaRPr>
          </a:p>
        </p:txBody>
      </p:sp>
      <p:sp>
        <p:nvSpPr>
          <p:cNvPr id="5" name="Slide Number Placeholder 4"/>
          <p:cNvSpPr>
            <a:spLocks noGrp="1"/>
          </p:cNvSpPr>
          <p:nvPr>
            <p:ph type="sldNum" sz="quarter" idx="15"/>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9067581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8229600" cy="5592763"/>
          </a:xfrm>
        </p:spPr>
        <p:txBody>
          <a:bodyPr>
            <a:normAutofit fontScale="85000" lnSpcReduction="20000"/>
          </a:bodyPr>
          <a:lstStyle/>
          <a:p>
            <a:pPr marL="900113" indent="-722313" fontAlgn="base">
              <a:buNone/>
            </a:pPr>
            <a:r>
              <a:rPr lang="en-US" dirty="0" smtClean="0">
                <a:solidFill>
                  <a:srgbClr val="FF3399"/>
                </a:solidFill>
                <a:latin typeface="Times New Roman" pitchFamily="18" charset="0"/>
                <a:cs typeface="Times New Roman" pitchFamily="18" charset="0"/>
              </a:rPr>
              <a:t> (5) </a:t>
            </a:r>
            <a:r>
              <a:rPr lang="en-US" dirty="0">
                <a:solidFill>
                  <a:srgbClr val="FF3399"/>
                </a:solidFill>
                <a:latin typeface="Times New Roman" pitchFamily="18" charset="0"/>
                <a:cs typeface="Times New Roman" pitchFamily="18" charset="0"/>
              </a:rPr>
              <a:t>Environmental </a:t>
            </a:r>
            <a:r>
              <a:rPr lang="en-US" dirty="0" smtClean="0">
                <a:solidFill>
                  <a:srgbClr val="FF3399"/>
                </a:solidFill>
                <a:latin typeface="Times New Roman" pitchFamily="18" charset="0"/>
                <a:cs typeface="Times New Roman" pitchFamily="18" charset="0"/>
              </a:rPr>
              <a:t>Compatibility:</a:t>
            </a:r>
          </a:p>
          <a:p>
            <a:pPr marL="900113" indent="-176213" algn="just" fontAlgn="base">
              <a:buNone/>
            </a:pPr>
            <a:r>
              <a:rPr lang="en-US" dirty="0" smtClean="0">
                <a:latin typeface="Times New Roman" pitchFamily="18" charset="0"/>
                <a:cs typeface="Times New Roman" pitchFamily="18" charset="0"/>
              </a:rPr>
              <a:t> ~ It should be assured that the transducer selected to work under specified environmental conditions maintains its input-output relationship and does not break down. For example, the transducer should remain operable under its temperature range.</a:t>
            </a:r>
          </a:p>
          <a:p>
            <a:pPr marL="900113" indent="-95250" algn="just" fontAlgn="base">
              <a:buNone/>
            </a:pPr>
            <a:endParaRPr lang="en-US" dirty="0" smtClean="0">
              <a:latin typeface="Times New Roman" pitchFamily="18" charset="0"/>
              <a:cs typeface="Times New Roman" pitchFamily="18" charset="0"/>
            </a:endParaRPr>
          </a:p>
          <a:p>
            <a:pPr marL="900113" indent="-627063" algn="just" fontAlgn="base">
              <a:buNone/>
            </a:pPr>
            <a:r>
              <a:rPr lang="en-US" dirty="0" smtClean="0">
                <a:solidFill>
                  <a:srgbClr val="FF3399"/>
                </a:solidFill>
                <a:latin typeface="Times New Roman" pitchFamily="18" charset="0"/>
                <a:cs typeface="Times New Roman" pitchFamily="18" charset="0"/>
              </a:rPr>
              <a:t>(6) </a:t>
            </a:r>
            <a:r>
              <a:rPr lang="en-US" dirty="0">
                <a:solidFill>
                  <a:srgbClr val="FF3399"/>
                </a:solidFill>
                <a:latin typeface="Times New Roman" pitchFamily="18" charset="0"/>
                <a:cs typeface="Times New Roman" pitchFamily="18" charset="0"/>
              </a:rPr>
              <a:t>Insensitivity to Unwanted </a:t>
            </a:r>
            <a:r>
              <a:rPr lang="en-US" dirty="0" smtClean="0">
                <a:solidFill>
                  <a:srgbClr val="FF3399"/>
                </a:solidFill>
                <a:latin typeface="Times New Roman" pitchFamily="18" charset="0"/>
                <a:cs typeface="Times New Roman" pitchFamily="18" charset="0"/>
              </a:rPr>
              <a:t>Signals:</a:t>
            </a:r>
          </a:p>
          <a:p>
            <a:pPr marL="900113" indent="-627063" algn="just" fontAlgn="base">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 </a:t>
            </a:r>
            <a:r>
              <a:rPr lang="en-US" dirty="0">
                <a:latin typeface="Times New Roman" pitchFamily="18" charset="0"/>
                <a:cs typeface="Times New Roman" pitchFamily="18" charset="0"/>
              </a:rPr>
              <a:t>The transducer should be minimally sensitive to unwanted signals and highly sensitive to desired signals.</a:t>
            </a:r>
          </a:p>
          <a:p>
            <a:pPr marL="0" indent="0">
              <a:buNone/>
            </a:pP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    </a:t>
            </a:r>
            <a:r>
              <a:rPr lang="en-US" dirty="0" smtClean="0">
                <a:solidFill>
                  <a:srgbClr val="FF3399"/>
                </a:solidFill>
                <a:latin typeface="Times New Roman" pitchFamily="18" charset="0"/>
                <a:cs typeface="Times New Roman" pitchFamily="18" charset="0"/>
              </a:rPr>
              <a:t>(7) Usage and ruggedness:</a:t>
            </a:r>
          </a:p>
          <a:p>
            <a:pPr marL="900113" indent="-900113">
              <a:buNone/>
              <a:tabLst>
                <a:tab pos="354013" algn="l"/>
              </a:tabLst>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~mechanical and electrical intensities versus size and weight.</a:t>
            </a:r>
          </a:p>
          <a:p>
            <a:pPr marL="900113" indent="-900113">
              <a:buNone/>
              <a:tabLst>
                <a:tab pos="354013" algn="l"/>
              </a:tabLst>
            </a:pPr>
            <a:endParaRPr lang="en-US" dirty="0" smtClean="0">
              <a:latin typeface="Times New Roman" pitchFamily="18" charset="0"/>
              <a:cs typeface="Times New Roman" pitchFamily="18" charset="0"/>
            </a:endParaRPr>
          </a:p>
          <a:p>
            <a:pPr marL="900113" indent="-900113">
              <a:buNone/>
              <a:tabLst>
                <a:tab pos="354013" algn="l"/>
              </a:tabLst>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a:t>
            </a:r>
            <a:r>
              <a:rPr lang="en-US" dirty="0" smtClean="0">
                <a:solidFill>
                  <a:srgbClr val="FF3399"/>
                </a:solidFill>
                <a:latin typeface="Times New Roman" pitchFamily="18" charset="0"/>
                <a:cs typeface="Times New Roman" pitchFamily="18" charset="0"/>
              </a:rPr>
              <a:t>(8) Electrical:</a:t>
            </a:r>
          </a:p>
          <a:p>
            <a:pPr marL="900113" indent="-900113">
              <a:buNone/>
              <a:tabLst>
                <a:tab pos="354013" algn="l"/>
              </a:tabLst>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 </a:t>
            </a:r>
            <a:r>
              <a:rPr lang="en-US" dirty="0">
                <a:latin typeface="Times New Roman" pitchFamily="18" charset="0"/>
                <a:cs typeface="Times New Roman" pitchFamily="18" charset="0"/>
              </a:rPr>
              <a:t>The electrical aspects that need consideration while selecting a transducer include the length and type of cable required. Attention also must be paid to signal to noise ratio in case the transducer is to be used in conjunction with amplifiers.</a:t>
            </a:r>
            <a:endParaRPr lang="en-US" dirty="0" smtClean="0">
              <a:latin typeface="Times New Roman" pitchFamily="18" charset="0"/>
              <a:cs typeface="Times New Roman" pitchFamily="18" charset="0"/>
            </a:endParaRPr>
          </a:p>
          <a:p>
            <a:pPr marL="900113" indent="-900113">
              <a:buNone/>
              <a:tabLst>
                <a:tab pos="442913" algn="l"/>
              </a:tabLst>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5"/>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12634610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229600" cy="1143000"/>
          </a:xfrm>
        </p:spPr>
        <p:txBody>
          <a:bodyPr>
            <a:normAutofit/>
          </a:bodyPr>
          <a:lstStyle/>
          <a:p>
            <a:r>
              <a:rPr lang="en-US" b="1" dirty="0" smtClean="0">
                <a:solidFill>
                  <a:srgbClr val="CC0099"/>
                </a:solidFill>
              </a:rPr>
              <a:t>Resistive Position </a:t>
            </a:r>
            <a:r>
              <a:rPr lang="en-US" b="1" dirty="0">
                <a:solidFill>
                  <a:srgbClr val="CC0099"/>
                </a:solidFill>
              </a:rPr>
              <a:t>T</a:t>
            </a:r>
            <a:r>
              <a:rPr lang="en-US" b="1" dirty="0" smtClean="0">
                <a:solidFill>
                  <a:srgbClr val="CC0099"/>
                </a:solidFill>
              </a:rPr>
              <a:t>ransducers.</a:t>
            </a:r>
            <a:endParaRPr lang="en-US" b="1" dirty="0">
              <a:solidFill>
                <a:srgbClr val="CC0099"/>
              </a:solidFill>
            </a:endParaRPr>
          </a:p>
        </p:txBody>
      </p:sp>
      <p:sp>
        <p:nvSpPr>
          <p:cNvPr id="5" name="Content Placeholder 4"/>
          <p:cNvSpPr>
            <a:spLocks noGrp="1"/>
          </p:cNvSpPr>
          <p:nvPr>
            <p:ph sz="quarter" idx="1"/>
          </p:nvPr>
        </p:nvSpPr>
        <p:spPr>
          <a:xfrm>
            <a:off x="457200" y="1143000"/>
            <a:ext cx="8229600" cy="5257800"/>
          </a:xfrm>
        </p:spPr>
        <p:txBody>
          <a:bodyPr>
            <a:normAutofit lnSpcReduction="10000"/>
          </a:bodyPr>
          <a:lstStyle/>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a:p>
            <a:pPr marL="0" indent="0">
              <a:buNone/>
            </a:pPr>
            <a:endParaRPr lang="en-US" dirty="0" smtClean="0">
              <a:latin typeface="Times New Roman" pitchFamily="18" charset="0"/>
              <a:cs typeface="Times New Roman" pitchFamily="18" charset="0"/>
            </a:endParaRPr>
          </a:p>
          <a:p>
            <a:pPr>
              <a:buSzPct val="70000"/>
              <a:buBlip>
                <a:blip r:embed="rId2"/>
              </a:buBlip>
            </a:pPr>
            <a:r>
              <a:rPr lang="en-US" sz="2400" dirty="0" smtClean="0">
                <a:latin typeface="Times New Roman" pitchFamily="18" charset="0"/>
                <a:cs typeface="Times New Roman" pitchFamily="18" charset="0"/>
              </a:rPr>
              <a:t>It is also called </a:t>
            </a:r>
            <a:r>
              <a:rPr lang="en-US" sz="2400" dirty="0" smtClean="0">
                <a:solidFill>
                  <a:srgbClr val="CC0099"/>
                </a:solidFill>
                <a:latin typeface="Times New Roman" pitchFamily="18" charset="0"/>
                <a:cs typeface="Times New Roman" pitchFamily="18" charset="0"/>
              </a:rPr>
              <a:t>displacement transducer</a:t>
            </a:r>
            <a:r>
              <a:rPr lang="en-US" sz="2400" dirty="0" smtClean="0">
                <a:latin typeface="Times New Roman" pitchFamily="18" charset="0"/>
                <a:cs typeface="Times New Roman" pitchFamily="18" charset="0"/>
              </a:rPr>
              <a:t>.</a:t>
            </a:r>
          </a:p>
          <a:p>
            <a:pPr>
              <a:buSzPct val="70000"/>
              <a:buBlip>
                <a:blip r:embed="rId2"/>
              </a:buBlip>
            </a:pPr>
            <a:r>
              <a:rPr lang="en-US" sz="2400" dirty="0" smtClean="0">
                <a:latin typeface="Times New Roman" pitchFamily="18" charset="0"/>
                <a:cs typeface="Times New Roman" pitchFamily="18" charset="0"/>
              </a:rPr>
              <a:t>The physical variation under measurement cause a resistance change in the sensing element.</a:t>
            </a:r>
          </a:p>
          <a:p>
            <a:pPr>
              <a:buSzPct val="70000"/>
              <a:buBlip>
                <a:blip r:embed="rId2"/>
              </a:buBlip>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resistive transducer can work both as the </a:t>
            </a:r>
            <a:r>
              <a:rPr lang="en-US" sz="2400" dirty="0">
                <a:solidFill>
                  <a:srgbClr val="CC0099"/>
                </a:solidFill>
                <a:latin typeface="Times New Roman" pitchFamily="18" charset="0"/>
                <a:cs typeface="Times New Roman" pitchFamily="18" charset="0"/>
              </a:rPr>
              <a:t>primary</a:t>
            </a:r>
            <a:r>
              <a:rPr lang="en-US" sz="2400" dirty="0">
                <a:latin typeface="Times New Roman" pitchFamily="18" charset="0"/>
                <a:cs typeface="Times New Roman" pitchFamily="18" charset="0"/>
              </a:rPr>
              <a:t> as well as the </a:t>
            </a:r>
            <a:r>
              <a:rPr lang="en-US" sz="2400" dirty="0">
                <a:solidFill>
                  <a:srgbClr val="CC0099"/>
                </a:solidFill>
                <a:latin typeface="Times New Roman" pitchFamily="18" charset="0"/>
                <a:cs typeface="Times New Roman" pitchFamily="18" charset="0"/>
              </a:rPr>
              <a:t>secondary</a:t>
            </a:r>
            <a:r>
              <a:rPr lang="en-US" sz="2400" dirty="0">
                <a:latin typeface="Times New Roman" pitchFamily="18" charset="0"/>
                <a:cs typeface="Times New Roman" pitchFamily="18" charset="0"/>
              </a:rPr>
              <a:t> transducer. The primary transducer changes the physical quantities into a mechanical signal, and secondary transducer directly transforms it into an electrical signal</a:t>
            </a: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685800"/>
            <a:ext cx="7427674" cy="2286000"/>
          </a:xfrm>
          <a:prstGeom prst="rect">
            <a:avLst/>
          </a:prstGeom>
        </p:spPr>
      </p:pic>
      <p:sp>
        <p:nvSpPr>
          <p:cNvPr id="4" name="Slide Number Placeholder 3"/>
          <p:cNvSpPr>
            <a:spLocks noGrp="1"/>
          </p:cNvSpPr>
          <p:nvPr>
            <p:ph type="sldNum" sz="quarter" idx="15"/>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848330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914400" y="685800"/>
            <a:ext cx="5996347" cy="4497260"/>
          </a:xfrm>
        </p:spPr>
      </p:pic>
      <p:sp>
        <p:nvSpPr>
          <p:cNvPr id="4" name="Slide Number Placeholder 3"/>
          <p:cNvSpPr>
            <a:spLocks noGrp="1"/>
          </p:cNvSpPr>
          <p:nvPr>
            <p:ph type="sldNum" sz="quarter" idx="15"/>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886102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90600"/>
            <a:ext cx="8229600" cy="1143000"/>
          </a:xfrm>
        </p:spPr>
        <p:txBody>
          <a:bodyPr>
            <a:noAutofit/>
          </a:bodyPr>
          <a:lstStyle/>
          <a:p>
            <a:pPr algn="l"/>
            <a:r>
              <a:rPr lang="en-US" sz="3200" dirty="0" smtClean="0">
                <a:solidFill>
                  <a:srgbClr val="CC0099"/>
                </a:solidFill>
              </a:rPr>
              <a:t/>
            </a:r>
            <a:br>
              <a:rPr lang="en-US" sz="3200" dirty="0" smtClean="0">
                <a:solidFill>
                  <a:srgbClr val="CC0099"/>
                </a:solidFill>
              </a:rPr>
            </a:br>
            <a:r>
              <a:rPr lang="en-US" sz="3200" dirty="0">
                <a:solidFill>
                  <a:srgbClr val="CC0099"/>
                </a:solidFill>
              </a:rPr>
              <a:t/>
            </a:r>
            <a:br>
              <a:rPr lang="en-US" sz="3200" dirty="0">
                <a:solidFill>
                  <a:srgbClr val="CC0099"/>
                </a:solidFill>
              </a:rPr>
            </a:br>
            <a:r>
              <a:rPr lang="en-US" sz="3200" dirty="0" smtClean="0">
                <a:solidFill>
                  <a:srgbClr val="CC0099"/>
                </a:solidFill>
              </a:rPr>
              <a:t/>
            </a:r>
            <a:br>
              <a:rPr lang="en-US" sz="3200" dirty="0" smtClean="0">
                <a:solidFill>
                  <a:srgbClr val="CC0099"/>
                </a:solidFill>
              </a:rPr>
            </a:br>
            <a:r>
              <a:rPr lang="en-US" sz="3200" dirty="0">
                <a:solidFill>
                  <a:srgbClr val="CC0099"/>
                </a:solidFill>
              </a:rPr>
              <a:t/>
            </a:r>
            <a:br>
              <a:rPr lang="en-US" sz="3200" dirty="0">
                <a:solidFill>
                  <a:srgbClr val="CC0099"/>
                </a:solidFill>
              </a:rPr>
            </a:br>
            <a:r>
              <a:rPr lang="en-US" sz="3200" dirty="0" smtClean="0">
                <a:solidFill>
                  <a:srgbClr val="CC0099"/>
                </a:solidFill>
              </a:rPr>
              <a:t/>
            </a:r>
            <a:br>
              <a:rPr lang="en-US" sz="3200" dirty="0" smtClean="0">
                <a:solidFill>
                  <a:srgbClr val="CC0099"/>
                </a:solidFill>
              </a:rPr>
            </a:br>
            <a:r>
              <a:rPr lang="en-US" sz="3200" dirty="0" smtClean="0">
                <a:solidFill>
                  <a:srgbClr val="CC0099"/>
                </a:solidFill>
              </a:rPr>
              <a:t/>
            </a:r>
            <a:br>
              <a:rPr lang="en-US" sz="3200" dirty="0" smtClean="0">
                <a:solidFill>
                  <a:srgbClr val="CC0099"/>
                </a:solidFill>
              </a:rPr>
            </a:br>
            <a:r>
              <a:rPr lang="en-US" sz="3200" dirty="0">
                <a:solidFill>
                  <a:srgbClr val="CC0099"/>
                </a:solidFill>
              </a:rPr>
              <a:t/>
            </a:r>
            <a:br>
              <a:rPr lang="en-US" sz="3200" dirty="0">
                <a:solidFill>
                  <a:srgbClr val="CC0099"/>
                </a:solidFill>
              </a:rPr>
            </a:br>
            <a:r>
              <a:rPr lang="en-US" sz="3200" dirty="0" smtClean="0">
                <a:solidFill>
                  <a:srgbClr val="CC0099"/>
                </a:solidFill>
              </a:rPr>
              <a:t/>
            </a:r>
            <a:br>
              <a:rPr lang="en-US" sz="3200" dirty="0" smtClean="0">
                <a:solidFill>
                  <a:srgbClr val="CC0099"/>
                </a:solidFill>
              </a:rPr>
            </a:br>
            <a:r>
              <a:rPr lang="en-US" sz="3200" dirty="0" smtClean="0">
                <a:solidFill>
                  <a:srgbClr val="CC0099"/>
                </a:solidFill>
              </a:rPr>
              <a:t>Working </a:t>
            </a:r>
            <a:r>
              <a:rPr lang="en-US" sz="3200" dirty="0">
                <a:solidFill>
                  <a:srgbClr val="CC0099"/>
                </a:solidFill>
              </a:rPr>
              <a:t>Principle of Resistive Transducer</a:t>
            </a:r>
            <a:br>
              <a:rPr lang="en-US" sz="3200" dirty="0">
                <a:solidFill>
                  <a:srgbClr val="CC0099"/>
                </a:solidFill>
              </a:rPr>
            </a:br>
            <a:r>
              <a:rPr lang="en-US" sz="3200" dirty="0">
                <a:solidFill>
                  <a:srgbClr val="CC0099"/>
                </a:solidFill>
              </a:rPr>
              <a:t/>
            </a:r>
            <a:br>
              <a:rPr lang="en-US" sz="3200" dirty="0">
                <a:solidFill>
                  <a:srgbClr val="CC0099"/>
                </a:solidFill>
              </a:rPr>
            </a:br>
            <a:endParaRPr lang="en-US" sz="3200" dirty="0">
              <a:solidFill>
                <a:srgbClr val="CC0099"/>
              </a:solidFill>
            </a:endParaRPr>
          </a:p>
        </p:txBody>
      </p:sp>
      <p:sp>
        <p:nvSpPr>
          <p:cNvPr id="3" name="Content Placeholder 2"/>
          <p:cNvSpPr>
            <a:spLocks noGrp="1"/>
          </p:cNvSpPr>
          <p:nvPr>
            <p:ph sz="quarter" idx="1"/>
          </p:nvPr>
        </p:nvSpPr>
        <p:spPr>
          <a:xfrm>
            <a:off x="457200" y="762000"/>
            <a:ext cx="8229600" cy="5364163"/>
          </a:xfrm>
        </p:spPr>
        <p:txBody>
          <a:bodyPr>
            <a:normAutofit/>
          </a:bodyPr>
          <a:lstStyle/>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resistive transducer element works on the principle that the resistance of the element is </a:t>
            </a:r>
            <a:r>
              <a:rPr lang="en-US" sz="2400" b="1" dirty="0">
                <a:latin typeface="Times New Roman" pitchFamily="18" charset="0"/>
                <a:cs typeface="Times New Roman" pitchFamily="18" charset="0"/>
              </a:rPr>
              <a:t>directly</a:t>
            </a: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proportional</a:t>
            </a:r>
            <a:r>
              <a:rPr lang="en-US" sz="2400" dirty="0">
                <a:latin typeface="Times New Roman" pitchFamily="18" charset="0"/>
                <a:cs typeface="Times New Roman" pitchFamily="18" charset="0"/>
              </a:rPr>
              <a:t> to the length of the conductor and inversely proportional to the area of the conductor. </a:t>
            </a: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Where </a:t>
            </a:r>
            <a:r>
              <a:rPr lang="en-US" sz="2400" dirty="0">
                <a:solidFill>
                  <a:srgbClr val="CC0099"/>
                </a:solidFill>
                <a:latin typeface="Times New Roman" pitchFamily="18" charset="0"/>
                <a:cs typeface="Times New Roman" pitchFamily="18" charset="0"/>
              </a:rPr>
              <a:t>R</a:t>
            </a:r>
            <a:r>
              <a:rPr lang="en-US" sz="2400" dirty="0">
                <a:latin typeface="Times New Roman" pitchFamily="18" charset="0"/>
                <a:cs typeface="Times New Roman" pitchFamily="18" charset="0"/>
              </a:rPr>
              <a:t> – resistance in ohms.</a:t>
            </a:r>
            <a:br>
              <a:rPr lang="en-US" sz="2400" dirty="0">
                <a:latin typeface="Times New Roman" pitchFamily="18" charset="0"/>
                <a:cs typeface="Times New Roman" pitchFamily="18" charset="0"/>
              </a:rPr>
            </a:br>
            <a:r>
              <a:rPr lang="en-US" sz="2400" dirty="0">
                <a:solidFill>
                  <a:srgbClr val="CC0099"/>
                </a:solidFill>
                <a:latin typeface="Times New Roman" pitchFamily="18" charset="0"/>
                <a:cs typeface="Times New Roman" pitchFamily="18" charset="0"/>
              </a:rPr>
              <a:t>A</a:t>
            </a:r>
            <a:r>
              <a:rPr lang="en-US" sz="2400" dirty="0">
                <a:latin typeface="Times New Roman" pitchFamily="18" charset="0"/>
                <a:cs typeface="Times New Roman" pitchFamily="18" charset="0"/>
              </a:rPr>
              <a:t> – cross-section area of the conductor in meter square.</a:t>
            </a:r>
            <a:br>
              <a:rPr lang="en-US" sz="2400" dirty="0">
                <a:latin typeface="Times New Roman" pitchFamily="18" charset="0"/>
                <a:cs typeface="Times New Roman" pitchFamily="18" charset="0"/>
              </a:rPr>
            </a:br>
            <a:r>
              <a:rPr lang="en-US" sz="2400" dirty="0">
                <a:solidFill>
                  <a:srgbClr val="CC0099"/>
                </a:solidFill>
                <a:latin typeface="Times New Roman" pitchFamily="18" charset="0"/>
                <a:cs typeface="Times New Roman" pitchFamily="18" charset="0"/>
              </a:rPr>
              <a:t>L</a:t>
            </a:r>
            <a:r>
              <a:rPr lang="en-US" sz="2400" dirty="0">
                <a:latin typeface="Times New Roman" pitchFamily="18" charset="0"/>
                <a:cs typeface="Times New Roman" pitchFamily="18" charset="0"/>
              </a:rPr>
              <a:t> – Length of the conductor in meter square.</a:t>
            </a:r>
            <a:br>
              <a:rPr lang="en-US" sz="2400" dirty="0">
                <a:latin typeface="Times New Roman" pitchFamily="18" charset="0"/>
                <a:cs typeface="Times New Roman" pitchFamily="18" charset="0"/>
              </a:rPr>
            </a:br>
            <a:r>
              <a:rPr lang="en-US" sz="2400" dirty="0">
                <a:solidFill>
                  <a:srgbClr val="CC0099"/>
                </a:solidFill>
                <a:latin typeface="Times New Roman" pitchFamily="18" charset="0"/>
                <a:cs typeface="Times New Roman" pitchFamily="18" charset="0"/>
              </a:rPr>
              <a:t>ρ</a:t>
            </a:r>
            <a:r>
              <a:rPr lang="en-US" sz="2400" dirty="0">
                <a:latin typeface="Times New Roman" pitchFamily="18" charset="0"/>
                <a:cs typeface="Times New Roman" pitchFamily="18" charset="0"/>
              </a:rPr>
              <a:t> – the resistivity of the conductor in materials in ohm meter.</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0400" y="2730703"/>
            <a:ext cx="1598210" cy="595943"/>
          </a:xfrm>
          <a:prstGeom prst="rect">
            <a:avLst/>
          </a:prstGeom>
        </p:spPr>
      </p:pic>
      <p:sp>
        <p:nvSpPr>
          <p:cNvPr id="6" name="Slide Number Placeholder 5"/>
          <p:cNvSpPr>
            <a:spLocks noGrp="1"/>
          </p:cNvSpPr>
          <p:nvPr>
            <p:ph type="sldNum" sz="quarter" idx="15"/>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2645242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Advantages of Resistive transducer</a:t>
            </a:r>
            <a:endParaRPr lang="en-US" dirty="0"/>
          </a:p>
        </p:txBody>
      </p:sp>
      <p:sp>
        <p:nvSpPr>
          <p:cNvPr id="3" name="Content Placeholder 2"/>
          <p:cNvSpPr>
            <a:spLocks noGrp="1"/>
          </p:cNvSpPr>
          <p:nvPr>
            <p:ph sz="quarter" idx="1"/>
          </p:nvPr>
        </p:nvSpPr>
        <p:spPr/>
        <p:txBody>
          <a:bodyPr/>
          <a:lstStyle/>
          <a:p>
            <a:r>
              <a:rPr lang="en-US" dirty="0" smtClean="0"/>
              <a:t>Both AC and DC current and voltage is appropriate for the measurement of variable resistance.</a:t>
            </a:r>
          </a:p>
          <a:p>
            <a:pPr marL="0" indent="0">
              <a:buNone/>
            </a:pPr>
            <a:r>
              <a:rPr lang="en-US" dirty="0" smtClean="0"/>
              <a:t> </a:t>
            </a:r>
          </a:p>
          <a:p>
            <a:r>
              <a:rPr lang="en-US" dirty="0" smtClean="0"/>
              <a:t>The resistive transducer give the fast response. </a:t>
            </a:r>
          </a:p>
          <a:p>
            <a:pPr marL="0" indent="0">
              <a:buNone/>
            </a:pPr>
            <a:endParaRPr lang="en-US" dirty="0" smtClean="0"/>
          </a:p>
          <a:p>
            <a:r>
              <a:rPr lang="en-US" dirty="0" smtClean="0"/>
              <a:t>It is available in various sizes and having a high range of resistance.</a:t>
            </a:r>
            <a:endParaRPr lang="en-US" dirty="0"/>
          </a:p>
        </p:txBody>
      </p:sp>
      <p:sp>
        <p:nvSpPr>
          <p:cNvPr id="4" name="Slide Number Placeholder 3"/>
          <p:cNvSpPr>
            <a:spLocks noGrp="1"/>
          </p:cNvSpPr>
          <p:nvPr>
            <p:ph type="sldNum" sz="quarter" idx="15"/>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117865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1"/>
            <a:ext cx="8229600" cy="1143000"/>
          </a:xfrm>
        </p:spPr>
        <p:txBody>
          <a:bodyPr/>
          <a:lstStyle/>
          <a:p>
            <a:r>
              <a:rPr lang="en-US" b="1" dirty="0" smtClean="0">
                <a:solidFill>
                  <a:srgbClr val="CC0099"/>
                </a:solidFill>
              </a:rPr>
              <a:t>Capacitive Transducers</a:t>
            </a:r>
            <a:endParaRPr lang="en-US" b="1" dirty="0">
              <a:solidFill>
                <a:srgbClr val="CC0099"/>
              </a:solidFill>
            </a:endParaRPr>
          </a:p>
        </p:txBody>
      </p:sp>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457200" y="838200"/>
                <a:ext cx="8229600" cy="5715000"/>
              </a:xfrm>
            </p:spPr>
            <p:txBody>
              <a:bodyPr>
                <a:normAutofit fontScale="55000" lnSpcReduction="20000"/>
              </a:bodyPr>
              <a:lstStyle/>
              <a:p>
                <a:pPr>
                  <a:buSzPct val="70000"/>
                  <a:buBlip>
                    <a:blip r:embed="rId2"/>
                  </a:buBlip>
                </a:pPr>
                <a:endParaRPr lang="en-US" dirty="0" smtClean="0"/>
              </a:p>
              <a:p>
                <a:pPr marL="0" indent="0">
                  <a:buSzPct val="70000"/>
                  <a:buNone/>
                </a:pPr>
                <a:endParaRPr lang="en-US" dirty="0" smtClean="0"/>
              </a:p>
              <a:p>
                <a:pPr marL="0" indent="0">
                  <a:buSzPct val="70000"/>
                  <a:buNone/>
                </a:pPr>
                <a:r>
                  <a:rPr lang="en-US" sz="3600" dirty="0" smtClean="0"/>
                  <a:t>                                                                   </a:t>
                </a:r>
                <a14:m>
                  <m:oMath xmlns:m="http://schemas.openxmlformats.org/officeDocument/2006/math">
                    <m:r>
                      <a:rPr lang="en-US" sz="3600" b="0" i="1" smtClean="0">
                        <a:latin typeface="Cambria Math"/>
                      </a:rPr>
                      <m:t>𝐶</m:t>
                    </m:r>
                    <m:r>
                      <a:rPr lang="en-US" sz="3600" b="0" i="1" smtClean="0">
                        <a:latin typeface="Cambria Math"/>
                      </a:rPr>
                      <m:t>=</m:t>
                    </m:r>
                    <m:f>
                      <m:fPr>
                        <m:ctrlPr>
                          <a:rPr lang="en-US" sz="3600" b="0" i="1" smtClean="0">
                            <a:latin typeface="Cambria Math" panose="02040503050406030204" pitchFamily="18" charset="0"/>
                          </a:rPr>
                        </m:ctrlPr>
                      </m:fPr>
                      <m:num>
                        <m:sSub>
                          <m:sSubPr>
                            <m:ctrlPr>
                              <a:rPr lang="en-US" sz="3600" i="1">
                                <a:latin typeface="Cambria Math" panose="02040503050406030204" pitchFamily="18" charset="0"/>
                              </a:rPr>
                            </m:ctrlPr>
                          </m:sSubPr>
                          <m:e>
                            <m:r>
                              <a:rPr lang="en-US" sz="3600" i="1">
                                <a:latin typeface="Cambria Math"/>
                                <a:ea typeface="Cambria Math"/>
                              </a:rPr>
                              <m:t>𝜀</m:t>
                            </m:r>
                          </m:e>
                          <m:sub>
                            <m:r>
                              <a:rPr lang="en-US" sz="3600" b="0" i="1" smtClean="0">
                                <a:latin typeface="Cambria Math"/>
                                <a:ea typeface="Cambria Math"/>
                              </a:rPr>
                              <m:t>𝑟</m:t>
                            </m:r>
                          </m:sub>
                        </m:sSub>
                        <m:sSub>
                          <m:sSubPr>
                            <m:ctrlPr>
                              <a:rPr lang="en-US" sz="3600" b="0" i="1" smtClean="0">
                                <a:latin typeface="Cambria Math" panose="02040503050406030204" pitchFamily="18" charset="0"/>
                              </a:rPr>
                            </m:ctrlPr>
                          </m:sSubPr>
                          <m:e>
                            <m:r>
                              <a:rPr lang="en-US" sz="3600" b="0" i="1" smtClean="0">
                                <a:latin typeface="Cambria Math"/>
                                <a:ea typeface="Cambria Math"/>
                              </a:rPr>
                              <m:t>𝜀</m:t>
                            </m:r>
                          </m:e>
                          <m:sub>
                            <m:r>
                              <a:rPr lang="en-US" sz="3600" b="0" i="1" smtClean="0">
                                <a:latin typeface="Cambria Math"/>
                              </a:rPr>
                              <m:t>0</m:t>
                            </m:r>
                          </m:sub>
                        </m:sSub>
                        <m:r>
                          <a:rPr lang="en-US" sz="3600" i="1">
                            <a:latin typeface="Cambria Math"/>
                          </a:rPr>
                          <m:t>𝐴</m:t>
                        </m:r>
                      </m:num>
                      <m:den>
                        <m:r>
                          <a:rPr lang="en-US" sz="3600" b="0" i="1" smtClean="0">
                            <a:latin typeface="Cambria Math"/>
                          </a:rPr>
                          <m:t>𝑑</m:t>
                        </m:r>
                      </m:den>
                    </m:f>
                    <m:r>
                      <a:rPr lang="en-US" sz="3600" b="0" i="1" smtClean="0">
                        <a:latin typeface="Cambria Math"/>
                      </a:rPr>
                      <m:t> (</m:t>
                    </m:r>
                    <m:r>
                      <a:rPr lang="en-US" sz="3600" b="0" i="1" smtClean="0">
                        <a:latin typeface="Cambria Math"/>
                      </a:rPr>
                      <m:t>𝑓𝑎𝑟𝑎𝑑𝑠</m:t>
                    </m:r>
                    <m:r>
                      <a:rPr lang="en-US" sz="3600" b="0" i="1" smtClean="0">
                        <a:latin typeface="Cambria Math"/>
                      </a:rPr>
                      <m:t>)</m:t>
                    </m:r>
                  </m:oMath>
                </a14:m>
                <a:endParaRPr lang="en-US" sz="3600" dirty="0"/>
              </a:p>
              <a:p>
                <a:pPr marL="0" indent="0">
                  <a:buSzPct val="70000"/>
                  <a:buNone/>
                </a:pPr>
                <a:endParaRPr lang="en-US" dirty="0" smtClean="0"/>
              </a:p>
              <a:p>
                <a:pPr marL="0" indent="0">
                  <a:buSzPct val="70000"/>
                  <a:buNone/>
                </a:pPr>
                <a:endParaRPr lang="en-US" dirty="0" smtClean="0"/>
              </a:p>
              <a:p>
                <a:pPr marL="0" indent="0">
                  <a:buSzPct val="70000"/>
                  <a:buNone/>
                </a:pPr>
                <a:endParaRPr lang="en-US" dirty="0" smtClean="0"/>
              </a:p>
              <a:p>
                <a:pPr marL="0" indent="0">
                  <a:buSzPct val="70000"/>
                  <a:buNone/>
                </a:pPr>
                <a:endParaRPr lang="en-US" dirty="0" smtClean="0"/>
              </a:p>
              <a:p>
                <a:pPr marL="0" indent="0">
                  <a:buSzPct val="70000"/>
                  <a:buNone/>
                </a:pPr>
                <a:endParaRPr lang="en-US" dirty="0" smtClean="0"/>
              </a:p>
              <a:p>
                <a:pPr marL="0" indent="0">
                  <a:buSzPct val="70000"/>
                  <a:buNone/>
                </a:pPr>
                <a:endParaRPr lang="en-US" dirty="0" smtClean="0"/>
              </a:p>
              <a:p>
                <a:pPr>
                  <a:lnSpc>
                    <a:spcPct val="120000"/>
                  </a:lnSpc>
                  <a:buSzPct val="70000"/>
                  <a:buBlip>
                    <a:blip r:embed="rId2"/>
                  </a:buBlip>
                </a:pPr>
                <a:r>
                  <a:rPr lang="en-US" sz="3600" dirty="0">
                    <a:solidFill>
                      <a:srgbClr val="CC0099"/>
                    </a:solidFill>
                    <a:latin typeface="Times New Roman" pitchFamily="18" charset="0"/>
                    <a:cs typeface="Times New Roman" pitchFamily="18" charset="0"/>
                  </a:rPr>
                  <a:t>Capacitive transducers </a:t>
                </a:r>
                <a:r>
                  <a:rPr lang="en-US" sz="3600" dirty="0">
                    <a:latin typeface="Times New Roman" pitchFamily="18" charset="0"/>
                    <a:cs typeface="Times New Roman" pitchFamily="18" charset="0"/>
                  </a:rPr>
                  <a:t>are passive transducers that determine the quantities like displacement, pressure and temperature etc. by measuring the variation in the capacitance of a capacitor.</a:t>
                </a:r>
                <a:endParaRPr lang="en-US" sz="3600" dirty="0" smtClean="0">
                  <a:latin typeface="Times New Roman" pitchFamily="18" charset="0"/>
                  <a:cs typeface="Times New Roman" pitchFamily="18" charset="0"/>
                </a:endParaRPr>
              </a:p>
              <a:p>
                <a:pPr>
                  <a:lnSpc>
                    <a:spcPct val="120000"/>
                  </a:lnSpc>
                  <a:buSzPct val="70000"/>
                  <a:buBlip>
                    <a:blip r:embed="rId2"/>
                  </a:buBlip>
                </a:pPr>
                <a:r>
                  <a:rPr lang="en-US" sz="3600" dirty="0" smtClean="0">
                    <a:latin typeface="Times New Roman" pitchFamily="18" charset="0"/>
                    <a:cs typeface="Times New Roman" pitchFamily="18" charset="0"/>
                  </a:rPr>
                  <a:t>The </a:t>
                </a:r>
                <a:r>
                  <a:rPr lang="en-US" sz="3600" dirty="0" smtClean="0">
                    <a:solidFill>
                      <a:srgbClr val="CC0099"/>
                    </a:solidFill>
                    <a:latin typeface="Times New Roman" pitchFamily="18" charset="0"/>
                    <a:cs typeface="Times New Roman" pitchFamily="18" charset="0"/>
                  </a:rPr>
                  <a:t>capacitive</a:t>
                </a:r>
                <a:r>
                  <a:rPr lang="en-US" sz="3600" dirty="0" smtClean="0">
                    <a:latin typeface="Times New Roman" pitchFamily="18" charset="0"/>
                    <a:cs typeface="Times New Roman" pitchFamily="18" charset="0"/>
                  </a:rPr>
                  <a:t> </a:t>
                </a:r>
                <a:r>
                  <a:rPr lang="en-US" sz="3600" dirty="0" smtClean="0">
                    <a:solidFill>
                      <a:srgbClr val="CC0099"/>
                    </a:solidFill>
                    <a:latin typeface="Times New Roman" pitchFamily="18" charset="0"/>
                    <a:cs typeface="Times New Roman" pitchFamily="18" charset="0"/>
                  </a:rPr>
                  <a:t>transducers</a:t>
                </a:r>
                <a:r>
                  <a:rPr lang="en-US" sz="3600" dirty="0" smtClean="0">
                    <a:latin typeface="Times New Roman" pitchFamily="18" charset="0"/>
                    <a:cs typeface="Times New Roman" pitchFamily="18" charset="0"/>
                  </a:rPr>
                  <a:t> comprises of two parallel  metal that are separated by the material such as air, which is called as the dielectric material. </a:t>
                </a:r>
              </a:p>
              <a:p>
                <a:pPr>
                  <a:lnSpc>
                    <a:spcPct val="120000"/>
                  </a:lnSpc>
                  <a:buSzPct val="70000"/>
                  <a:buBlip>
                    <a:blip r:embed="rId2"/>
                  </a:buBlip>
                </a:pPr>
                <a:r>
                  <a:rPr lang="en-US" sz="3600" dirty="0" smtClean="0">
                    <a:latin typeface="Times New Roman" pitchFamily="18" charset="0"/>
                    <a:cs typeface="Times New Roman" pitchFamily="18" charset="0"/>
                  </a:rPr>
                  <a:t>In the typical </a:t>
                </a:r>
                <a:r>
                  <a:rPr lang="en-US" sz="3600" dirty="0" smtClean="0">
                    <a:solidFill>
                      <a:schemeClr val="accent6">
                        <a:lumMod val="75000"/>
                      </a:schemeClr>
                    </a:solidFill>
                    <a:latin typeface="Times New Roman" pitchFamily="18" charset="0"/>
                    <a:cs typeface="Times New Roman" pitchFamily="18" charset="0"/>
                  </a:rPr>
                  <a:t>capacitor </a:t>
                </a:r>
                <a:r>
                  <a:rPr lang="en-US" sz="3600" dirty="0" smtClean="0">
                    <a:latin typeface="Times New Roman" pitchFamily="18" charset="0"/>
                    <a:cs typeface="Times New Roman" pitchFamily="18" charset="0"/>
                  </a:rPr>
                  <a:t>the distance between two plates is </a:t>
                </a:r>
                <a:r>
                  <a:rPr lang="en-US" sz="3600" dirty="0" smtClean="0">
                    <a:solidFill>
                      <a:schemeClr val="accent6">
                        <a:lumMod val="75000"/>
                      </a:schemeClr>
                    </a:solidFill>
                    <a:latin typeface="Times New Roman" pitchFamily="18" charset="0"/>
                    <a:cs typeface="Times New Roman" pitchFamily="18" charset="0"/>
                  </a:rPr>
                  <a:t>fixed</a:t>
                </a:r>
                <a:r>
                  <a:rPr lang="en-US" sz="3600" dirty="0" smtClean="0">
                    <a:latin typeface="Times New Roman" pitchFamily="18" charset="0"/>
                    <a:cs typeface="Times New Roman" pitchFamily="18" charset="0"/>
                  </a:rPr>
                  <a:t>, but in the variable </a:t>
                </a:r>
                <a:r>
                  <a:rPr lang="en-US" sz="3600" dirty="0" smtClean="0">
                    <a:solidFill>
                      <a:srgbClr val="CC0099"/>
                    </a:solidFill>
                    <a:latin typeface="Times New Roman" pitchFamily="18" charset="0"/>
                    <a:cs typeface="Times New Roman" pitchFamily="18" charset="0"/>
                  </a:rPr>
                  <a:t>capacitance</a:t>
                </a:r>
                <a:r>
                  <a:rPr lang="en-US" sz="3600" dirty="0" smtClean="0">
                    <a:latin typeface="Times New Roman" pitchFamily="18" charset="0"/>
                    <a:cs typeface="Times New Roman" pitchFamily="18" charset="0"/>
                  </a:rPr>
                  <a:t> </a:t>
                </a:r>
                <a:r>
                  <a:rPr lang="en-US" sz="3600" dirty="0" smtClean="0">
                    <a:solidFill>
                      <a:srgbClr val="CC0099"/>
                    </a:solidFill>
                    <a:latin typeface="Times New Roman" pitchFamily="18" charset="0"/>
                    <a:cs typeface="Times New Roman" pitchFamily="18" charset="0"/>
                  </a:rPr>
                  <a:t>transducers</a:t>
                </a:r>
                <a:r>
                  <a:rPr lang="en-US" sz="3600" dirty="0" smtClean="0">
                    <a:latin typeface="Times New Roman" pitchFamily="18" charset="0"/>
                    <a:cs typeface="Times New Roman" pitchFamily="18" charset="0"/>
                  </a:rPr>
                  <a:t> the distance between the two plates is </a:t>
                </a:r>
                <a:r>
                  <a:rPr lang="en-US" sz="3600" dirty="0" smtClean="0">
                    <a:solidFill>
                      <a:srgbClr val="CC0099"/>
                    </a:solidFill>
                    <a:latin typeface="Times New Roman" pitchFamily="18" charset="0"/>
                    <a:cs typeface="Times New Roman" pitchFamily="18" charset="0"/>
                  </a:rPr>
                  <a:t>variable</a:t>
                </a:r>
                <a:r>
                  <a:rPr lang="en-US" sz="3600" dirty="0" smtClean="0">
                    <a:latin typeface="Times New Roman" pitchFamily="18" charset="0"/>
                    <a:cs typeface="Times New Roman" pitchFamily="18" charset="0"/>
                  </a:rPr>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838200"/>
                <a:ext cx="8229600" cy="5715000"/>
              </a:xfrm>
              <a:blipFill rotWithShape="1">
                <a:blip r:embed="rId3"/>
                <a:stretch>
                  <a:fillRect r="-815"/>
                </a:stretch>
              </a:blipFill>
            </p:spPr>
            <p:txBody>
              <a:bodyPr/>
              <a:lstStyle/>
              <a:p>
                <a:r>
                  <a:rPr lang="en-US">
                    <a:noFill/>
                  </a:rPr>
                  <a:t> </a:t>
                </a:r>
              </a:p>
            </p:txBody>
          </p:sp>
        </mc:Fallback>
      </mc:AlternateContent>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9088" y="685800"/>
            <a:ext cx="3352799" cy="2554879"/>
          </a:xfrm>
          <a:prstGeom prst="rect">
            <a:avLst/>
          </a:prstGeom>
        </p:spPr>
      </p:pic>
      <p:sp>
        <p:nvSpPr>
          <p:cNvPr id="6" name="Slide Number Placeholder 5"/>
          <p:cNvSpPr>
            <a:spLocks noGrp="1"/>
          </p:cNvSpPr>
          <p:nvPr>
            <p:ph type="sldNum" sz="quarter" idx="15"/>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7225995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sz="quarter" idx="1"/>
              </p:nvPr>
            </p:nvSpPr>
            <p:spPr>
              <a:xfrm>
                <a:off x="457200" y="228600"/>
                <a:ext cx="8229600" cy="6324600"/>
              </a:xfrm>
            </p:spPr>
            <p:txBody>
              <a:bodyPr>
                <a:noAutofit/>
              </a:bodyPr>
              <a:lstStyle/>
              <a:p>
                <a:pPr>
                  <a:buSzPct val="70000"/>
                  <a:buBlip>
                    <a:blip r:embed="rId2"/>
                  </a:buBlip>
                </a:pPr>
                <a:endParaRPr lang="en-US" sz="2000" dirty="0" smtClean="0">
                  <a:latin typeface="Times New Roman" pitchFamily="18" charset="0"/>
                  <a:cs typeface="Times New Roman" pitchFamily="18" charset="0"/>
                </a:endParaRPr>
              </a:p>
              <a:p>
                <a:pPr>
                  <a:buSzPct val="70000"/>
                  <a:buBlip>
                    <a:blip r:embed="rId2"/>
                  </a:buBlip>
                </a:pPr>
                <a:r>
                  <a:rPr lang="en-US" sz="2000" dirty="0" smtClean="0">
                    <a:latin typeface="Times New Roman" pitchFamily="18" charset="0"/>
                    <a:cs typeface="Times New Roman" pitchFamily="18" charset="0"/>
                  </a:rPr>
                  <a:t>Above </a:t>
                </a:r>
                <a:r>
                  <a:rPr lang="en-US" sz="2000" dirty="0">
                    <a:latin typeface="Times New Roman" pitchFamily="18" charset="0"/>
                    <a:cs typeface="Times New Roman" pitchFamily="18" charset="0"/>
                  </a:rPr>
                  <a:t>is the formula of the parallel-plate capacitor where,</a:t>
                </a:r>
              </a:p>
              <a:p>
                <a:pPr marL="0" indent="0">
                  <a:buSzPct val="7000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14:m>
                  <m:oMath xmlns:m="http://schemas.openxmlformats.org/officeDocument/2006/math">
                    <m:sSub>
                      <m:sSubPr>
                        <m:ctrlPr>
                          <a:rPr lang="en-US" sz="2000" i="1" smtClean="0">
                            <a:latin typeface="Cambria Math" panose="02040503050406030204" pitchFamily="18" charset="0"/>
                          </a:rPr>
                        </m:ctrlPr>
                      </m:sSubPr>
                      <m:e>
                        <m:r>
                          <a:rPr lang="en-US" sz="2000" i="1" smtClean="0">
                            <a:latin typeface="Cambria Math"/>
                            <a:ea typeface="Cambria Math"/>
                          </a:rPr>
                          <m:t>𝜀</m:t>
                        </m:r>
                      </m:e>
                      <m:sub>
                        <m:r>
                          <a:rPr lang="en-US" sz="2000" b="0" i="1" smtClean="0">
                            <a:latin typeface="Cambria Math"/>
                          </a:rPr>
                          <m:t>𝑟</m:t>
                        </m:r>
                      </m:sub>
                    </m:sSub>
                    <m:r>
                      <a:rPr lang="en-US" sz="2000" i="1">
                        <a:latin typeface="Cambria Math"/>
                      </a:rPr>
                      <m:t> </m:t>
                    </m:r>
                  </m:oMath>
                </a14:m>
                <a:r>
                  <a:rPr lang="en-US" sz="2000" dirty="0" smtClean="0">
                    <a:latin typeface="Times New Roman" pitchFamily="18" charset="0"/>
                    <a:cs typeface="Times New Roman" pitchFamily="18" charset="0"/>
                  </a:rPr>
                  <a:t>= relative permittivity.</a:t>
                </a:r>
                <a:endParaRPr lang="en-US" sz="2000" dirty="0">
                  <a:latin typeface="Times New Roman" pitchFamily="18" charset="0"/>
                  <a:cs typeface="Times New Roman" pitchFamily="18" charset="0"/>
                </a:endParaRPr>
              </a:p>
              <a:p>
                <a:pPr marL="0" indent="0">
                  <a:buSzPct val="70000"/>
                  <a:buNone/>
                </a:pPr>
                <a:r>
                  <a:rPr lang="en-US" sz="2000" dirty="0">
                    <a:latin typeface="Times New Roman" pitchFamily="18" charset="0"/>
                    <a:cs typeface="Times New Roman" pitchFamily="18" charset="0"/>
                  </a:rPr>
                  <a:t>     A = Area of the plate, in square meters.</a:t>
                </a:r>
              </a:p>
              <a:p>
                <a:pPr marL="0" indent="0">
                  <a:buSzPct val="70000"/>
                  <a:buNone/>
                </a:pPr>
                <a:r>
                  <a:rPr lang="en-US" sz="2000" dirty="0">
                    <a:latin typeface="Times New Roman" pitchFamily="18" charset="0"/>
                    <a:cs typeface="Times New Roman" pitchFamily="18" charset="0"/>
                  </a:rPr>
                  <a:t>     </a:t>
                </a:r>
                <a14:m>
                  <m:oMath xmlns:m="http://schemas.openxmlformats.org/officeDocument/2006/math">
                    <m:sSub>
                      <m:sSubPr>
                        <m:ctrlPr>
                          <a:rPr lang="en-US" sz="2000" i="1" smtClean="0">
                            <a:latin typeface="Cambria Math" panose="02040503050406030204" pitchFamily="18" charset="0"/>
                          </a:rPr>
                        </m:ctrlPr>
                      </m:sSubPr>
                      <m:e>
                        <m:r>
                          <a:rPr lang="en-US" sz="2000" i="1" smtClean="0">
                            <a:latin typeface="Cambria Math"/>
                            <a:ea typeface="Cambria Math"/>
                          </a:rPr>
                          <m:t>𝜀</m:t>
                        </m:r>
                      </m:e>
                      <m:sub>
                        <m:r>
                          <a:rPr lang="en-US" sz="2000" i="1">
                            <a:latin typeface="Cambria Math"/>
                          </a:rPr>
                          <m:t>0</m:t>
                        </m:r>
                      </m:sub>
                    </m:sSub>
                  </m:oMath>
                </a14:m>
                <a:r>
                  <a:rPr lang="en-US" sz="2000" dirty="0">
                    <a:latin typeface="Times New Roman" pitchFamily="18" charset="0"/>
                    <a:cs typeface="Times New Roman" pitchFamily="18" charset="0"/>
                  </a:rPr>
                  <a:t> = 8.854x</a:t>
                </a:r>
                <a14:m>
                  <m:oMath xmlns:m="http://schemas.openxmlformats.org/officeDocument/2006/math">
                    <m:sSup>
                      <m:sSupPr>
                        <m:ctrlPr>
                          <a:rPr lang="en-US" sz="2000" i="1">
                            <a:latin typeface="Cambria Math" panose="02040503050406030204" pitchFamily="18" charset="0"/>
                          </a:rPr>
                        </m:ctrlPr>
                      </m:sSupPr>
                      <m:e>
                        <m:r>
                          <a:rPr lang="en-US" sz="2000" i="1">
                            <a:latin typeface="Cambria Math"/>
                          </a:rPr>
                          <m:t>10</m:t>
                        </m:r>
                      </m:e>
                      <m:sup>
                        <m:r>
                          <a:rPr lang="en-US" sz="2000" i="1">
                            <a:latin typeface="Cambria Math"/>
                          </a:rPr>
                          <m:t>−</m:t>
                        </m:r>
                        <m:r>
                          <a:rPr lang="en-US" sz="2000" i="1">
                            <a:latin typeface="Cambria Math"/>
                          </a:rPr>
                          <m:t>12</m:t>
                        </m:r>
                      </m:sup>
                    </m:sSup>
                  </m:oMath>
                </a14:m>
                <a:r>
                  <a:rPr lang="en-US" sz="2000" dirty="0">
                    <a:latin typeface="Times New Roman" pitchFamily="18" charset="0"/>
                    <a:cs typeface="Times New Roman" pitchFamily="18" charset="0"/>
                  </a:rPr>
                  <a:t>, in farad per </a:t>
                </a:r>
                <a:r>
                  <a:rPr lang="en-US" sz="2000" dirty="0" smtClean="0">
                    <a:latin typeface="Times New Roman" pitchFamily="18" charset="0"/>
                    <a:cs typeface="Times New Roman" pitchFamily="18" charset="0"/>
                  </a:rPr>
                  <a:t>meter (permittivity of free space).</a:t>
                </a:r>
                <a:endParaRPr lang="en-US" sz="2000" dirty="0">
                  <a:latin typeface="Times New Roman" pitchFamily="18" charset="0"/>
                  <a:cs typeface="Times New Roman" pitchFamily="18" charset="0"/>
                </a:endParaRPr>
              </a:p>
              <a:p>
                <a:pPr marL="0" indent="0">
                  <a:buSzPct val="70000"/>
                  <a:buNone/>
                </a:pPr>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d= the plate spacing in meters</a:t>
                </a:r>
                <a:r>
                  <a:rPr lang="en-US" sz="2000" dirty="0" smtClean="0">
                    <a:latin typeface="Times New Roman" pitchFamily="18" charset="0"/>
                    <a:cs typeface="Times New Roman" pitchFamily="18" charset="0"/>
                  </a:rPr>
                  <a:t>.</a:t>
                </a:r>
              </a:p>
              <a:p>
                <a:pPr fontAlgn="base">
                  <a:buSzPct val="70000"/>
                  <a:buBlip>
                    <a:blip r:embed="rId2"/>
                  </a:buBlip>
                </a:pPr>
                <a:r>
                  <a:rPr lang="en-US" sz="2000" dirty="0">
                    <a:latin typeface="Times New Roman" pitchFamily="18" charset="0"/>
                    <a:cs typeface="Times New Roman" pitchFamily="18" charset="0"/>
                  </a:rPr>
                  <a:t>From the above equation is it clear that the </a:t>
                </a:r>
                <a:r>
                  <a:rPr lang="en-US" sz="2000" dirty="0">
                    <a:solidFill>
                      <a:srgbClr val="7030A0"/>
                    </a:solidFill>
                    <a:latin typeface="Times New Roman" pitchFamily="18" charset="0"/>
                    <a:cs typeface="Times New Roman" pitchFamily="18" charset="0"/>
                  </a:rPr>
                  <a:t>capacitance </a:t>
                </a:r>
                <a:r>
                  <a:rPr lang="en-US" sz="2000" dirty="0">
                    <a:latin typeface="Times New Roman" pitchFamily="18" charset="0"/>
                    <a:cs typeface="Times New Roman" pitchFamily="18" charset="0"/>
                  </a:rPr>
                  <a:t>of the capacitor is dependent on the </a:t>
                </a:r>
                <a:r>
                  <a:rPr lang="en-US" sz="2000" dirty="0">
                    <a:solidFill>
                      <a:srgbClr val="CC0099"/>
                    </a:solidFill>
                    <a:latin typeface="Times New Roman" pitchFamily="18" charset="0"/>
                    <a:cs typeface="Times New Roman" pitchFamily="18" charset="0"/>
                  </a:rPr>
                  <a:t>area</a:t>
                </a:r>
                <a:r>
                  <a:rPr lang="en-US" sz="2000" dirty="0">
                    <a:latin typeface="Times New Roman" pitchFamily="18" charset="0"/>
                    <a:cs typeface="Times New Roman" pitchFamily="18" charset="0"/>
                  </a:rPr>
                  <a:t> of the two plates, the </a:t>
                </a:r>
                <a:r>
                  <a:rPr lang="en-US" sz="2000" dirty="0">
                    <a:solidFill>
                      <a:srgbClr val="CC0099"/>
                    </a:solidFill>
                    <a:latin typeface="Times New Roman" pitchFamily="18" charset="0"/>
                    <a:cs typeface="Times New Roman" pitchFamily="18" charset="0"/>
                  </a:rPr>
                  <a:t>distance</a:t>
                </a:r>
                <a:r>
                  <a:rPr lang="en-US" sz="2000" dirty="0">
                    <a:latin typeface="Times New Roman" pitchFamily="18" charset="0"/>
                    <a:cs typeface="Times New Roman" pitchFamily="18" charset="0"/>
                  </a:rPr>
                  <a:t> between two plates and the </a:t>
                </a:r>
                <a:r>
                  <a:rPr lang="en-US" sz="2000" dirty="0">
                    <a:solidFill>
                      <a:srgbClr val="CC0099"/>
                    </a:solidFill>
                    <a:latin typeface="Times New Roman" pitchFamily="18" charset="0"/>
                    <a:cs typeface="Times New Roman" pitchFamily="18" charset="0"/>
                  </a:rPr>
                  <a:t>permittivity</a:t>
                </a:r>
                <a:r>
                  <a:rPr lang="en-US" sz="2000" dirty="0">
                    <a:latin typeface="Times New Roman" pitchFamily="18" charset="0"/>
                    <a:cs typeface="Times New Roman" pitchFamily="18" charset="0"/>
                  </a:rPr>
                  <a:t> of the </a:t>
                </a:r>
                <a:r>
                  <a:rPr lang="en-US" sz="2000" dirty="0" smtClean="0">
                    <a:latin typeface="Times New Roman" pitchFamily="18" charset="0"/>
                    <a:cs typeface="Times New Roman" pitchFamily="18" charset="0"/>
                  </a:rPr>
                  <a:t>material.</a:t>
                </a:r>
              </a:p>
              <a:p>
                <a:pPr fontAlgn="base">
                  <a:buSzPct val="70000"/>
                  <a:buBlip>
                    <a:blip r:embed="rId2"/>
                  </a:buBlip>
                </a:pPr>
                <a:r>
                  <a:rPr lang="en-US" sz="2000" dirty="0" smtClean="0">
                    <a:latin typeface="Times New Roman" pitchFamily="18" charset="0"/>
                    <a:cs typeface="Times New Roman" pitchFamily="18" charset="0"/>
                  </a:rPr>
                  <a:t>Hence</a:t>
                </a:r>
                <a:r>
                  <a:rPr lang="en-US" sz="2000" dirty="0">
                    <a:latin typeface="Times New Roman" pitchFamily="18" charset="0"/>
                    <a:cs typeface="Times New Roman" pitchFamily="18" charset="0"/>
                  </a:rPr>
                  <a:t>, by varying either area, distance or permittivity, the non-electrical quantities can be </a:t>
                </a:r>
                <a:r>
                  <a:rPr lang="en-US" sz="2000" dirty="0" smtClean="0">
                    <a:latin typeface="Times New Roman" pitchFamily="18" charset="0"/>
                    <a:cs typeface="Times New Roman" pitchFamily="18" charset="0"/>
                  </a:rPr>
                  <a:t>determined.</a:t>
                </a:r>
              </a:p>
              <a:p>
                <a:pPr fontAlgn="base">
                  <a:buSzPct val="70000"/>
                  <a:buBlip>
                    <a:blip r:embed="rId2"/>
                  </a:buBlip>
                </a:pPr>
                <a:r>
                  <a:rPr lang="en-US" sz="2000" dirty="0" smtClean="0">
                    <a:latin typeface="Times New Roman" pitchFamily="18" charset="0"/>
                    <a:cs typeface="Times New Roman" pitchFamily="18" charset="0"/>
                  </a:rPr>
                  <a:t>So </a:t>
                </a:r>
                <a:r>
                  <a:rPr lang="en-US" sz="2000" dirty="0">
                    <a:latin typeface="Times New Roman" pitchFamily="18" charset="0"/>
                    <a:cs typeface="Times New Roman" pitchFamily="18" charset="0"/>
                  </a:rPr>
                  <a:t>basically, it can be concluded that there exist </a:t>
                </a:r>
                <a:r>
                  <a:rPr lang="en-US" sz="2000" b="1" dirty="0">
                    <a:solidFill>
                      <a:srgbClr val="FF0000"/>
                    </a:solidFill>
                    <a:latin typeface="Times New Roman" pitchFamily="18" charset="0"/>
                    <a:cs typeface="Times New Roman" pitchFamily="18" charset="0"/>
                  </a:rPr>
                  <a:t>3 methods</a:t>
                </a:r>
                <a:r>
                  <a:rPr lang="en-US" sz="2000" dirty="0">
                    <a:latin typeface="Times New Roman" pitchFamily="18" charset="0"/>
                    <a:cs typeface="Times New Roman" pitchFamily="18" charset="0"/>
                  </a:rPr>
                  <a:t> by which the capacitance of the capacitive transducer can be varied. The methods are</a:t>
                </a:r>
                <a:r>
                  <a:rPr lang="en-US" sz="2000" dirty="0" smtClean="0">
                    <a:latin typeface="Times New Roman" pitchFamily="18" charset="0"/>
                    <a:cs typeface="Times New Roman" pitchFamily="18" charset="0"/>
                  </a:rPr>
                  <a:t>:</a:t>
                </a:r>
              </a:p>
              <a:p>
                <a:pPr indent="12700" fontAlgn="base">
                  <a:buClr>
                    <a:srgbClr val="FF0000"/>
                  </a:buClr>
                </a:pPr>
                <a:r>
                  <a:rPr lang="en-US" sz="2000" dirty="0" smtClean="0">
                    <a:latin typeface="Times New Roman" pitchFamily="18" charset="0"/>
                    <a:cs typeface="Times New Roman" pitchFamily="18" charset="0"/>
                  </a:rPr>
                  <a:t>   By </a:t>
                </a:r>
                <a:r>
                  <a:rPr lang="en-US" sz="2000" dirty="0">
                    <a:latin typeface="Times New Roman" pitchFamily="18" charset="0"/>
                    <a:cs typeface="Times New Roman" pitchFamily="18" charset="0"/>
                  </a:rPr>
                  <a:t>the change in the area of overlapping of the two plates i.e., A</a:t>
                </a:r>
              </a:p>
              <a:p>
                <a:pPr indent="12700" fontAlgn="base">
                  <a:buClr>
                    <a:srgbClr val="FF0000"/>
                  </a:buClr>
                </a:pPr>
                <a:r>
                  <a:rPr lang="en-US" sz="2000" dirty="0" smtClean="0">
                    <a:latin typeface="Times New Roman" pitchFamily="18" charset="0"/>
                    <a:cs typeface="Times New Roman" pitchFamily="18" charset="0"/>
                  </a:rPr>
                  <a:t>   By </a:t>
                </a:r>
                <a:r>
                  <a:rPr lang="en-US" sz="2000" dirty="0">
                    <a:latin typeface="Times New Roman" pitchFamily="18" charset="0"/>
                    <a:cs typeface="Times New Roman" pitchFamily="18" charset="0"/>
                  </a:rPr>
                  <a:t>the change in the distance, d between the two plates</a:t>
                </a:r>
              </a:p>
              <a:p>
                <a:pPr indent="12700" fontAlgn="base">
                  <a:buClr>
                    <a:srgbClr val="FF0000"/>
                  </a:buClr>
                </a:pPr>
                <a:r>
                  <a:rPr lang="en-US" sz="2000" dirty="0" smtClean="0">
                    <a:latin typeface="Times New Roman" pitchFamily="18" charset="0"/>
                    <a:cs typeface="Times New Roman" pitchFamily="18" charset="0"/>
                  </a:rPr>
                  <a:t>   By </a:t>
                </a:r>
                <a:r>
                  <a:rPr lang="en-US" sz="2000" dirty="0">
                    <a:latin typeface="Times New Roman" pitchFamily="18" charset="0"/>
                    <a:cs typeface="Times New Roman" pitchFamily="18" charset="0"/>
                  </a:rPr>
                  <a:t>the change in relative permittivity of dielectric material present between the two plates</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228600"/>
                <a:ext cx="8229600" cy="6324600"/>
              </a:xfrm>
              <a:blipFill rotWithShape="1">
                <a:blip r:embed="rId3"/>
                <a:stretch>
                  <a:fillRect/>
                </a:stretch>
              </a:blipFill>
            </p:spPr>
            <p:txBody>
              <a:bodyPr/>
              <a:lstStyle/>
              <a:p>
                <a:r>
                  <a:rPr lang="en-US">
                    <a:noFill/>
                  </a:rPr>
                  <a:t> </a:t>
                </a:r>
              </a:p>
            </p:txBody>
          </p:sp>
        </mc:Fallback>
      </mc:AlternateContent>
      <p:sp>
        <p:nvSpPr>
          <p:cNvPr id="4" name="Slide Number Placeholder 3"/>
          <p:cNvSpPr>
            <a:spLocks noGrp="1"/>
          </p:cNvSpPr>
          <p:nvPr>
            <p:ph type="sldNum" sz="quarter" idx="15"/>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32482198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2496</TotalTime>
  <Words>463</Words>
  <Application>Microsoft Office PowerPoint</Application>
  <PresentationFormat>On-screen Show (4:3)</PresentationFormat>
  <Paragraphs>115</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Calibri</vt:lpstr>
      <vt:lpstr>Cambria Math</vt:lpstr>
      <vt:lpstr>Century Schoolbook</vt:lpstr>
      <vt:lpstr>Times New Roman</vt:lpstr>
      <vt:lpstr>Wingdings</vt:lpstr>
      <vt:lpstr>Wingdings 2</vt:lpstr>
      <vt:lpstr>Oriel</vt:lpstr>
      <vt:lpstr>PowerPoint Presentation</vt:lpstr>
      <vt:lpstr>Selecting a Transducers</vt:lpstr>
      <vt:lpstr>PowerPoint Presentation</vt:lpstr>
      <vt:lpstr>Resistive Position Transducers.</vt:lpstr>
      <vt:lpstr>PowerPoint Presentation</vt:lpstr>
      <vt:lpstr>        Working Principle of Resistive Transducer  </vt:lpstr>
      <vt:lpstr>Advantages of Resistive transducer</vt:lpstr>
      <vt:lpstr>Capacitive Transducers</vt:lpstr>
      <vt:lpstr>PowerPoint Presentation</vt:lpstr>
      <vt:lpstr>PowerPoint Presentation</vt:lpstr>
      <vt:lpstr>Inductive Transducers</vt:lpstr>
      <vt:lpstr>Simple inductance type transducer</vt:lpstr>
      <vt:lpstr>Two coil mutual inductance type transducer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Ayia</cp:lastModifiedBy>
  <cp:revision>30</cp:revision>
  <dcterms:created xsi:type="dcterms:W3CDTF">2006-08-16T00:00:00Z</dcterms:created>
  <dcterms:modified xsi:type="dcterms:W3CDTF">2021-02-24T06:59:53Z</dcterms:modified>
</cp:coreProperties>
</file>