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51F10-F9AB-4AD8-93F0-1E9131D6BB16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EA2B7-C330-481F-A878-5D8CC2004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102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2A959-E089-4416-9942-9978E740502B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AA5DA-958E-4B1E-A54B-0B400ACC74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032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AA5DA-958E-4B1E-A54B-0B400ACC74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54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3/20/2020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90600" y="2644775"/>
            <a:ext cx="8062912" cy="1470025"/>
          </a:xfrm>
        </p:spPr>
        <p:txBody>
          <a:bodyPr/>
          <a:lstStyle/>
          <a:p>
            <a:r>
              <a:rPr lang="en-US" dirty="0" smtClean="0"/>
              <a:t>DC&amp;AC Bridges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458787"/>
            <a:ext cx="1120775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1241425" cy="112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038350" y="69521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Tx/>
              <a:buNone/>
              <a:defRPr/>
            </a:pPr>
            <a:r>
              <a:rPr lang="ar-IQ" b="1" dirty="0"/>
              <a:t>كلية الرشيد الجامعة</a:t>
            </a:r>
            <a:br>
              <a:rPr lang="ar-IQ" b="1" dirty="0"/>
            </a:br>
            <a:r>
              <a:rPr lang="ar-IQ" b="1" dirty="0"/>
              <a:t>قسم هندسة تقنيات الحاسوب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93443" y="2133600"/>
            <a:ext cx="515711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Tx/>
              <a:buNone/>
              <a:defRPr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Instruments and Measurements </a:t>
            </a:r>
            <a:endParaRPr lang="en-US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  <a:defRPr/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Lecture (8) 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0" y="45720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Tx/>
              <a:buNone/>
              <a:defRPr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>
              <a:defRPr/>
            </a:pPr>
            <a:r>
              <a:rPr lang="en-US" sz="2800" b="1" dirty="0" err="1">
                <a:cs typeface="Times New Roman" pitchFamily="18" charset="0"/>
              </a:rPr>
              <a:t>Msc</a:t>
            </a:r>
            <a:r>
              <a:rPr lang="en-US" sz="2800" b="1" dirty="0">
                <a:cs typeface="Times New Roman" pitchFamily="18" charset="0"/>
              </a:rPr>
              <a:t>. </a:t>
            </a:r>
            <a:r>
              <a:rPr lang="en-US" sz="2800" b="1" dirty="0" err="1">
                <a:cs typeface="Times New Roman" pitchFamily="18" charset="0"/>
              </a:rPr>
              <a:t>Ayia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A.Salam</a:t>
            </a:r>
            <a:endParaRPr lang="en-US" sz="2800" b="1" dirty="0">
              <a:cs typeface="Times New Roman" pitchFamily="18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9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27704"/>
                <a:ext cx="8229600" cy="5698460"/>
              </a:xfrm>
            </p:spPr>
            <p:txBody>
              <a:bodyPr/>
              <a:lstStyle/>
              <a:p>
                <a:r>
                  <a:rPr lang="en-US" dirty="0" smtClean="0"/>
                  <a:t>Substitute (3) in </a:t>
                </a:r>
                <a:r>
                  <a:rPr lang="en-US" dirty="0" err="1" smtClean="0"/>
                  <a:t>Eq</a:t>
                </a:r>
                <a:r>
                  <a:rPr lang="en-US" dirty="0" smtClean="0"/>
                  <a:t> (2),</a:t>
                </a:r>
              </a:p>
              <a:p>
                <a:pPr marL="0" indent="0" algn="ctr">
                  <a:buNone/>
                </a:pPr>
                <a:r>
                  <a:rPr lang="en-US" dirty="0" smtClean="0"/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 smtClean="0"/>
                  <a:t>                  ....... (4)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err="1" smtClean="0"/>
                  <a:t>Eq</a:t>
                </a:r>
                <a:r>
                  <a:rPr lang="en-US" dirty="0" smtClean="0"/>
                  <a:t>(4) </a:t>
                </a:r>
                <a:r>
                  <a:rPr lang="en-US" dirty="0" err="1" smtClean="0"/>
                  <a:t>devide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Eq</a:t>
                </a:r>
                <a:r>
                  <a:rPr lang="en-US" dirty="0" smtClean="0"/>
                  <a:t>(1)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                      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Then rewritten as 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/>
                  <a:t>               ......... (5)   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27704"/>
                <a:ext cx="8229600" cy="5698460"/>
              </a:xfrm>
              <a:blipFill rotWithShape="1">
                <a:blip r:embed="rId2"/>
                <a:stretch>
                  <a:fillRect l="-1704" t="-1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3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-228600"/>
            <a:ext cx="8229600" cy="1143000"/>
          </a:xfrm>
        </p:spPr>
        <p:txBody>
          <a:bodyPr/>
          <a:lstStyle/>
          <a:p>
            <a:pPr algn="l"/>
            <a:r>
              <a:rPr lang="en-US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Example</a:t>
            </a:r>
            <a:endParaRPr lang="en-US" b="1" u="sng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4574"/>
                <a:ext cx="8229600" cy="5642426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buNone/>
                </a:pPr>
                <a:r>
                  <a:rPr lang="en-US" sz="2400" dirty="0" smtClean="0"/>
                  <a:t>The figure below consists of the following</a:t>
                </a:r>
                <a:r>
                  <a:rPr lang="en-US" sz="28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12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b="0" i="1" smtClean="0">
                        <a:latin typeface="Cambria Math"/>
                      </a:rPr>
                      <m:t>𝐾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Ω</m:t>
                    </m:r>
                  </m:oMath>
                </a14:m>
                <a:r>
                  <a:rPr lang="en-US" sz="24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15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𝐾</m:t>
                    </m:r>
                    <m:r>
                      <m:rPr>
                        <m:sty m:val="p"/>
                      </m:rPr>
                      <a:rPr lang="el-GR" sz="2400" i="1">
                        <a:latin typeface="Cambria Math"/>
                      </a:rPr>
                      <m:t>Ω</m:t>
                    </m:r>
                  </m:oMath>
                </a14:m>
                <a:r>
                  <a:rPr lang="en-US" sz="2400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32</m:t>
                    </m:r>
                    <m:r>
                      <a:rPr lang="en-US" sz="2400" b="0" i="1" smtClean="0">
                        <a:latin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</a:rPr>
                      <m:t>𝐾</m:t>
                    </m:r>
                    <m:r>
                      <m:rPr>
                        <m:sty m:val="p"/>
                      </m:rPr>
                      <a:rPr lang="el-GR" sz="2400" i="1">
                        <a:latin typeface="Cambria Math"/>
                      </a:rPr>
                      <m:t>Ω</m:t>
                    </m:r>
                  </m:oMath>
                </a14:m>
                <a:r>
                  <a:rPr lang="en-US" sz="2400" dirty="0" smtClean="0"/>
                  <a:t>. Find the unknown resistance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.</m:t>
                    </m:r>
                  </m:oMath>
                </a14:m>
                <a:endParaRPr lang="en-US" sz="2400" dirty="0" smtClean="0"/>
              </a:p>
              <a:p>
                <a:pPr marL="0" indent="0" algn="just">
                  <a:buNone/>
                </a:pPr>
                <a:r>
                  <a:rPr lang="en-US" sz="2400" dirty="0" smtClean="0"/>
                  <a:t>Assume a null exists ( current through the galvanometer is zero).</a:t>
                </a:r>
              </a:p>
              <a:p>
                <a:pPr marL="0" indent="0" algn="just">
                  <a:buNone/>
                </a:pPr>
                <a:endParaRPr lang="en-US" sz="2400" dirty="0"/>
              </a:p>
              <a:p>
                <a:pPr marL="0" indent="0" algn="just">
                  <a:buNone/>
                </a:pPr>
                <a:endParaRPr lang="en-US" sz="2400" dirty="0" smtClean="0"/>
              </a:p>
              <a:p>
                <a:pPr marL="0" indent="0" algn="just">
                  <a:buNone/>
                </a:pPr>
                <a:endParaRPr lang="en-US" sz="2400" dirty="0"/>
              </a:p>
              <a:p>
                <a:pPr marL="0" indent="0" algn="just">
                  <a:buNone/>
                </a:pPr>
                <a:endParaRPr lang="en-US" sz="2400" dirty="0" smtClean="0"/>
              </a:p>
              <a:p>
                <a:pPr marL="0" indent="0" algn="just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b="1" u="sng" dirty="0"/>
                  <a:t>Sol.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</m:den>
                    </m:f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15</m:t>
                        </m:r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32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2400" dirty="0"/>
                  <a:t> = 40 K</a:t>
                </a:r>
                <a:r>
                  <a:rPr lang="el-GR" sz="2400" dirty="0"/>
                  <a:t>Ω</a:t>
                </a:r>
                <a:endParaRPr lang="en-US" sz="2400" dirty="0"/>
              </a:p>
              <a:p>
                <a:pPr marL="0" indent="0" algn="just"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4574"/>
                <a:ext cx="8229600" cy="5642426"/>
              </a:xfrm>
              <a:blipFill rotWithShape="1">
                <a:blip r:embed="rId2"/>
                <a:stretch>
                  <a:fillRect l="-889" t="-972" r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567888"/>
            <a:ext cx="3200400" cy="185171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8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-228600"/>
            <a:ext cx="8229600" cy="1143000"/>
          </a:xfrm>
        </p:spPr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AC Bridges</a:t>
            </a:r>
            <a:endParaRPr lang="en-US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609600"/>
                <a:ext cx="8229600" cy="6096000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n-US" sz="2800" dirty="0" smtClean="0"/>
                  <a:t>AC bridges are used to measure</a:t>
                </a:r>
                <a:r>
                  <a:rPr lang="en-US" sz="28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800" dirty="0" smtClean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inductance and capacitance </a:t>
                </a:r>
                <a:r>
                  <a:rPr lang="en-US" sz="2800" dirty="0" smtClean="0"/>
                  <a:t>and all ac bridge circuit are based on the </a:t>
                </a:r>
                <a:r>
                  <a:rPr lang="en-US" sz="2800" dirty="0" err="1" smtClean="0"/>
                  <a:t>wheatstone</a:t>
                </a:r>
                <a:r>
                  <a:rPr lang="en-US" sz="2800" dirty="0" smtClean="0"/>
                  <a:t> bridge. The general ac bridge circuit consists of </a:t>
                </a:r>
                <a:r>
                  <a:rPr lang="en-US" sz="2800" dirty="0" smtClean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4</a:t>
                </a:r>
                <a:r>
                  <a:rPr lang="en-US" sz="28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800" dirty="0" smtClean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impedances</a:t>
                </a:r>
                <a:r>
                  <a:rPr lang="en-US" sz="2800" dirty="0" smtClean="0"/>
                  <a:t>, an ac voltage source, and detector as shown in figure below. In ac bridge circuit, the impedances can either </a:t>
                </a:r>
                <a:r>
                  <a:rPr lang="en-US" sz="2800" dirty="0" smtClean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pure resistance </a:t>
                </a:r>
                <a:r>
                  <a:rPr lang="en-US" sz="2800" dirty="0" smtClean="0"/>
                  <a:t>or </a:t>
                </a:r>
                <a:r>
                  <a:rPr lang="en-US" sz="2800" dirty="0" smtClean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rPr>
                  <a:t>complex impedance</a:t>
                </a:r>
                <a:r>
                  <a:rPr lang="en-US" sz="2800" dirty="0" smtClean="0">
                    <a:solidFill>
                      <a:srgbClr val="0070C0"/>
                    </a:solidFill>
                  </a:rPr>
                  <a:t>.</a:t>
                </a:r>
              </a:p>
              <a:p>
                <a:pPr algn="just"/>
                <a:endParaRPr lang="en-US" sz="2800" dirty="0" smtClean="0">
                  <a:solidFill>
                    <a:srgbClr val="0070C0"/>
                  </a:solidFill>
                </a:endParaRPr>
              </a:p>
              <a:p>
                <a:pPr marL="64008" indent="0" algn="just">
                  <a:buNone/>
                </a:pPr>
                <a:r>
                  <a:rPr lang="en-US" sz="2800" dirty="0" smtClean="0">
                    <a:solidFill>
                      <a:srgbClr val="0070C0"/>
                    </a:solidFill>
                  </a:rPr>
                  <a:t>                     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den>
                    </m:f>
                  </m:oMath>
                </a14:m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609600"/>
                <a:ext cx="8229600" cy="6096000"/>
              </a:xfrm>
              <a:blipFill rotWithShape="1">
                <a:blip r:embed="rId2"/>
                <a:stretch>
                  <a:fillRect t="-1000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4621161"/>
            <a:ext cx="2616919" cy="20574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748"/>
            <a:ext cx="8229600" cy="944562"/>
          </a:xfrm>
        </p:spPr>
        <p:txBody>
          <a:bodyPr/>
          <a:lstStyle/>
          <a:p>
            <a:r>
              <a:rPr lang="en-US" b="1" dirty="0" smtClean="0"/>
              <a:t>Maxwell Bridge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</p:spPr>
            <p:txBody>
              <a:bodyPr>
                <a:normAutofit lnSpcReduction="10000"/>
              </a:bodyPr>
              <a:lstStyle/>
              <a:p>
                <a:pPr>
                  <a:buFont typeface="Wingdings" pitchFamily="2" charset="2"/>
                  <a:buChar char="Ø"/>
                </a:pPr>
                <a:r>
                  <a:rPr lang="en-US" sz="2800" dirty="0" smtClean="0"/>
                  <a:t>Measure unknown inductance in term of known capacitance.</a:t>
                </a:r>
              </a:p>
              <a:p>
                <a:pPr>
                  <a:buFont typeface="Wingdings" pitchFamily="2" charset="2"/>
                  <a:buChar char="Ø"/>
                </a:pPr>
                <a:r>
                  <a:rPr lang="en-US" sz="2800" dirty="0" smtClean="0"/>
                  <a:t>At balance point :</a:t>
                </a:r>
              </a:p>
              <a:p>
                <a:pPr>
                  <a:buFont typeface="Wingdings" pitchFamily="2" charset="2"/>
                  <a:buChar char="Ø"/>
                </a:pPr>
                <a:endParaRPr lang="en-US" dirty="0"/>
              </a:p>
              <a:p>
                <a:pPr>
                  <a:buFont typeface="Wingdings" pitchFamily="2" charset="2"/>
                  <a:buChar char="Ø"/>
                </a:pPr>
                <a:endParaRPr lang="en-US" dirty="0" smtClean="0"/>
              </a:p>
              <a:p>
                <a:pPr>
                  <a:buFont typeface="Wingdings" pitchFamily="2" charset="2"/>
                  <a:buChar char="Ø"/>
                </a:pPr>
                <a:endParaRPr lang="en-US" dirty="0"/>
              </a:p>
              <a:p>
                <a:pPr>
                  <a:buFont typeface="Wingdings" pitchFamily="2" charset="2"/>
                  <a:buChar char="Ø"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b="1" dirty="0" smtClean="0"/>
                  <a:t>        </a:t>
                </a:r>
                <a:r>
                  <a:rPr lang="en-US" dirty="0" smtClean="0"/>
                  <a:t>and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𝑪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en-US" b="1" dirty="0" smtClean="0"/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  <a:blipFill rotWithShape="1">
                <a:blip r:embed="rId2"/>
                <a:stretch>
                  <a:fillRect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133600"/>
            <a:ext cx="4825357" cy="289744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6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0" y="14748"/>
            <a:ext cx="8229600" cy="1143000"/>
          </a:xfrm>
        </p:spPr>
        <p:txBody>
          <a:bodyPr/>
          <a:lstStyle/>
          <a:p>
            <a:r>
              <a:rPr lang="en-US" b="1" dirty="0" smtClean="0"/>
              <a:t>Schering Bridge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334000"/>
              </a:xfrm>
            </p:spPr>
            <p:txBody>
              <a:bodyPr/>
              <a:lstStyle/>
              <a:p>
                <a:pPr>
                  <a:buFont typeface="Wingdings" pitchFamily="2" charset="2"/>
                  <a:buChar char="Ø"/>
                </a:pPr>
                <a:r>
                  <a:rPr lang="en-US" dirty="0" smtClean="0"/>
                  <a:t> Used extensively for the measurement of capacitance</a:t>
                </a:r>
              </a:p>
              <a:p>
                <a:pPr>
                  <a:buFont typeface="Wingdings" pitchFamily="2" charset="2"/>
                  <a:buChar char="Ø"/>
                </a:pPr>
                <a:endParaRPr lang="en-US" dirty="0" smtClean="0"/>
              </a:p>
              <a:p>
                <a:pPr>
                  <a:buFont typeface="Wingdings" pitchFamily="2" charset="2"/>
                  <a:buChar char="Ø"/>
                </a:pPr>
                <a:endParaRPr lang="en-US" dirty="0"/>
              </a:p>
              <a:p>
                <a:pPr>
                  <a:buFont typeface="Wingdings" pitchFamily="2" charset="2"/>
                  <a:buChar char="Ø"/>
                </a:pPr>
                <a:endParaRPr lang="en-US" dirty="0" smtClean="0"/>
              </a:p>
              <a:p>
                <a:pPr>
                  <a:buFont typeface="Wingdings" pitchFamily="2" charset="2"/>
                  <a:buChar char="Ø"/>
                </a:pPr>
                <a:endParaRPr lang="en-US" dirty="0"/>
              </a:p>
              <a:p>
                <a:pPr>
                  <a:buFont typeface="Wingdings" pitchFamily="2" charset="2"/>
                  <a:buChar char="Ø"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𝑹</m:t>
                        </m:r>
                      </m:e>
                      <m: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𝑹</m:t>
                        </m:r>
                      </m:e>
                      <m: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f>
                      <m:fPr>
                        <m:ctrlPr>
                          <a:rPr lang="en-US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𝑪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𝑪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b="1" dirty="0"/>
                  <a:t> </a:t>
                </a:r>
                <a:r>
                  <a:rPr lang="en-US" b="1" dirty="0" smtClean="0"/>
                  <a:t>       and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𝑪</m:t>
                        </m:r>
                      </m:e>
                      <m: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𝑪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f>
                      <m:fPr>
                        <m:ctrlPr>
                          <a:rPr lang="en-US" b="1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b="1" dirty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334000"/>
              </a:xfrm>
              <a:blipFill rotWithShape="1">
                <a:blip r:embed="rId2"/>
                <a:stretch>
                  <a:fillRect l="-148" t="-1486" r="-2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012" y="2114550"/>
            <a:ext cx="4371975" cy="26289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9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" y="0"/>
            <a:ext cx="8229600" cy="1143000"/>
          </a:xfrm>
        </p:spPr>
        <p:txBody>
          <a:bodyPr/>
          <a:lstStyle/>
          <a:p>
            <a:r>
              <a:rPr lang="en-US" b="1" dirty="0" smtClean="0"/>
              <a:t>Wien Bridge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410200"/>
              </a:xfrm>
            </p:spPr>
            <p:txBody>
              <a:bodyPr>
                <a:normAutofit/>
              </a:bodyPr>
              <a:lstStyle/>
              <a:p>
                <a:pPr algn="just">
                  <a:buFont typeface="Wingdings" pitchFamily="2" charset="2"/>
                  <a:buChar char="Ø"/>
                </a:pPr>
                <a:r>
                  <a:rPr lang="en-US" sz="2800" dirty="0" smtClean="0"/>
                  <a:t>Measure frequency of the voltage source using series RC in one arm and parallel RC in the adjoining arm.</a:t>
                </a:r>
              </a:p>
              <a:p>
                <a:pPr algn="just">
                  <a:buFont typeface="Wingdings" pitchFamily="2" charset="2"/>
                  <a:buChar char="Ø"/>
                </a:pPr>
                <a:endParaRPr lang="en-US" sz="2800" dirty="0" smtClean="0"/>
              </a:p>
              <a:p>
                <a:pPr algn="just">
                  <a:buFont typeface="Wingdings" pitchFamily="2" charset="2"/>
                  <a:buChar char="Ø"/>
                </a:pPr>
                <a:endParaRPr lang="en-US" sz="2800" dirty="0"/>
              </a:p>
              <a:p>
                <a:pPr algn="just">
                  <a:buFont typeface="Wingdings" pitchFamily="2" charset="2"/>
                  <a:buChar char="Ø"/>
                </a:pPr>
                <a:endParaRPr lang="en-US" sz="2800" dirty="0" smtClean="0"/>
              </a:p>
              <a:p>
                <a:pPr algn="just">
                  <a:buFont typeface="Wingdings" pitchFamily="2" charset="2"/>
                  <a:buChar char="Ø"/>
                </a:pPr>
                <a:endParaRPr lang="en-US" sz="2800" dirty="0"/>
              </a:p>
              <a:p>
                <a:pPr algn="just">
                  <a:buFont typeface="Wingdings" pitchFamily="2" charset="2"/>
                  <a:buChar char="Ø"/>
                </a:pPr>
                <a:endParaRPr lang="en-US" sz="2800" dirty="0" smtClean="0"/>
              </a:p>
              <a:p>
                <a:pPr algn="just">
                  <a:buFont typeface="Wingdings" pitchFamily="2" charset="2"/>
                  <a:buChar char="Ø"/>
                </a:pPr>
                <a:endParaRPr lang="en-US" sz="2800" dirty="0"/>
              </a:p>
              <a:p>
                <a:pPr marL="0" indent="0" algn="just">
                  <a:buNone/>
                </a:pPr>
                <a:r>
                  <a:rPr lang="en-US" sz="2800" b="1" dirty="0" smtClean="0">
                    <a:solidFill>
                      <a:srgbClr val="FF0000"/>
                    </a:solidFill>
                  </a:rPr>
                  <a:t>      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𝒇</m:t>
                    </m:r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 dirty="0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ad>
                          <m:radPr>
                            <m:degHide m:val="on"/>
                            <m:ctrlPr>
                              <a:rPr lang="en-US" b="1" i="1" dirty="0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𝑪</m:t>
                                </m:r>
                              </m:e>
                              <m:sub>
                                <m: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𝑪</m:t>
                                </m:r>
                              </m:e>
                              <m:sub>
                                <m: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b="1" i="1" dirty="0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sub>
                            </m:sSub>
                          </m:e>
                        </m:rad>
                      </m:den>
                    </m:f>
                  </m:oMath>
                </a14:m>
                <a:endParaRPr lang="en-US" sz="2800" b="1" dirty="0" smtClean="0">
                  <a:solidFill>
                    <a:srgbClr val="FF0000"/>
                  </a:solidFill>
                </a:endParaRPr>
              </a:p>
              <a:p>
                <a:pPr algn="just">
                  <a:buFont typeface="Wingdings" pitchFamily="2" charset="2"/>
                  <a:buChar char="Ø"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410200"/>
              </a:xfrm>
              <a:blipFill rotWithShape="1">
                <a:blip r:embed="rId2"/>
                <a:stretch>
                  <a:fillRect t="-1126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2438400"/>
            <a:ext cx="3790950" cy="24193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9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 smtClean="0"/>
          </a:p>
          <a:p>
            <a:r>
              <a:rPr lang="en-US" dirty="0" smtClean="0"/>
              <a:t>Types of bridges</a:t>
            </a:r>
          </a:p>
          <a:p>
            <a:r>
              <a:rPr lang="en-US" dirty="0" smtClean="0"/>
              <a:t>Wheatstone bridge circuit</a:t>
            </a:r>
          </a:p>
          <a:p>
            <a:r>
              <a:rPr lang="en-US" dirty="0"/>
              <a:t>Wheatstone </a:t>
            </a:r>
            <a:r>
              <a:rPr lang="en-US" dirty="0" smtClean="0"/>
              <a:t>bridge example</a:t>
            </a:r>
          </a:p>
          <a:p>
            <a:r>
              <a:rPr lang="en-US" dirty="0"/>
              <a:t>Maxwell </a:t>
            </a:r>
            <a:r>
              <a:rPr lang="en-US" dirty="0" smtClean="0"/>
              <a:t>Bridge</a:t>
            </a:r>
          </a:p>
          <a:p>
            <a:r>
              <a:rPr lang="en-US" dirty="0"/>
              <a:t>Schering </a:t>
            </a:r>
            <a:r>
              <a:rPr lang="en-US" dirty="0" smtClean="0"/>
              <a:t>Bridge</a:t>
            </a:r>
          </a:p>
          <a:p>
            <a:r>
              <a:rPr lang="en-US" dirty="0"/>
              <a:t>Wien Bridge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Introduction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 DC &amp; AC Bridge are used  to measure </a:t>
            </a:r>
            <a:r>
              <a:rPr lang="en-US" dirty="0" smtClean="0">
                <a:solidFill>
                  <a:srgbClr val="0070C0"/>
                </a:solidFill>
              </a:rPr>
              <a:t>resistance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70C0"/>
                </a:solidFill>
              </a:rPr>
              <a:t>inductance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70C0"/>
                </a:solidFill>
              </a:rPr>
              <a:t>capacitance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70C0"/>
                </a:solidFill>
              </a:rPr>
              <a:t>impedance</a:t>
            </a:r>
            <a:r>
              <a:rPr lang="en-US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Operate on a </a:t>
            </a:r>
            <a:r>
              <a:rPr lang="en-US" dirty="0" smtClean="0">
                <a:solidFill>
                  <a:srgbClr val="0070C0"/>
                </a:solidFill>
              </a:rPr>
              <a:t>null indication principle</a:t>
            </a:r>
            <a:r>
              <a:rPr lang="en-US" dirty="0" smtClean="0"/>
              <a:t>. This means the indication is </a:t>
            </a:r>
            <a:r>
              <a:rPr lang="en-US" dirty="0" smtClean="0">
                <a:solidFill>
                  <a:srgbClr val="0070C0"/>
                </a:solidFill>
              </a:rPr>
              <a:t>independent of the calibration of the indicating device or any characteristics of it.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Very </a:t>
            </a:r>
            <a:r>
              <a:rPr lang="en-US" dirty="0" smtClean="0">
                <a:solidFill>
                  <a:srgbClr val="0070C0"/>
                </a:solidFill>
              </a:rPr>
              <a:t>high degrees of accuracy </a:t>
            </a:r>
            <a:r>
              <a:rPr lang="en-US" dirty="0" smtClean="0"/>
              <a:t>can be achieved using the bridges </a:t>
            </a:r>
          </a:p>
          <a:p>
            <a:pPr algn="just"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7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25907"/>
            <a:ext cx="8229600" cy="4485735"/>
          </a:xfrm>
        </p:spPr>
      </p:pic>
      <p:sp>
        <p:nvSpPr>
          <p:cNvPr id="9" name="TextBox 8"/>
          <p:cNvSpPr txBox="1"/>
          <p:nvPr/>
        </p:nvSpPr>
        <p:spPr>
          <a:xfrm>
            <a:off x="2438400" y="457199"/>
            <a:ext cx="48006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Types of bridge</a:t>
            </a:r>
            <a:endParaRPr lang="en-US" sz="3600" b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9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22098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7030A0"/>
                </a:solidFill>
              </a:rPr>
              <a:t>DC Bridges</a:t>
            </a:r>
            <a:br>
              <a:rPr lang="en-US" sz="4800" b="1" dirty="0" smtClean="0">
                <a:solidFill>
                  <a:srgbClr val="7030A0"/>
                </a:solidFill>
              </a:rPr>
            </a:br>
            <a:r>
              <a:rPr lang="en-US" dirty="0" smtClean="0"/>
              <a:t>The Wheatstone Bridge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8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Wheatstone </a:t>
            </a:r>
            <a:r>
              <a:rPr lang="en-US" b="1" u="sng" dirty="0"/>
              <a:t>Bridge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A </a:t>
            </a:r>
            <a:r>
              <a:rPr lang="en-US" dirty="0" err="1" smtClean="0"/>
              <a:t>wheatstone</a:t>
            </a:r>
            <a:r>
              <a:rPr lang="en-US" dirty="0" smtClean="0"/>
              <a:t> bridge </a:t>
            </a:r>
            <a:r>
              <a:rPr lang="en-US" dirty="0" smtClean="0"/>
              <a:t>was originally developed by </a:t>
            </a:r>
            <a:r>
              <a:rPr lang="en-US" dirty="0" smtClean="0">
                <a:solidFill>
                  <a:schemeClr val="bg1"/>
                </a:solidFill>
              </a:rPr>
              <a:t>Charles </a:t>
            </a:r>
            <a:r>
              <a:rPr lang="en-US" dirty="0" smtClean="0">
                <a:solidFill>
                  <a:schemeClr val="bg1"/>
                </a:solidFill>
              </a:rPr>
              <a:t>Wheatstone </a:t>
            </a:r>
            <a:r>
              <a:rPr lang="en-US" dirty="0" smtClean="0"/>
              <a:t>to</a:t>
            </a:r>
            <a:r>
              <a:rPr lang="en-US" dirty="0" smtClean="0">
                <a:solidFill>
                  <a:schemeClr val="bg1"/>
                </a:solidFill>
              </a:rPr>
              <a:t> measure unknown resistance</a:t>
            </a:r>
            <a:r>
              <a:rPr lang="en-US" dirty="0" smtClean="0"/>
              <a:t>. </a:t>
            </a:r>
          </a:p>
          <a:p>
            <a:pPr marL="64008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Although today digital </a:t>
            </a:r>
            <a:r>
              <a:rPr lang="en-US" dirty="0" err="1" smtClean="0"/>
              <a:t>multimeters</a:t>
            </a:r>
            <a:r>
              <a:rPr lang="en-US" dirty="0" smtClean="0"/>
              <a:t> provide the simplest way to measure a resistance. The </a:t>
            </a:r>
            <a:r>
              <a:rPr lang="en-US" dirty="0" err="1" smtClean="0">
                <a:solidFill>
                  <a:schemeClr val="bg1"/>
                </a:solidFill>
              </a:rPr>
              <a:t>wheatstone</a:t>
            </a:r>
            <a:r>
              <a:rPr lang="en-US" dirty="0" smtClean="0">
                <a:solidFill>
                  <a:schemeClr val="bg1"/>
                </a:solidFill>
              </a:rPr>
              <a:t> bridge </a:t>
            </a:r>
            <a:r>
              <a:rPr lang="en-US" dirty="0" smtClean="0"/>
              <a:t>can still be used to </a:t>
            </a:r>
            <a:r>
              <a:rPr lang="en-US" dirty="0" smtClean="0">
                <a:solidFill>
                  <a:schemeClr val="bg1"/>
                </a:solidFill>
              </a:rPr>
              <a:t>measure very low values of resistances down in  the </a:t>
            </a:r>
            <a:r>
              <a:rPr lang="en-US" dirty="0" err="1" smtClean="0">
                <a:solidFill>
                  <a:schemeClr val="bg1"/>
                </a:solidFill>
              </a:rPr>
              <a:t>milli</a:t>
            </a:r>
            <a:r>
              <a:rPr lang="en-US" dirty="0" smtClean="0">
                <a:solidFill>
                  <a:schemeClr val="bg1"/>
                </a:solidFill>
              </a:rPr>
              <a:t>-ohms range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2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b="1" u="sng" dirty="0" smtClean="0"/>
              <a:t>Wheatstone </a:t>
            </a:r>
            <a:r>
              <a:rPr lang="en-US" b="1" u="sng" dirty="0"/>
              <a:t>Bridge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n-US" sz="2400" b="1" dirty="0" smtClean="0"/>
                  <a:t>Definition: </a:t>
                </a:r>
                <a:r>
                  <a:rPr lang="en-US" sz="2400" dirty="0" smtClean="0"/>
                  <a:t>Basic circuit configuration consists of two parallel resistance branches with each branch containing two series elements (resistors). To measure instruments or control instruments.</a:t>
                </a:r>
              </a:p>
              <a:p>
                <a:pPr algn="just"/>
                <a:endParaRPr lang="en-US" sz="2400" dirty="0"/>
              </a:p>
              <a:p>
                <a:pPr marL="64008" indent="0" algn="just">
                  <a:buNone/>
                </a:pPr>
                <a:r>
                  <a:rPr lang="en-US" sz="2400" dirty="0" smtClean="0"/>
                  <a:t>                                                    </a:t>
                </a:r>
              </a:p>
              <a:p>
                <a:pPr marL="64008" indent="0" algn="just">
                  <a:buNone/>
                </a:pPr>
                <a:r>
                  <a:rPr lang="en-US" sz="2400" dirty="0"/>
                  <a:t> </a:t>
                </a:r>
                <a:r>
                  <a:rPr lang="en-US" sz="2400" dirty="0" smtClean="0"/>
                  <a:t>                                                </a:t>
                </a:r>
                <a:r>
                  <a:rPr lang="en-US" sz="2400" dirty="0" smtClean="0"/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endParaRPr lang="en-US" sz="2400" dirty="0" smtClean="0"/>
              </a:p>
              <a:p>
                <a:pPr algn="just"/>
                <a:endParaRPr lang="en-US" sz="2400" dirty="0" smtClean="0"/>
              </a:p>
              <a:p>
                <a:pPr marL="64008" indent="0" algn="just">
                  <a:buNone/>
                </a:pPr>
                <a:r>
                  <a:rPr lang="en-US" sz="2400" dirty="0" smtClean="0"/>
                  <a:t>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sz="2400" dirty="0"/>
              </a:p>
              <a:p>
                <a:pPr algn="just"/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  <a:blipFill rotWithShape="1">
                <a:blip r:embed="rId2"/>
                <a:stretch>
                  <a:fillRect t="-923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124200"/>
            <a:ext cx="3257550" cy="25908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8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12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How a </a:t>
            </a:r>
            <a:r>
              <a:rPr lang="en-US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Wheatstone </a:t>
            </a:r>
            <a:r>
              <a:rPr lang="en-US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Bridge works? </a:t>
            </a:r>
            <a:endParaRPr lang="en-US" b="1" u="sng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The dc source, E is connected across the resistance network to provide a source of current through the resistance network.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The sensitive current indicating meter or null detector usually a </a:t>
            </a:r>
            <a:r>
              <a:rPr lang="en-US" sz="2400" dirty="0" smtClean="0">
                <a:solidFill>
                  <a:srgbClr val="FFFF00"/>
                </a:solidFill>
              </a:rPr>
              <a:t>galvanometer is connected between the parallel branches to detect a condition of balance.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When there is </a:t>
            </a:r>
            <a:r>
              <a:rPr lang="en-US" sz="2400" dirty="0" smtClean="0">
                <a:solidFill>
                  <a:srgbClr val="FFFF00"/>
                </a:solidFill>
              </a:rPr>
              <a:t>no current through the meter, the galvanometer pointer resets at 0 (midscale).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Current in </a:t>
            </a:r>
            <a:r>
              <a:rPr lang="en-US" sz="2400" dirty="0" smtClean="0">
                <a:solidFill>
                  <a:srgbClr val="FFFF00"/>
                </a:solidFill>
              </a:rPr>
              <a:t>one direction causes the pointer to deflect on one side.</a:t>
            </a:r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The bridge is </a:t>
            </a:r>
            <a:r>
              <a:rPr lang="en-US" sz="2400" dirty="0" smtClean="0">
                <a:solidFill>
                  <a:srgbClr val="FFFF00"/>
                </a:solidFill>
              </a:rPr>
              <a:t>balanced when there is no current </a:t>
            </a:r>
            <a:r>
              <a:rPr lang="en-US" sz="2400" dirty="0" smtClean="0"/>
              <a:t>through the galvanometer or the potential across the galvanometer is zero</a:t>
            </a:r>
          </a:p>
          <a:p>
            <a:pPr algn="just">
              <a:buFont typeface="Wingdings" pitchFamily="2" charset="2"/>
              <a:buChar char="q"/>
            </a:pP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5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81000"/>
                <a:ext cx="8229600" cy="6477000"/>
              </a:xfrm>
            </p:spPr>
            <p:txBody>
              <a:bodyPr/>
              <a:lstStyle/>
              <a:p>
                <a:r>
                  <a:rPr lang="en-US" dirty="0" smtClean="0"/>
                  <a:t>At balance condition;</a:t>
                </a:r>
              </a:p>
              <a:p>
                <a:pPr marL="0" indent="0">
                  <a:buNone/>
                </a:pPr>
                <a:r>
                  <a:rPr lang="en-US" dirty="0" smtClean="0"/>
                  <a:t>Voltage </a:t>
                </a:r>
                <a:r>
                  <a:rPr lang="en-US" dirty="0" smtClean="0"/>
                  <a:t>across R1 and R2 also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equal</a:t>
                </a:r>
                <a:r>
                  <a:rPr lang="en-US" dirty="0" smtClean="0"/>
                  <a:t>, therefore</a:t>
                </a:r>
              </a:p>
              <a:p>
                <a:pPr marL="0" indent="0" algn="ctr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               ....... (1)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rPr>
                  <a:t>Voltage across R3 and R4 is equal</a:t>
                </a:r>
              </a:p>
              <a:p>
                <a:pPr marL="0" indent="0" algn="ctr">
                  <a:buNone/>
                </a:pPr>
                <a:r>
                  <a:rPr lang="en-US" dirty="0" smtClean="0">
                    <a:solidFill>
                      <a:srgbClr val="0070C0"/>
                    </a:solidFill>
                  </a:rPr>
                  <a:t>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70C0"/>
                    </a:solidFill>
                  </a:rPr>
                  <a:t>                  </a:t>
                </a:r>
                <a:r>
                  <a:rPr lang="en-US" dirty="0" smtClean="0"/>
                  <a:t>........ (2)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No current flows through galvanometer G when the bridge is balance, therefore:</a:t>
                </a:r>
              </a:p>
              <a:p>
                <a:pPr marL="0" indent="0" algn="ctr">
                  <a:buNone/>
                </a:pPr>
                <a:r>
                  <a:rPr lang="en-US" dirty="0" smtClean="0"/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/>
                  <a:t>      and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 smtClean="0"/>
                  <a:t>      .......(3)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81000"/>
                <a:ext cx="8229600" cy="6477000"/>
              </a:xfrm>
              <a:blipFill rotWithShape="1">
                <a:blip r:embed="rId2"/>
                <a:stretch>
                  <a:fillRect l="-1704" t="-1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3/20/2020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1703" y="0"/>
            <a:ext cx="2586878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3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1475</TotalTime>
  <Words>867</Words>
  <Application>Microsoft Office PowerPoint</Application>
  <PresentationFormat>On-screen Show (4:3)</PresentationFormat>
  <Paragraphs>131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Verve</vt:lpstr>
      <vt:lpstr>DC&amp;AC Bridges</vt:lpstr>
      <vt:lpstr>Summery</vt:lpstr>
      <vt:lpstr>Introduction</vt:lpstr>
      <vt:lpstr>PowerPoint Presentation</vt:lpstr>
      <vt:lpstr>DC Bridges The Wheatstone Bridge </vt:lpstr>
      <vt:lpstr>Wheatstone Bridge</vt:lpstr>
      <vt:lpstr>Wheatstone Bridge</vt:lpstr>
      <vt:lpstr>How a Wheatstone Bridge works? </vt:lpstr>
      <vt:lpstr>PowerPoint Presentation</vt:lpstr>
      <vt:lpstr>PowerPoint Presentation</vt:lpstr>
      <vt:lpstr>Example</vt:lpstr>
      <vt:lpstr>AC Bridges</vt:lpstr>
      <vt:lpstr>Maxwell Bridge</vt:lpstr>
      <vt:lpstr>Schering Bridge</vt:lpstr>
      <vt:lpstr>Wien Bridge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DC&amp;AC Bridges</dc:title>
  <dc:creator>Admin</dc:creator>
  <cp:lastModifiedBy>Admin</cp:lastModifiedBy>
  <cp:revision>24</cp:revision>
  <dcterms:created xsi:type="dcterms:W3CDTF">2006-08-16T00:00:00Z</dcterms:created>
  <dcterms:modified xsi:type="dcterms:W3CDTF">2020-03-20T11:40:00Z</dcterms:modified>
</cp:coreProperties>
</file>