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IQ"/>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E965135E-5E28-49B2-AD26-FF0B5D085FCA}" type="datetimeFigureOut">
              <a:rPr lang="ar-IQ" smtClean="0"/>
              <a:t>12/05/1442</a:t>
            </a:fld>
            <a:endParaRPr lang="ar-IQ"/>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ar-IQ"/>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IQ"/>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62F952A8-D231-4BB8-9F97-B043CCA4F7B7}" type="slidenum">
              <a:rPr lang="ar-IQ" smtClean="0"/>
              <a:t>‹#›</a:t>
            </a:fld>
            <a:endParaRPr lang="ar-IQ"/>
          </a:p>
        </p:txBody>
      </p:sp>
    </p:spTree>
    <p:extLst>
      <p:ext uri="{BB962C8B-B14F-4D97-AF65-F5344CB8AC3E}">
        <p14:creationId xmlns:p14="http://schemas.microsoft.com/office/powerpoint/2010/main" val="3644872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434B1BF-0035-45D5-A954-57C784DFF50D}" type="datetime1">
              <a:rPr lang="en-US" smtClean="0"/>
              <a:t>12/26/2020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1E500D-B969-42F6-9D91-154EE91F29AF}" type="datetime1">
              <a:rPr lang="en-US" smtClean="0"/>
              <a:t>12/26/2020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48E705-7584-4570-AC9F-9773F0C95D0E}" type="datetime1">
              <a:rPr lang="en-US" smtClean="0"/>
              <a:t>12/26/2020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0262EE-0FD5-4E4C-A8BD-94BA5420C021}" type="datetime1">
              <a:rPr lang="en-US" smtClean="0"/>
              <a:t>12/26/2020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025638-81A7-43C4-B04E-1D789A6E29E7}" type="datetime1">
              <a:rPr lang="en-US" smtClean="0"/>
              <a:t>12/26/2020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091D70D-272A-4A31-AE83-AE6A1A739525}" type="datetime1">
              <a:rPr lang="en-US" smtClean="0"/>
              <a:t>12/26/2020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2488528-0E34-48F8-B818-C26D028C35DD}" type="datetime1">
              <a:rPr lang="en-US" smtClean="0"/>
              <a:t>12/26/2020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B9AF5E1-CBFA-4E55-8D9A-961629B6DD77}" type="datetime1">
              <a:rPr lang="en-US" smtClean="0"/>
              <a:t>12/26/2020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C6B0A5-ACCC-4B25-BEE0-F5D92BEAE082}" type="datetime1">
              <a:rPr lang="en-US" smtClean="0"/>
              <a:t>12/26/2020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9A44CC1-7BF8-4A2E-BF85-7C8E8D83498B}" type="datetime1">
              <a:rPr lang="en-US" smtClean="0"/>
              <a:t>12/26/2020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EEB0E8-4712-459C-B18B-2D480A4940CC}" type="datetime1">
              <a:rPr lang="en-US" smtClean="0"/>
              <a:t>12/26/2020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3968C2-C27C-4FB3-8214-A944A3336799}" type="datetime1">
              <a:rPr lang="en-US" smtClean="0"/>
              <a:t>12/26/2020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685800"/>
            <a:ext cx="7086600" cy="5562600"/>
          </a:xfrm>
        </p:spPr>
        <p:txBody>
          <a:bodyPr>
            <a:normAutofit/>
          </a:bodyPr>
          <a:lstStyle/>
          <a:p>
            <a:r>
              <a:rPr lang="ar-IQ" b="1" dirty="0"/>
              <a:t>كلية الرشيد الجامعة</a:t>
            </a:r>
            <a:br>
              <a:rPr lang="ar-IQ" b="1" dirty="0"/>
            </a:br>
            <a:r>
              <a:rPr lang="ar-IQ" b="1" dirty="0"/>
              <a:t>قسم هندسة تقنيات الحاسوب</a:t>
            </a:r>
            <a:endParaRPr lang="en-US" b="1" dirty="0">
              <a:solidFill>
                <a:srgbClr val="92D050"/>
              </a:solidFill>
            </a:endParaRPr>
          </a:p>
          <a:p>
            <a:pPr algn="l"/>
            <a:endParaRPr lang="en-US" b="1" dirty="0">
              <a:solidFill>
                <a:srgbClr val="92D050"/>
              </a:solidFill>
            </a:endParaRPr>
          </a:p>
          <a:p>
            <a:r>
              <a:rPr lang="en-US" b="1" dirty="0">
                <a:solidFill>
                  <a:srgbClr val="FF0000"/>
                </a:solidFill>
                <a:latin typeface="Times New Roman" pitchFamily="18" charset="0"/>
                <a:cs typeface="Times New Roman" pitchFamily="18" charset="0"/>
              </a:rPr>
              <a:t>Instruments and Measurements Lecture(4)</a:t>
            </a:r>
          </a:p>
          <a:p>
            <a:pPr algn="l"/>
            <a:r>
              <a:rPr lang="en-US" b="1" dirty="0">
                <a:solidFill>
                  <a:srgbClr val="92D050"/>
                </a:solidFill>
                <a:latin typeface="Times New Roman" pitchFamily="18" charset="0"/>
                <a:cs typeface="Times New Roman" pitchFamily="18" charset="0"/>
              </a:rPr>
              <a:t>Basic Electrical Measuring Instruments</a:t>
            </a:r>
          </a:p>
          <a:p>
            <a:pPr>
              <a:defRPr/>
            </a:pPr>
            <a:endParaRPr lang="en-US" sz="3600" b="1" dirty="0">
              <a:latin typeface="Times New Roman" pitchFamily="18" charset="0"/>
              <a:cs typeface="Times New Roman" pitchFamily="18" charset="0"/>
            </a:endParaRPr>
          </a:p>
          <a:p>
            <a:pPr>
              <a:defRPr/>
            </a:pPr>
            <a:r>
              <a:rPr lang="en-US" sz="3600" b="1" dirty="0">
                <a:latin typeface="Times New Roman" pitchFamily="18" charset="0"/>
                <a:cs typeface="Times New Roman" pitchFamily="18" charset="0"/>
              </a:rPr>
              <a:t>by</a:t>
            </a:r>
            <a:r>
              <a:rPr lang="en-US" sz="3600" b="1" dirty="0">
                <a:solidFill>
                  <a:srgbClr val="FF0000"/>
                </a:solidFill>
                <a:latin typeface="Times New Roman" pitchFamily="18" charset="0"/>
                <a:cs typeface="Times New Roman" pitchFamily="18" charset="0"/>
              </a:rPr>
              <a:t> :</a:t>
            </a:r>
          </a:p>
          <a:p>
            <a:pPr>
              <a:defRPr/>
            </a:pPr>
            <a:r>
              <a:rPr lang="en-US" b="1" dirty="0" err="1">
                <a:cs typeface="Times New Roman" pitchFamily="18" charset="0"/>
              </a:rPr>
              <a:t>ASS.Lecturer</a:t>
            </a:r>
            <a:r>
              <a:rPr lang="en-US" b="1" dirty="0">
                <a:cs typeface="Times New Roman" pitchFamily="18" charset="0"/>
              </a:rPr>
              <a:t>. </a:t>
            </a:r>
            <a:r>
              <a:rPr lang="en-US" b="1" dirty="0" err="1">
                <a:cs typeface="Times New Roman" pitchFamily="18" charset="0"/>
              </a:rPr>
              <a:t>Ayia</a:t>
            </a:r>
            <a:r>
              <a:rPr lang="en-US" b="1" dirty="0">
                <a:cs typeface="Times New Roman" pitchFamily="18" charset="0"/>
              </a:rPr>
              <a:t> </a:t>
            </a:r>
            <a:r>
              <a:rPr lang="en-US" b="1" dirty="0" err="1">
                <a:cs typeface="Times New Roman" pitchFamily="18" charset="0"/>
              </a:rPr>
              <a:t>A.Salam</a:t>
            </a:r>
            <a:endParaRPr lang="en-US" b="1" dirty="0">
              <a:cs typeface="Times New Roman" pitchFamily="18" charset="0"/>
            </a:endParaRPr>
          </a:p>
          <a:p>
            <a:pPr algn="l"/>
            <a:endParaRPr lang="en-US" b="1" dirty="0">
              <a:solidFill>
                <a:srgbClr val="92D050"/>
              </a:solidFill>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80288" y="333375"/>
            <a:ext cx="1120775" cy="112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460" y="333375"/>
            <a:ext cx="1241425" cy="112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87DDA8AA-0FEF-48C8-A52A-8300379F58BF}"/>
              </a:ext>
            </a:extLst>
          </p:cNvPr>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3089540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pPr algn="l"/>
            <a:r>
              <a:rPr lang="en-US" b="1" u="sng" dirty="0">
                <a:solidFill>
                  <a:srgbClr val="92D050"/>
                </a:solidFill>
              </a:rPr>
              <a:t>Measuring Resistance</a:t>
            </a:r>
          </a:p>
        </p:txBody>
      </p:sp>
      <p:sp>
        <p:nvSpPr>
          <p:cNvPr id="3" name="Content Placeholder 2"/>
          <p:cNvSpPr>
            <a:spLocks noGrp="1"/>
          </p:cNvSpPr>
          <p:nvPr>
            <p:ph idx="1"/>
          </p:nvPr>
        </p:nvSpPr>
        <p:spPr>
          <a:xfrm>
            <a:off x="228600" y="2568388"/>
            <a:ext cx="8229600" cy="4525963"/>
          </a:xfrm>
        </p:spPr>
        <p:txBody>
          <a:bodyPr>
            <a:normAutofit fontScale="92500" lnSpcReduction="20000"/>
          </a:bodyPr>
          <a:lstStyle/>
          <a:p>
            <a:pPr algn="just">
              <a:buFont typeface="Courier New" pitchFamily="49" charset="0"/>
              <a:buChar char="o"/>
            </a:pPr>
            <a:r>
              <a:rPr lang="en-US" sz="3000" dirty="0"/>
              <a:t>Pick out a random resistor and set the </a:t>
            </a:r>
            <a:r>
              <a:rPr lang="en-US" sz="3000" dirty="0" err="1"/>
              <a:t>multimeter</a:t>
            </a:r>
            <a:r>
              <a:rPr lang="en-US" sz="3000" dirty="0"/>
              <a:t> to the 20K</a:t>
            </a:r>
            <a:r>
              <a:rPr lang="el-GR" sz="3000" dirty="0"/>
              <a:t>Ω</a:t>
            </a:r>
            <a:r>
              <a:rPr lang="en-US" sz="3000" dirty="0"/>
              <a:t> setting . Then hold the probes against the resistor legs.</a:t>
            </a:r>
          </a:p>
          <a:p>
            <a:pPr algn="just">
              <a:buFont typeface="Courier New" pitchFamily="49" charset="0"/>
              <a:buChar char="o"/>
            </a:pPr>
            <a:r>
              <a:rPr lang="en-US" sz="3000" dirty="0"/>
              <a:t>In this case, the meter reads 0.97, meaning this resistor has a value of 0.97k</a:t>
            </a:r>
            <a:r>
              <a:rPr lang="el-GR" sz="3000" dirty="0"/>
              <a:t>Ω</a:t>
            </a:r>
            <a:r>
              <a:rPr lang="en-US" sz="3000" dirty="0"/>
              <a:t>, or about 1k</a:t>
            </a:r>
            <a:r>
              <a:rPr lang="el-GR" sz="3000" dirty="0"/>
              <a:t>Ω</a:t>
            </a:r>
            <a:r>
              <a:rPr lang="en-US" sz="3000" dirty="0"/>
              <a:t> or 1000</a:t>
            </a:r>
            <a:r>
              <a:rPr lang="el-GR" sz="3000" dirty="0"/>
              <a:t>Ω</a:t>
            </a:r>
            <a:r>
              <a:rPr lang="en-US" sz="3000" dirty="0"/>
              <a:t>.</a:t>
            </a:r>
          </a:p>
          <a:p>
            <a:pPr algn="just">
              <a:buFont typeface="Courier New" pitchFamily="49" charset="0"/>
              <a:buChar char="o"/>
            </a:pPr>
            <a:r>
              <a:rPr lang="en-US" sz="3000" dirty="0"/>
              <a:t>If the </a:t>
            </a:r>
            <a:r>
              <a:rPr lang="en-US" sz="3000" dirty="0" err="1"/>
              <a:t>multimeter</a:t>
            </a:r>
            <a:r>
              <a:rPr lang="en-US" sz="3000" dirty="0"/>
              <a:t> reads 1 or display OL, it’s overloaded. You will need to try a higher mode such as 200k</a:t>
            </a:r>
            <a:r>
              <a:rPr lang="el-GR" sz="3000" dirty="0"/>
              <a:t>Ω</a:t>
            </a:r>
            <a:r>
              <a:rPr lang="en-US" sz="3000" dirty="0"/>
              <a:t> mode or 2M</a:t>
            </a:r>
            <a:r>
              <a:rPr lang="el-GR" sz="3000" dirty="0"/>
              <a:t>Ω</a:t>
            </a:r>
            <a:r>
              <a:rPr lang="en-US" sz="3000" dirty="0"/>
              <a:t> mode</a:t>
            </a:r>
          </a:p>
          <a:p>
            <a:pPr algn="just">
              <a:buFont typeface="Courier New" pitchFamily="49" charset="0"/>
              <a:buChar char="o"/>
            </a:pPr>
            <a:r>
              <a:rPr lang="en-US" sz="3000" dirty="0"/>
              <a:t>If </a:t>
            </a:r>
            <a:r>
              <a:rPr lang="en-US" sz="3000" dirty="0" err="1"/>
              <a:t>multimeter</a:t>
            </a:r>
            <a:r>
              <a:rPr lang="en-US" sz="3000" dirty="0"/>
              <a:t> reads 0.00 or nearly zero, then you need to lower the mode to 2k</a:t>
            </a:r>
            <a:r>
              <a:rPr lang="el-GR" sz="3000" dirty="0"/>
              <a:t>Ω</a:t>
            </a:r>
            <a:r>
              <a:rPr lang="en-US" sz="3000" dirty="0"/>
              <a:t> or 200</a:t>
            </a:r>
            <a:r>
              <a:rPr lang="el-GR" sz="3000" dirty="0"/>
              <a:t>Ω</a:t>
            </a:r>
            <a:r>
              <a:rPr lang="en-US" sz="3000" dirty="0"/>
              <a:t>.</a:t>
            </a:r>
          </a:p>
          <a:p>
            <a:pPr>
              <a:buFont typeface="Courier New" pitchFamily="49" charset="0"/>
              <a:buChar char="o"/>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8400" y="685800"/>
            <a:ext cx="3849015" cy="1905000"/>
          </a:xfrm>
          <a:prstGeom prst="rect">
            <a:avLst/>
          </a:prstGeom>
        </p:spPr>
      </p:pic>
      <p:sp>
        <p:nvSpPr>
          <p:cNvPr id="5" name="Slide Number Placeholder 4">
            <a:extLst>
              <a:ext uri="{FF2B5EF4-FFF2-40B4-BE49-F238E27FC236}">
                <a16:creationId xmlns:a16="http://schemas.microsoft.com/office/drawing/2014/main" id="{6AF88963-3C7C-4B60-8116-D6D3F38EF599}"/>
              </a:ext>
            </a:extLst>
          </p:cNvPr>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750379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pPr algn="l"/>
            <a:r>
              <a:rPr lang="en-US" b="1" u="sng" dirty="0">
                <a:solidFill>
                  <a:srgbClr val="92D050"/>
                </a:solidFill>
              </a:rPr>
              <a:t>Measuring Current</a:t>
            </a:r>
          </a:p>
        </p:txBody>
      </p:sp>
      <p:sp>
        <p:nvSpPr>
          <p:cNvPr id="3" name="Content Placeholder 2"/>
          <p:cNvSpPr>
            <a:spLocks noGrp="1"/>
          </p:cNvSpPr>
          <p:nvPr>
            <p:ph idx="1"/>
          </p:nvPr>
        </p:nvSpPr>
        <p:spPr>
          <a:xfrm>
            <a:off x="457200" y="1676400"/>
            <a:ext cx="8229600" cy="5562600"/>
          </a:xfrm>
        </p:spPr>
        <p:txBody>
          <a:bodyPr>
            <a:normAutofit/>
          </a:bodyPr>
          <a:lstStyle/>
          <a:p>
            <a:pPr marL="0" indent="0" algn="just">
              <a:buNone/>
            </a:pPr>
            <a:r>
              <a:rPr lang="en-US" sz="2800" dirty="0"/>
              <a:t>Reading current is one of the trickiest and most insightful readings in the world of embedded electronics. It’s tricky because you have to measure current in series. </a:t>
            </a:r>
          </a:p>
          <a:p>
            <a:pPr algn="just">
              <a:buFont typeface="Wingdings" pitchFamily="2" charset="2"/>
              <a:buChar char="q"/>
            </a:pPr>
            <a:r>
              <a:rPr lang="en-US" sz="2800" dirty="0"/>
              <a:t> We’ll need to physically interrupt the circuit to measure the current.</a:t>
            </a:r>
          </a:p>
          <a:p>
            <a:pPr algn="just">
              <a:buFont typeface="Wingdings" pitchFamily="2" charset="2"/>
              <a:buChar char="q"/>
            </a:pPr>
            <a:r>
              <a:rPr lang="en-US" sz="2800" dirty="0"/>
              <a:t>Breaks the main power line and connect the line through the multi meter, so that it can measure the current as it “flows” through to the </a:t>
            </a:r>
            <a:r>
              <a:rPr lang="en-US" sz="2800" dirty="0" err="1"/>
              <a:t>multimeter</a:t>
            </a:r>
            <a:r>
              <a:rPr lang="en-US" sz="2800" dirty="0"/>
              <a:t> into the circuit.</a:t>
            </a:r>
          </a:p>
          <a:p>
            <a:pPr algn="just">
              <a:buFont typeface="Wingdings" pitchFamily="2" charset="2"/>
              <a:buChar char="q"/>
            </a:pPr>
            <a:r>
              <a:rPr lang="en-US" sz="2800" dirty="0"/>
              <a:t>Set the desired current range.</a:t>
            </a:r>
          </a:p>
          <a:p>
            <a:pPr algn="just">
              <a:buFont typeface="Wingdings" pitchFamily="2" charset="2"/>
              <a:buChar char="q"/>
            </a:pPr>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31859" y="0"/>
            <a:ext cx="2985247" cy="1712566"/>
          </a:xfrm>
          <a:prstGeom prst="rect">
            <a:avLst/>
          </a:prstGeom>
        </p:spPr>
      </p:pic>
      <p:sp>
        <p:nvSpPr>
          <p:cNvPr id="5" name="Slide Number Placeholder 4">
            <a:extLst>
              <a:ext uri="{FF2B5EF4-FFF2-40B4-BE49-F238E27FC236}">
                <a16:creationId xmlns:a16="http://schemas.microsoft.com/office/drawing/2014/main" id="{BD5955F3-347E-4D2C-A0DA-6989E29DCC49}"/>
              </a:ext>
            </a:extLst>
          </p:cNvPr>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3153500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u="sng" dirty="0">
                <a:solidFill>
                  <a:srgbClr val="92D050"/>
                </a:solidFill>
              </a:rPr>
              <a:t>Measuring Continuity</a:t>
            </a:r>
          </a:p>
        </p:txBody>
      </p:sp>
      <p:sp>
        <p:nvSpPr>
          <p:cNvPr id="3" name="Content Placeholder 2"/>
          <p:cNvSpPr>
            <a:spLocks noGrp="1"/>
          </p:cNvSpPr>
          <p:nvPr>
            <p:ph idx="1"/>
          </p:nvPr>
        </p:nvSpPr>
        <p:spPr>
          <a:xfrm>
            <a:off x="457200" y="1371600"/>
            <a:ext cx="8229600" cy="4754563"/>
          </a:xfrm>
        </p:spPr>
        <p:txBody>
          <a:bodyPr>
            <a:normAutofit fontScale="85000" lnSpcReduction="10000"/>
          </a:bodyPr>
          <a:lstStyle/>
          <a:p>
            <a:pPr algn="just"/>
            <a:r>
              <a:rPr lang="en-US" dirty="0"/>
              <a:t>Continuity testing is the act of testing the resistance between two points. If there is very low resistance (less than a few </a:t>
            </a:r>
            <a:r>
              <a:rPr lang="el-GR" dirty="0"/>
              <a:t>Ω</a:t>
            </a:r>
            <a:r>
              <a:rPr lang="en-US" dirty="0"/>
              <a:t>’s), the two points are connected electrically, and a tone is emitted.</a:t>
            </a:r>
          </a:p>
          <a:p>
            <a:pPr>
              <a:buFont typeface="Courier New" pitchFamily="49" charset="0"/>
              <a:buChar char="o"/>
            </a:pPr>
            <a:r>
              <a:rPr lang="en-US" dirty="0"/>
              <a:t>Set the </a:t>
            </a:r>
            <a:r>
              <a:rPr lang="en-US" dirty="0" err="1"/>
              <a:t>multimeter</a:t>
            </a:r>
            <a:r>
              <a:rPr lang="en-US" dirty="0"/>
              <a:t> to ‘Continuity’ mode.</a:t>
            </a:r>
          </a:p>
          <a:p>
            <a:pPr>
              <a:buFont typeface="Courier New" pitchFamily="49" charset="0"/>
              <a:buChar char="o"/>
            </a:pPr>
            <a:r>
              <a:rPr lang="en-US" dirty="0"/>
              <a:t>Now touch the probes together. The </a:t>
            </a:r>
            <a:r>
              <a:rPr lang="en-US" dirty="0" err="1"/>
              <a:t>multimeter</a:t>
            </a:r>
            <a:r>
              <a:rPr lang="en-US" dirty="0"/>
              <a:t> should emit a tone</a:t>
            </a:r>
          </a:p>
          <a:p>
            <a:pPr>
              <a:buFont typeface="Courier New" pitchFamily="49" charset="0"/>
              <a:buChar char="o"/>
            </a:pPr>
            <a:r>
              <a:rPr lang="en-US" dirty="0"/>
              <a:t>Touch the both probes to the both ends of wire which is to be tested.</a:t>
            </a:r>
          </a:p>
          <a:p>
            <a:pPr>
              <a:buFont typeface="Courier New" pitchFamily="49" charset="0"/>
              <a:buChar char="o"/>
            </a:pPr>
            <a:r>
              <a:rPr lang="en-US" dirty="0"/>
              <a:t>If a sound emits the wire is good to use.</a:t>
            </a:r>
          </a:p>
          <a:p>
            <a:pPr>
              <a:buFont typeface="Courier New" pitchFamily="49" charset="0"/>
              <a:buChar char="o"/>
            </a:pPr>
            <a:r>
              <a:rPr lang="en-US" dirty="0"/>
              <a:t>If no sound is emitting check the wire for any breakage.</a:t>
            </a:r>
          </a:p>
        </p:txBody>
      </p:sp>
      <p:sp>
        <p:nvSpPr>
          <p:cNvPr id="4" name="Slide Number Placeholder 3">
            <a:extLst>
              <a:ext uri="{FF2B5EF4-FFF2-40B4-BE49-F238E27FC236}">
                <a16:creationId xmlns:a16="http://schemas.microsoft.com/office/drawing/2014/main" id="{816AE10A-1E15-4CBC-BF34-5889F1645B00}"/>
              </a:ext>
            </a:extLst>
          </p:cNvPr>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2532768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u="sng" dirty="0">
                <a:solidFill>
                  <a:srgbClr val="92D050"/>
                </a:solidFill>
              </a:rPr>
              <a:t>Clamp Meter</a:t>
            </a:r>
          </a:p>
        </p:txBody>
      </p:sp>
      <p:sp>
        <p:nvSpPr>
          <p:cNvPr id="3" name="Content Placeholder 2"/>
          <p:cNvSpPr>
            <a:spLocks noGrp="1"/>
          </p:cNvSpPr>
          <p:nvPr>
            <p:ph idx="1"/>
          </p:nvPr>
        </p:nvSpPr>
        <p:spPr/>
        <p:txBody>
          <a:bodyPr>
            <a:normAutofit/>
          </a:bodyPr>
          <a:lstStyle/>
          <a:p>
            <a:pPr algn="justLow">
              <a:buFont typeface="Courier New" pitchFamily="49" charset="0"/>
              <a:buChar char="o"/>
            </a:pPr>
            <a:r>
              <a:rPr lang="en-US" b="1" u="sng" dirty="0"/>
              <a:t>Clamp meter </a:t>
            </a:r>
            <a:r>
              <a:rPr lang="en-US" dirty="0"/>
              <a:t>(</a:t>
            </a:r>
            <a:r>
              <a:rPr lang="en-US" b="1" dirty="0"/>
              <a:t>current clamp </a:t>
            </a:r>
            <a:r>
              <a:rPr lang="en-US" dirty="0"/>
              <a:t>or </a:t>
            </a:r>
          </a:p>
          <a:p>
            <a:pPr marL="0" indent="0" algn="justLow">
              <a:buNone/>
            </a:pPr>
            <a:r>
              <a:rPr lang="en-US" b="1" dirty="0"/>
              <a:t>current probe</a:t>
            </a:r>
            <a:r>
              <a:rPr lang="en-US" dirty="0"/>
              <a:t>) is an electrical device having two jaws which open to allow clamping around an electrical conductor. This allows properties of the electric current in the conductor to be measured, without having to make physical contact with it, or to disconnect it for insertion through the probe.</a:t>
            </a:r>
            <a:endParaRPr lang="en-US" b="1" u="sng"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5200" y="36871"/>
            <a:ext cx="830590" cy="226879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27778" y="5105400"/>
            <a:ext cx="2918012" cy="1600200"/>
          </a:xfrm>
          <a:prstGeom prst="rect">
            <a:avLst/>
          </a:prstGeom>
        </p:spPr>
      </p:pic>
      <p:sp>
        <p:nvSpPr>
          <p:cNvPr id="5" name="Slide Number Placeholder 4">
            <a:extLst>
              <a:ext uri="{FF2B5EF4-FFF2-40B4-BE49-F238E27FC236}">
                <a16:creationId xmlns:a16="http://schemas.microsoft.com/office/drawing/2014/main" id="{C8F98DAC-B719-4606-8524-E493A4E61592}"/>
              </a:ext>
            </a:extLst>
          </p:cNvPr>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14299113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u="sng" dirty="0">
                <a:solidFill>
                  <a:srgbClr val="92D050"/>
                </a:solidFill>
              </a:rPr>
              <a:t>Ammeter</a:t>
            </a:r>
          </a:p>
        </p:txBody>
      </p:sp>
      <p:sp>
        <p:nvSpPr>
          <p:cNvPr id="3" name="Content Placeholder 2"/>
          <p:cNvSpPr>
            <a:spLocks noGrp="1"/>
          </p:cNvSpPr>
          <p:nvPr>
            <p:ph idx="1"/>
          </p:nvPr>
        </p:nvSpPr>
        <p:spPr>
          <a:xfrm>
            <a:off x="457200" y="1371600"/>
            <a:ext cx="8229600" cy="4754563"/>
          </a:xfrm>
        </p:spPr>
        <p:txBody>
          <a:bodyPr/>
          <a:lstStyle/>
          <a:p>
            <a:pPr>
              <a:buFont typeface="Courier New" pitchFamily="49" charset="0"/>
              <a:buChar char="o"/>
            </a:pPr>
            <a:r>
              <a:rPr lang="en-US" dirty="0"/>
              <a:t> </a:t>
            </a:r>
            <a:r>
              <a:rPr lang="en-US" sz="2800" dirty="0"/>
              <a:t>An ideal ammeter is a two terminal device, also polarized. It is connected in series with circuit elements to measure the sign and magnitude of the current flowing through that component.</a:t>
            </a:r>
          </a:p>
          <a:p>
            <a:pPr>
              <a:buFont typeface="Courier New" pitchFamily="49" charset="0"/>
              <a:buChar char="o"/>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9200" y="3581400"/>
            <a:ext cx="2809875" cy="271462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1600" y="3717117"/>
            <a:ext cx="2501709" cy="2443190"/>
          </a:xfrm>
          <a:prstGeom prst="rect">
            <a:avLst/>
          </a:prstGeom>
        </p:spPr>
      </p:pic>
      <p:sp>
        <p:nvSpPr>
          <p:cNvPr id="6" name="Slide Number Placeholder 5">
            <a:extLst>
              <a:ext uri="{FF2B5EF4-FFF2-40B4-BE49-F238E27FC236}">
                <a16:creationId xmlns:a16="http://schemas.microsoft.com/office/drawing/2014/main" id="{15839B28-17FD-48A7-8FB9-487829725F4A}"/>
              </a:ext>
            </a:extLst>
          </p:cNvPr>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511065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u="sng" dirty="0">
                <a:solidFill>
                  <a:srgbClr val="92D050"/>
                </a:solidFill>
              </a:rPr>
              <a:t>Voltmeter</a:t>
            </a:r>
          </a:p>
        </p:txBody>
      </p:sp>
      <p:sp>
        <p:nvSpPr>
          <p:cNvPr id="3" name="Content Placeholder 2"/>
          <p:cNvSpPr>
            <a:spLocks noGrp="1"/>
          </p:cNvSpPr>
          <p:nvPr>
            <p:ph idx="1"/>
          </p:nvPr>
        </p:nvSpPr>
        <p:spPr/>
        <p:txBody>
          <a:bodyPr>
            <a:normAutofit/>
          </a:bodyPr>
          <a:lstStyle/>
          <a:p>
            <a:pPr algn="just"/>
            <a:r>
              <a:rPr lang="en-US" sz="2800" dirty="0"/>
              <a:t>An ideal voltmeter has two terminals and senses the voltage between the terminals where they may be connected to a circuit. Ideally the voltmeter has infinite resistance.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4400" y="3048000"/>
            <a:ext cx="3533775" cy="3431937"/>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1600" y="3657600"/>
            <a:ext cx="2390775" cy="2572530"/>
          </a:xfrm>
          <a:prstGeom prst="rect">
            <a:avLst/>
          </a:prstGeom>
        </p:spPr>
      </p:pic>
      <p:sp>
        <p:nvSpPr>
          <p:cNvPr id="6" name="Slide Number Placeholder 5">
            <a:extLst>
              <a:ext uri="{FF2B5EF4-FFF2-40B4-BE49-F238E27FC236}">
                <a16:creationId xmlns:a16="http://schemas.microsoft.com/office/drawing/2014/main" id="{B41B1E62-B3F8-4CD0-AFAF-6A2BFE77D6E6}"/>
              </a:ext>
            </a:extLst>
          </p:cNvPr>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16447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marL="0" indent="0">
              <a:buNone/>
            </a:pPr>
            <a:endParaRPr lang="en-US" b="1" dirty="0">
              <a:solidFill>
                <a:srgbClr val="92D050"/>
              </a:solidFill>
            </a:endParaRPr>
          </a:p>
          <a:p>
            <a:pPr marL="0" indent="0">
              <a:buNone/>
            </a:pPr>
            <a:r>
              <a:rPr lang="en-US" b="1" dirty="0">
                <a:solidFill>
                  <a:srgbClr val="92D050"/>
                </a:solidFill>
              </a:rPr>
              <a:t>Classification of Electrical Measuring Instruments</a:t>
            </a:r>
          </a:p>
          <a:p>
            <a:pPr marL="0" indent="0">
              <a:buNone/>
            </a:pPr>
            <a:endParaRPr lang="en-US" b="1" dirty="0">
              <a:solidFill>
                <a:srgbClr val="92D050"/>
              </a:solidFill>
            </a:endParaRPr>
          </a:p>
          <a:p>
            <a:pPr marL="0" indent="0">
              <a:buNone/>
            </a:pPr>
            <a:r>
              <a:rPr lang="en-US" sz="2800" dirty="0"/>
              <a:t>Electrical Instruments may be divided into two categories, that are;</a:t>
            </a:r>
          </a:p>
          <a:p>
            <a:pPr marL="0" indent="0">
              <a:buNone/>
            </a:pPr>
            <a:r>
              <a:rPr lang="en-US" sz="2800" dirty="0">
                <a:solidFill>
                  <a:srgbClr val="92D050"/>
                </a:solidFill>
              </a:rPr>
              <a:t>1.  </a:t>
            </a:r>
            <a:r>
              <a:rPr lang="en-US" sz="2800" dirty="0"/>
              <a:t>Absolute instruments,</a:t>
            </a:r>
          </a:p>
          <a:p>
            <a:pPr marL="0" indent="0">
              <a:buNone/>
            </a:pPr>
            <a:r>
              <a:rPr lang="en-US" sz="2800" dirty="0">
                <a:solidFill>
                  <a:srgbClr val="92D050"/>
                </a:solidFill>
              </a:rPr>
              <a:t>2.  </a:t>
            </a:r>
            <a:r>
              <a:rPr lang="en-US" sz="2800" dirty="0"/>
              <a:t>Secondary instruments.</a:t>
            </a:r>
          </a:p>
        </p:txBody>
      </p:sp>
      <p:sp>
        <p:nvSpPr>
          <p:cNvPr id="2" name="Slide Number Placeholder 1">
            <a:extLst>
              <a:ext uri="{FF2B5EF4-FFF2-40B4-BE49-F238E27FC236}">
                <a16:creationId xmlns:a16="http://schemas.microsoft.com/office/drawing/2014/main" id="{C408C071-E878-4666-A190-A77B132CAFF7}"/>
              </a:ext>
            </a:extLst>
          </p:cNvPr>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861729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123"/>
            <a:ext cx="8229600" cy="792162"/>
          </a:xfrm>
        </p:spPr>
        <p:txBody>
          <a:bodyPr>
            <a:normAutofit/>
          </a:bodyPr>
          <a:lstStyle/>
          <a:p>
            <a:pPr algn="l"/>
            <a:r>
              <a:rPr lang="en-US" sz="3200" b="1" u="sng" dirty="0"/>
              <a:t>Absolute instruments</a:t>
            </a:r>
          </a:p>
        </p:txBody>
      </p:sp>
      <p:sp>
        <p:nvSpPr>
          <p:cNvPr id="3" name="Content Placeholder 2"/>
          <p:cNvSpPr>
            <a:spLocks noGrp="1"/>
          </p:cNvSpPr>
          <p:nvPr>
            <p:ph idx="1"/>
          </p:nvPr>
        </p:nvSpPr>
        <p:spPr>
          <a:xfrm>
            <a:off x="381000" y="762000"/>
            <a:ext cx="8229600" cy="5638800"/>
          </a:xfrm>
        </p:spPr>
        <p:txBody>
          <a:bodyPr>
            <a:normAutofit fontScale="92500" lnSpcReduction="10000"/>
          </a:bodyPr>
          <a:lstStyle/>
          <a:p>
            <a:pPr algn="just">
              <a:buFont typeface="Courier New" pitchFamily="49" charset="0"/>
              <a:buChar char="o"/>
            </a:pPr>
            <a:r>
              <a:rPr lang="en-US" sz="3000" b="1" u="sng" dirty="0"/>
              <a:t>Absolute instruments or Primary instruments:- </a:t>
            </a:r>
            <a:r>
              <a:rPr lang="en-US" sz="3000" dirty="0"/>
              <a:t> </a:t>
            </a:r>
            <a:r>
              <a:rPr lang="en-US" sz="2800" dirty="0"/>
              <a:t>These instruments gives the magnitude of quantity under measurement in term of physical constants of the instrument e.g. Tangent Galvanometer. </a:t>
            </a:r>
          </a:p>
          <a:p>
            <a:pPr algn="just">
              <a:buFont typeface="Courier New" pitchFamily="49" charset="0"/>
              <a:buChar char="o"/>
            </a:pPr>
            <a:r>
              <a:rPr lang="en-US" sz="2800" dirty="0"/>
              <a:t>These instruments give the value of electrical quantity in terms of absolute quantities of the instruments and their deflections.</a:t>
            </a:r>
          </a:p>
          <a:p>
            <a:pPr algn="just">
              <a:buFont typeface="Courier New" pitchFamily="49" charset="0"/>
              <a:buChar char="o"/>
            </a:pPr>
            <a:r>
              <a:rPr lang="en-US" sz="2800" dirty="0"/>
              <a:t>In this type of instruments  no calibration or  comparison with other instrument is necessary.</a:t>
            </a:r>
          </a:p>
          <a:p>
            <a:pPr algn="just">
              <a:buFont typeface="Courier New" pitchFamily="49" charset="0"/>
              <a:buChar char="o"/>
            </a:pPr>
            <a:r>
              <a:rPr lang="en-US" sz="2800" dirty="0"/>
              <a:t>They are generally not used in laboratories and are seldom used in practice by electricians and engineers. They are mostly used as means of standard measurements and are  maintained lay national laboratories and similar institutions.</a:t>
            </a:r>
          </a:p>
          <a:p>
            <a:pPr>
              <a:buFont typeface="Courier New" pitchFamily="49" charset="0"/>
              <a:buChar char="o"/>
            </a:pPr>
            <a:endParaRPr lang="en-US" sz="2800" dirty="0"/>
          </a:p>
        </p:txBody>
      </p:sp>
      <p:sp>
        <p:nvSpPr>
          <p:cNvPr id="4" name="Slide Number Placeholder 3">
            <a:extLst>
              <a:ext uri="{FF2B5EF4-FFF2-40B4-BE49-F238E27FC236}">
                <a16:creationId xmlns:a16="http://schemas.microsoft.com/office/drawing/2014/main" id="{3DA7F42C-636E-4552-99AD-C9A1EFA724BC}"/>
              </a:ext>
            </a:extLst>
          </p:cNvPr>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2306317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447800"/>
            <a:ext cx="8229600" cy="5668963"/>
          </a:xfrm>
        </p:spPr>
        <p:txBody>
          <a:bodyPr>
            <a:normAutofit/>
          </a:bodyPr>
          <a:lstStyle/>
          <a:p>
            <a:r>
              <a:rPr lang="en-US" sz="2800" dirty="0"/>
              <a:t>Some of the examples of absolute instruments are:</a:t>
            </a:r>
          </a:p>
          <a:p>
            <a:pPr marL="0" indent="0">
              <a:buNone/>
            </a:pPr>
            <a:r>
              <a:rPr lang="en-US" sz="2800" dirty="0"/>
              <a:t>    * Tangent galvanometer</a:t>
            </a:r>
          </a:p>
          <a:p>
            <a:pPr marL="0" indent="0">
              <a:buNone/>
            </a:pPr>
            <a:r>
              <a:rPr lang="en-US" sz="2800" dirty="0"/>
              <a:t>    * Raleigh current balance</a:t>
            </a:r>
          </a:p>
          <a:p>
            <a:pPr marL="0" indent="0">
              <a:buNone/>
            </a:pPr>
            <a:r>
              <a:rPr lang="en-US" sz="2800" dirty="0"/>
              <a:t>    * Absolute electrometer</a:t>
            </a:r>
          </a:p>
        </p:txBody>
      </p:sp>
      <p:sp>
        <p:nvSpPr>
          <p:cNvPr id="2" name="Slide Number Placeholder 1">
            <a:extLst>
              <a:ext uri="{FF2B5EF4-FFF2-40B4-BE49-F238E27FC236}">
                <a16:creationId xmlns:a16="http://schemas.microsoft.com/office/drawing/2014/main" id="{02CCF8EC-3E8B-4729-83C6-BA4A4CFF430B}"/>
              </a:ext>
            </a:extLst>
          </p:cNvPr>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754981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u="sng" dirty="0">
                <a:solidFill>
                  <a:srgbClr val="92D050"/>
                </a:solidFill>
              </a:rPr>
              <a:t> </a:t>
            </a:r>
            <a:r>
              <a:rPr lang="en-US" sz="3200" b="1" u="sng" dirty="0"/>
              <a:t>Secondary instruments.</a:t>
            </a:r>
            <a:br>
              <a:rPr lang="en-US" sz="3200" b="1" u="sng" dirty="0"/>
            </a:br>
            <a:endParaRPr lang="en-US" sz="3200" b="1" u="sng" dirty="0"/>
          </a:p>
        </p:txBody>
      </p:sp>
      <p:sp>
        <p:nvSpPr>
          <p:cNvPr id="3" name="Content Placeholder 2"/>
          <p:cNvSpPr>
            <a:spLocks noGrp="1"/>
          </p:cNvSpPr>
          <p:nvPr>
            <p:ph idx="1"/>
          </p:nvPr>
        </p:nvSpPr>
        <p:spPr>
          <a:xfrm>
            <a:off x="457200" y="990600"/>
            <a:ext cx="8229600" cy="5625353"/>
          </a:xfrm>
        </p:spPr>
        <p:txBody>
          <a:bodyPr>
            <a:normAutofit/>
          </a:bodyPr>
          <a:lstStyle/>
          <a:p>
            <a:pPr algn="just">
              <a:buFont typeface="Courier New" pitchFamily="49" charset="0"/>
              <a:buChar char="o"/>
            </a:pPr>
            <a:r>
              <a:rPr lang="en-US" sz="2800" dirty="0"/>
              <a:t>In the secondary instruments the deflection gives the magnitude of electrical quantity to be measured directly. These instruments are required to be calibrated by comparison with another standard instrument  before putting into use.</a:t>
            </a:r>
            <a:endParaRPr lang="en-US" dirty="0"/>
          </a:p>
          <a:p>
            <a:pPr marL="0" indent="0">
              <a:buNone/>
            </a:pPr>
            <a:r>
              <a:rPr lang="en-US" b="1" dirty="0">
                <a:solidFill>
                  <a:srgbClr val="92D050"/>
                </a:solidFill>
              </a:rPr>
              <a:t>Basic Secondary instruments which we use</a:t>
            </a:r>
          </a:p>
          <a:p>
            <a:pPr>
              <a:buFont typeface="Courier New" pitchFamily="49" charset="0"/>
              <a:buChar char="o"/>
            </a:pPr>
            <a:r>
              <a:rPr lang="en-US" sz="2800" dirty="0"/>
              <a:t>Multi meter</a:t>
            </a:r>
          </a:p>
          <a:p>
            <a:pPr>
              <a:buFont typeface="Courier New" pitchFamily="49" charset="0"/>
              <a:buChar char="o"/>
            </a:pPr>
            <a:r>
              <a:rPr lang="en-US" sz="2800" dirty="0"/>
              <a:t>Clamp meter</a:t>
            </a:r>
          </a:p>
          <a:p>
            <a:pPr>
              <a:buFont typeface="Courier New" pitchFamily="49" charset="0"/>
              <a:buChar char="o"/>
            </a:pPr>
            <a:r>
              <a:rPr lang="en-US" sz="2800" dirty="0"/>
              <a:t>Ammeter</a:t>
            </a:r>
          </a:p>
          <a:p>
            <a:pPr>
              <a:buFont typeface="Courier New" pitchFamily="49" charset="0"/>
              <a:buChar char="o"/>
            </a:pPr>
            <a:r>
              <a:rPr lang="en-US" sz="2800" dirty="0"/>
              <a:t>Voltmeter</a:t>
            </a:r>
          </a:p>
          <a:p>
            <a:pPr marL="0" indent="0">
              <a:buNone/>
            </a:pPr>
            <a:endParaRPr lang="en-US" dirty="0"/>
          </a:p>
        </p:txBody>
      </p:sp>
      <p:sp>
        <p:nvSpPr>
          <p:cNvPr id="4" name="Slide Number Placeholder 3">
            <a:extLst>
              <a:ext uri="{FF2B5EF4-FFF2-40B4-BE49-F238E27FC236}">
                <a16:creationId xmlns:a16="http://schemas.microsoft.com/office/drawing/2014/main" id="{266564A5-F2BE-46B9-A816-FD729A8C9354}"/>
              </a:ext>
            </a:extLst>
          </p:cNvPr>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2720525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1143000"/>
          </a:xfrm>
        </p:spPr>
        <p:txBody>
          <a:bodyPr>
            <a:normAutofit/>
          </a:bodyPr>
          <a:lstStyle/>
          <a:p>
            <a:pPr algn="l"/>
            <a:r>
              <a:rPr lang="en-US" sz="3600" b="1" u="sng" dirty="0">
                <a:solidFill>
                  <a:srgbClr val="92D050"/>
                </a:solidFill>
              </a:rPr>
              <a:t>Multi Meter</a:t>
            </a:r>
          </a:p>
        </p:txBody>
      </p:sp>
      <p:sp>
        <p:nvSpPr>
          <p:cNvPr id="3" name="Content Placeholder 2"/>
          <p:cNvSpPr>
            <a:spLocks noGrp="1"/>
          </p:cNvSpPr>
          <p:nvPr>
            <p:ph idx="1"/>
          </p:nvPr>
        </p:nvSpPr>
        <p:spPr>
          <a:xfrm>
            <a:off x="457200" y="1860176"/>
            <a:ext cx="8229600" cy="4830763"/>
          </a:xfrm>
        </p:spPr>
        <p:txBody>
          <a:bodyPr>
            <a:normAutofit lnSpcReduction="10000"/>
          </a:bodyPr>
          <a:lstStyle/>
          <a:p>
            <a:pPr algn="just">
              <a:buFont typeface="Courier New" pitchFamily="49" charset="0"/>
              <a:buChar char="o"/>
            </a:pPr>
            <a:r>
              <a:rPr lang="en-US" sz="2800" dirty="0"/>
              <a:t>A </a:t>
            </a:r>
            <a:r>
              <a:rPr lang="en-US" sz="2800" b="1" dirty="0" err="1"/>
              <a:t>multimeter</a:t>
            </a:r>
            <a:r>
              <a:rPr lang="en-US" sz="2800" b="1" dirty="0"/>
              <a:t> </a:t>
            </a:r>
            <a:r>
              <a:rPr lang="en-US" sz="2800" dirty="0"/>
              <a:t>or a </a:t>
            </a:r>
            <a:r>
              <a:rPr lang="en-US" sz="2800" b="1" dirty="0" err="1"/>
              <a:t>multitester</a:t>
            </a:r>
            <a:r>
              <a:rPr lang="en-US" sz="2800" b="1" dirty="0"/>
              <a:t>, </a:t>
            </a:r>
            <a:r>
              <a:rPr lang="en-US" sz="2800" dirty="0"/>
              <a:t>also known as a VOM (Volt-Ohm meter or Volt-Ohm-</a:t>
            </a:r>
            <a:r>
              <a:rPr lang="en-US" sz="2800" dirty="0" err="1"/>
              <a:t>milliammeter</a:t>
            </a:r>
            <a:r>
              <a:rPr lang="en-US" sz="2800" dirty="0"/>
              <a:t>), is an electronic measuring instrument that combines several measurement functions in one unit. A typical </a:t>
            </a:r>
            <a:r>
              <a:rPr lang="en-US" sz="2800" dirty="0" err="1"/>
              <a:t>multimeter</a:t>
            </a:r>
            <a:r>
              <a:rPr lang="en-US" sz="2800" dirty="0"/>
              <a:t> would include basic features such as the ability to measure voltage, current, and resistance.</a:t>
            </a:r>
          </a:p>
          <a:p>
            <a:pPr marL="0" indent="0" algn="just">
              <a:buNone/>
            </a:pPr>
            <a:endParaRPr lang="en-US" sz="2800" dirty="0"/>
          </a:p>
          <a:p>
            <a:pPr algn="just">
              <a:buFont typeface="Courier New" pitchFamily="49" charset="0"/>
              <a:buChar char="o"/>
            </a:pPr>
            <a:r>
              <a:rPr lang="en-US" sz="2800" dirty="0"/>
              <a:t>A </a:t>
            </a:r>
            <a:r>
              <a:rPr lang="en-US" sz="2800" dirty="0" err="1"/>
              <a:t>multimeter</a:t>
            </a:r>
            <a:r>
              <a:rPr lang="en-US" sz="2800" dirty="0"/>
              <a:t> can be a hand-held device useful for basic fault finding and field service work, or a bench instrument which can measure to very high degree of accuracy.</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91379" y="1"/>
            <a:ext cx="2228421" cy="1981200"/>
          </a:xfrm>
          <a:prstGeom prst="rect">
            <a:avLst/>
          </a:prstGeom>
        </p:spPr>
      </p:pic>
      <p:sp>
        <p:nvSpPr>
          <p:cNvPr id="5" name="Slide Number Placeholder 4">
            <a:extLst>
              <a:ext uri="{FF2B5EF4-FFF2-40B4-BE49-F238E27FC236}">
                <a16:creationId xmlns:a16="http://schemas.microsoft.com/office/drawing/2014/main" id="{F9563E6A-F6FD-4ACC-865D-780C4243CC7E}"/>
              </a:ext>
            </a:extLst>
          </p:cNvPr>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2843983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u="sng" dirty="0">
                <a:solidFill>
                  <a:srgbClr val="92D050"/>
                </a:solidFill>
              </a:rPr>
              <a:t>Parts of Multi Meter</a:t>
            </a:r>
          </a:p>
        </p:txBody>
      </p:sp>
      <p:sp>
        <p:nvSpPr>
          <p:cNvPr id="3" name="Content Placeholder 2"/>
          <p:cNvSpPr>
            <a:spLocks noGrp="1"/>
          </p:cNvSpPr>
          <p:nvPr>
            <p:ph idx="1"/>
          </p:nvPr>
        </p:nvSpPr>
        <p:spPr>
          <a:xfrm>
            <a:off x="381000" y="1143000"/>
            <a:ext cx="8229600" cy="5715000"/>
          </a:xfrm>
        </p:spPr>
        <p:txBody>
          <a:bodyPr>
            <a:normAutofit fontScale="92500" lnSpcReduction="20000"/>
          </a:bodyPr>
          <a:lstStyle/>
          <a:p>
            <a:r>
              <a:rPr lang="en-US" sz="2800" dirty="0"/>
              <a:t>A </a:t>
            </a:r>
            <a:r>
              <a:rPr lang="en-US" sz="2800" dirty="0" err="1"/>
              <a:t>multimeter</a:t>
            </a:r>
            <a:r>
              <a:rPr lang="en-US" sz="2800" dirty="0"/>
              <a:t> is has three parts:</a:t>
            </a:r>
          </a:p>
          <a:p>
            <a:pPr marL="725488" indent="-376238">
              <a:buFont typeface="Courier New" pitchFamily="49" charset="0"/>
              <a:buChar char="o"/>
            </a:pPr>
            <a:r>
              <a:rPr lang="en-US" sz="2800" b="1" u="sng" dirty="0"/>
              <a:t>Display</a:t>
            </a:r>
          </a:p>
          <a:p>
            <a:pPr marL="725488" indent="-376238">
              <a:buFont typeface="Courier New" pitchFamily="49" charset="0"/>
              <a:buChar char="o"/>
            </a:pPr>
            <a:r>
              <a:rPr lang="en-US" sz="2800" b="1" u="sng" dirty="0"/>
              <a:t>Selection Knob</a:t>
            </a:r>
          </a:p>
          <a:p>
            <a:pPr marL="725488" indent="-376238">
              <a:buFont typeface="Courier New" pitchFamily="49" charset="0"/>
              <a:buChar char="o"/>
            </a:pPr>
            <a:r>
              <a:rPr lang="en-US" sz="2800" b="1" u="sng" dirty="0"/>
              <a:t>Ports</a:t>
            </a:r>
          </a:p>
          <a:p>
            <a:pPr marL="349250" indent="-268288">
              <a:buNone/>
            </a:pPr>
            <a:r>
              <a:rPr lang="en-US" sz="2800" dirty="0"/>
              <a:t>-  The </a:t>
            </a:r>
            <a:r>
              <a:rPr lang="en-US" sz="2800" b="1" dirty="0"/>
              <a:t>display</a:t>
            </a:r>
            <a:r>
              <a:rPr lang="en-US" sz="2800" dirty="0"/>
              <a:t> usually has four digits and the ability to display a negative sign.</a:t>
            </a:r>
          </a:p>
          <a:p>
            <a:pPr marL="80962" indent="0">
              <a:buNone/>
            </a:pPr>
            <a:r>
              <a:rPr lang="en-US" sz="2800" dirty="0"/>
              <a:t>-  The </a:t>
            </a:r>
            <a:r>
              <a:rPr lang="en-US" sz="2800" b="1" dirty="0"/>
              <a:t>selection</a:t>
            </a:r>
            <a:r>
              <a:rPr lang="en-US" sz="2800" dirty="0"/>
              <a:t> </a:t>
            </a:r>
            <a:r>
              <a:rPr lang="en-US" sz="2800" b="1" dirty="0"/>
              <a:t>Knob </a:t>
            </a:r>
            <a:r>
              <a:rPr lang="en-US" sz="2800" dirty="0"/>
              <a:t>allows the user to set the </a:t>
            </a:r>
            <a:r>
              <a:rPr lang="en-US" sz="2800" dirty="0" err="1"/>
              <a:t>multimeter</a:t>
            </a:r>
            <a:r>
              <a:rPr lang="en-US" sz="2800" dirty="0"/>
              <a:t>  to read different things such as </a:t>
            </a:r>
            <a:r>
              <a:rPr lang="en-US" sz="2800" dirty="0" err="1"/>
              <a:t>milliampers</a:t>
            </a:r>
            <a:r>
              <a:rPr lang="en-US" sz="2800" dirty="0"/>
              <a:t> (mA) of current, voltage (V) and resistance (</a:t>
            </a:r>
            <a:r>
              <a:rPr lang="el-GR" sz="2800" dirty="0"/>
              <a:t>Ω</a:t>
            </a:r>
            <a:r>
              <a:rPr lang="en-US" sz="2800" dirty="0"/>
              <a:t>).</a:t>
            </a:r>
          </a:p>
          <a:p>
            <a:pPr marL="79375" indent="0">
              <a:buNone/>
            </a:pPr>
            <a:r>
              <a:rPr lang="en-US" sz="2800" dirty="0"/>
              <a:t>-  Two probes are plugged into two of the ports. </a:t>
            </a:r>
            <a:r>
              <a:rPr lang="en-US" sz="2800" b="1" dirty="0"/>
              <a:t>COM </a:t>
            </a:r>
            <a:r>
              <a:rPr lang="en-US" sz="2800" dirty="0"/>
              <a:t>stands for common and is almost always connected to Ground of a circuit. </a:t>
            </a:r>
            <a:r>
              <a:rPr lang="en-US" sz="2800" b="1" dirty="0"/>
              <a:t>10A</a:t>
            </a:r>
            <a:r>
              <a:rPr lang="en-US" sz="2800" dirty="0"/>
              <a:t> is the special port used when measuring large currents (greater than 200mA). mA</a:t>
            </a:r>
            <a:r>
              <a:rPr lang="el-GR" sz="2800" dirty="0"/>
              <a:t>Ω</a:t>
            </a:r>
            <a:r>
              <a:rPr lang="en-US" sz="2800" dirty="0"/>
              <a:t> is the port that allows  the measurement of current (up to 200 mA), voltage (V) and resistance (</a:t>
            </a:r>
            <a:r>
              <a:rPr lang="el-GR" sz="2800" dirty="0"/>
              <a:t>Ω</a:t>
            </a:r>
            <a:r>
              <a:rPr lang="en-US" sz="2800" dirty="0"/>
              <a:t>).</a:t>
            </a:r>
            <a:endParaRPr lang="en-US" sz="2800" b="1" dirty="0"/>
          </a:p>
          <a:p>
            <a:pPr>
              <a:buFont typeface="Courier New" pitchFamily="49" charset="0"/>
              <a:buChar char="o"/>
            </a:pPr>
            <a:endParaRPr lang="en-US" dirty="0"/>
          </a:p>
        </p:txBody>
      </p:sp>
      <p:sp>
        <p:nvSpPr>
          <p:cNvPr id="4" name="Slide Number Placeholder 3">
            <a:extLst>
              <a:ext uri="{FF2B5EF4-FFF2-40B4-BE49-F238E27FC236}">
                <a16:creationId xmlns:a16="http://schemas.microsoft.com/office/drawing/2014/main" id="{FA4744F1-3785-4741-A7F6-6F7061333D09}"/>
              </a:ext>
            </a:extLst>
          </p:cNvPr>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2781192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012" y="-304800"/>
            <a:ext cx="8229600" cy="1143000"/>
          </a:xfrm>
        </p:spPr>
        <p:txBody>
          <a:bodyPr/>
          <a:lstStyle/>
          <a:p>
            <a:pPr algn="l"/>
            <a:r>
              <a:rPr lang="en-US" b="1" u="sng" dirty="0">
                <a:solidFill>
                  <a:srgbClr val="92D050"/>
                </a:solidFill>
              </a:rPr>
              <a:t>Measuring AC Voltage</a:t>
            </a:r>
          </a:p>
        </p:txBody>
      </p:sp>
      <p:sp>
        <p:nvSpPr>
          <p:cNvPr id="3" name="Content Placeholder 2"/>
          <p:cNvSpPr>
            <a:spLocks noGrp="1"/>
          </p:cNvSpPr>
          <p:nvPr>
            <p:ph idx="1"/>
          </p:nvPr>
        </p:nvSpPr>
        <p:spPr>
          <a:xfrm>
            <a:off x="533400" y="2209800"/>
            <a:ext cx="8229600" cy="4830763"/>
          </a:xfrm>
        </p:spPr>
        <p:txBody>
          <a:bodyPr>
            <a:normAutofit lnSpcReduction="10000"/>
          </a:bodyPr>
          <a:lstStyle/>
          <a:p>
            <a:pPr marL="0" indent="0">
              <a:buNone/>
            </a:pPr>
            <a:endParaRPr lang="en-US" sz="2800" dirty="0"/>
          </a:p>
          <a:p>
            <a:pPr marL="0" indent="0">
              <a:buNone/>
            </a:pPr>
            <a:r>
              <a:rPr lang="en-US" sz="2800" dirty="0"/>
              <a:t>*Use the V with a wavy line to measure AC Voltage  </a:t>
            </a:r>
          </a:p>
          <a:p>
            <a:pPr marL="0" indent="0">
              <a:buNone/>
            </a:pPr>
            <a:r>
              <a:rPr lang="en-US" b="1" u="sng" dirty="0">
                <a:solidFill>
                  <a:srgbClr val="92D050"/>
                </a:solidFill>
              </a:rPr>
              <a:t>How to measure AC Voltage</a:t>
            </a:r>
          </a:p>
          <a:p>
            <a:pPr algn="l">
              <a:buFont typeface="Wingdings" pitchFamily="2" charset="2"/>
              <a:buChar char="§"/>
            </a:pPr>
            <a:r>
              <a:rPr lang="en-US" sz="2800" dirty="0"/>
              <a:t>Plug the black probe into COM and the red probe into </a:t>
            </a:r>
            <a:r>
              <a:rPr lang="en-US" sz="2800" dirty="0" err="1"/>
              <a:t>mAV</a:t>
            </a:r>
            <a:r>
              <a:rPr lang="el-GR" sz="2800" dirty="0"/>
              <a:t>Ω</a:t>
            </a:r>
            <a:r>
              <a:rPr lang="en-US" sz="2800" dirty="0"/>
              <a:t>.</a:t>
            </a:r>
          </a:p>
          <a:p>
            <a:pPr algn="l">
              <a:buFont typeface="Wingdings" pitchFamily="2" charset="2"/>
              <a:buChar char="§"/>
            </a:pPr>
            <a:r>
              <a:rPr lang="en-US" sz="2800" dirty="0"/>
              <a:t>Select the knob in the desired voltage range</a:t>
            </a:r>
          </a:p>
          <a:p>
            <a:pPr algn="l">
              <a:buFont typeface="Wingdings" pitchFamily="2" charset="2"/>
              <a:buChar char="§"/>
            </a:pPr>
            <a:r>
              <a:rPr lang="en-US" sz="2800" dirty="0"/>
              <a:t>Stick both the probes in the two point whose potential difference (Voltage) is to be measured</a:t>
            </a:r>
          </a:p>
          <a:p>
            <a:pPr algn="l">
              <a:buFont typeface="Wingdings" pitchFamily="2" charset="2"/>
              <a:buChar char="§"/>
            </a:pPr>
            <a:r>
              <a:rPr lang="en-US" sz="2800" dirty="0"/>
              <a:t>If the selected range is small the meter will simply show 1, so increase the range.</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62200" y="990600"/>
            <a:ext cx="2866965" cy="1624485"/>
          </a:xfrm>
          <a:prstGeom prst="rect">
            <a:avLst/>
          </a:prstGeom>
        </p:spPr>
      </p:pic>
      <p:sp>
        <p:nvSpPr>
          <p:cNvPr id="5" name="Slide Number Placeholder 4">
            <a:extLst>
              <a:ext uri="{FF2B5EF4-FFF2-40B4-BE49-F238E27FC236}">
                <a16:creationId xmlns:a16="http://schemas.microsoft.com/office/drawing/2014/main" id="{70C8C1EF-E139-4845-88C7-07508B032F20}"/>
              </a:ext>
            </a:extLst>
          </p:cNvPr>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380078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pPr algn="l"/>
            <a:r>
              <a:rPr lang="en-US" b="1" u="sng" dirty="0">
                <a:solidFill>
                  <a:srgbClr val="92D050"/>
                </a:solidFill>
              </a:rPr>
              <a:t>Measuring DC Voltage</a:t>
            </a:r>
            <a:endParaRPr lang="en-US" u="sng" dirty="0"/>
          </a:p>
        </p:txBody>
      </p:sp>
      <p:sp>
        <p:nvSpPr>
          <p:cNvPr id="3" name="Content Placeholder 2"/>
          <p:cNvSpPr>
            <a:spLocks noGrp="1"/>
          </p:cNvSpPr>
          <p:nvPr>
            <p:ph idx="1"/>
          </p:nvPr>
        </p:nvSpPr>
        <p:spPr>
          <a:xfrm>
            <a:off x="533400" y="2354449"/>
            <a:ext cx="8229600" cy="4525963"/>
          </a:xfrm>
        </p:spPr>
        <p:txBody>
          <a:bodyPr>
            <a:normAutofit fontScale="92500" lnSpcReduction="20000"/>
          </a:bodyPr>
          <a:lstStyle/>
          <a:p>
            <a:pPr marL="0" indent="0">
              <a:buNone/>
            </a:pPr>
            <a:endParaRPr lang="en-US" sz="2800" dirty="0"/>
          </a:p>
          <a:p>
            <a:pPr marL="0" indent="0">
              <a:buNone/>
            </a:pPr>
            <a:r>
              <a:rPr lang="en-US" sz="2800" dirty="0"/>
              <a:t>*Use the V with a straight line to measure DC Voltage </a:t>
            </a:r>
          </a:p>
          <a:p>
            <a:pPr marL="0" indent="0">
              <a:buNone/>
            </a:pPr>
            <a:r>
              <a:rPr lang="en-US" sz="2800" b="1" u="sng" dirty="0">
                <a:solidFill>
                  <a:srgbClr val="92D050"/>
                </a:solidFill>
              </a:rPr>
              <a:t>How to measure DC Voltage</a:t>
            </a:r>
          </a:p>
          <a:p>
            <a:pPr>
              <a:buFont typeface="Wingdings" pitchFamily="2" charset="2"/>
              <a:buChar char="§"/>
            </a:pPr>
            <a:r>
              <a:rPr lang="en-US" sz="2800" dirty="0"/>
              <a:t>Plug the black probe into COM and the red probe into </a:t>
            </a:r>
            <a:r>
              <a:rPr lang="en-US" sz="2800" dirty="0" err="1"/>
              <a:t>mAV</a:t>
            </a:r>
            <a:r>
              <a:rPr lang="el-GR" sz="2800" dirty="0"/>
              <a:t>Ω</a:t>
            </a:r>
            <a:r>
              <a:rPr lang="en-US" sz="2800" dirty="0"/>
              <a:t>.</a:t>
            </a:r>
          </a:p>
          <a:p>
            <a:pPr>
              <a:buFont typeface="Wingdings" pitchFamily="2" charset="2"/>
              <a:buChar char="§"/>
            </a:pPr>
            <a:r>
              <a:rPr lang="en-US" sz="2800" dirty="0"/>
              <a:t>Select the knob in the desired voltage range</a:t>
            </a:r>
          </a:p>
          <a:p>
            <a:pPr>
              <a:buFont typeface="Wingdings" pitchFamily="2" charset="2"/>
              <a:buChar char="§"/>
            </a:pPr>
            <a:r>
              <a:rPr lang="en-US" sz="2800" dirty="0"/>
              <a:t>Connect the black probe to the battery’s ground or  </a:t>
            </a:r>
          </a:p>
          <a:p>
            <a:pPr marL="0" indent="0">
              <a:buNone/>
            </a:pPr>
            <a:r>
              <a:rPr lang="en-US" sz="2800" dirty="0"/>
              <a:t>(-) and the red probe to power or (+)</a:t>
            </a:r>
          </a:p>
          <a:p>
            <a:pPr>
              <a:buFont typeface="Wingdings" pitchFamily="2" charset="2"/>
              <a:buChar char="§"/>
            </a:pPr>
            <a:r>
              <a:rPr lang="en-US" sz="2800" dirty="0"/>
              <a:t>If the selected range is small the meter will simply show 1, so increase the range.</a:t>
            </a:r>
          </a:p>
          <a:p>
            <a:pPr marL="0" indent="0">
              <a:buNone/>
            </a:pPr>
            <a:r>
              <a:rPr lang="en-US" sz="2800" dirty="0"/>
              <a:t> </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65714" y="914400"/>
            <a:ext cx="2957513" cy="1717648"/>
          </a:xfrm>
          <a:prstGeom prst="rect">
            <a:avLst/>
          </a:prstGeom>
        </p:spPr>
      </p:pic>
      <p:sp>
        <p:nvSpPr>
          <p:cNvPr id="5" name="Slide Number Placeholder 4">
            <a:extLst>
              <a:ext uri="{FF2B5EF4-FFF2-40B4-BE49-F238E27FC236}">
                <a16:creationId xmlns:a16="http://schemas.microsoft.com/office/drawing/2014/main" id="{DB9C620C-AA38-4F57-95B2-9B02CB65249A}"/>
              </a:ext>
            </a:extLst>
          </p:cNvPr>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2487978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1175</TotalTime>
  <Words>1038</Words>
  <Application>Microsoft Office PowerPoint</Application>
  <PresentationFormat>On-screen Show (4:3)</PresentationFormat>
  <Paragraphs>98</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Courier New</vt:lpstr>
      <vt:lpstr>Times New Roman</vt:lpstr>
      <vt:lpstr>Wingdings</vt:lpstr>
      <vt:lpstr>Office Theme</vt:lpstr>
      <vt:lpstr>PowerPoint Presentation</vt:lpstr>
      <vt:lpstr>PowerPoint Presentation</vt:lpstr>
      <vt:lpstr>Absolute instruments</vt:lpstr>
      <vt:lpstr>PowerPoint Presentation</vt:lpstr>
      <vt:lpstr> Secondary instruments. </vt:lpstr>
      <vt:lpstr>Multi Meter</vt:lpstr>
      <vt:lpstr>Parts of Multi Meter</vt:lpstr>
      <vt:lpstr>Measuring AC Voltage</vt:lpstr>
      <vt:lpstr>Measuring DC Voltage</vt:lpstr>
      <vt:lpstr>Measuring Resistance</vt:lpstr>
      <vt:lpstr>Measuring Current</vt:lpstr>
      <vt:lpstr>Measuring Continuity</vt:lpstr>
      <vt:lpstr>Clamp Meter</vt:lpstr>
      <vt:lpstr>Ammeter</vt:lpstr>
      <vt:lpstr>Voltmeter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23</cp:revision>
  <dcterms:created xsi:type="dcterms:W3CDTF">2006-08-16T00:00:00Z</dcterms:created>
  <dcterms:modified xsi:type="dcterms:W3CDTF">2020-12-26T06:14:43Z</dcterms:modified>
</cp:coreProperties>
</file>