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8"/>
  </p:notesMasterIdLst>
  <p:sldIdLst>
    <p:sldId id="256" r:id="rId2"/>
    <p:sldId id="257" r:id="rId3"/>
    <p:sldId id="258" r:id="rId4"/>
    <p:sldId id="272" r:id="rId5"/>
    <p:sldId id="273" r:id="rId6"/>
    <p:sldId id="271" r:id="rId7"/>
    <p:sldId id="260" r:id="rId8"/>
    <p:sldId id="261" r:id="rId9"/>
    <p:sldId id="262" r:id="rId10"/>
    <p:sldId id="263" r:id="rId11"/>
    <p:sldId id="277" r:id="rId12"/>
    <p:sldId id="276" r:id="rId13"/>
    <p:sldId id="264" r:id="rId14"/>
    <p:sldId id="265" r:id="rId15"/>
    <p:sldId id="275"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4DAA6B-F169-4BBC-853C-EE8EDE7EE601}" type="datetimeFigureOut">
              <a:rPr lang="en-US" smtClean="0"/>
              <a:t>2/19/2021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92EB1B-A440-4468-A31E-12CB9D7772CE}" type="slidenum">
              <a:rPr lang="en-US" smtClean="0"/>
              <a:t>‹#›</a:t>
            </a:fld>
            <a:endParaRPr lang="en-US"/>
          </a:p>
        </p:txBody>
      </p:sp>
    </p:spTree>
    <p:extLst>
      <p:ext uri="{BB962C8B-B14F-4D97-AF65-F5344CB8AC3E}">
        <p14:creationId xmlns:p14="http://schemas.microsoft.com/office/powerpoint/2010/main" val="3987383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92EB1B-A440-4468-A31E-12CB9D7772CE}" type="slidenum">
              <a:rPr lang="en-US" smtClean="0"/>
              <a:t>1</a:t>
            </a:fld>
            <a:endParaRPr lang="en-US"/>
          </a:p>
        </p:txBody>
      </p:sp>
    </p:spTree>
    <p:extLst>
      <p:ext uri="{BB962C8B-B14F-4D97-AF65-F5344CB8AC3E}">
        <p14:creationId xmlns:p14="http://schemas.microsoft.com/office/powerpoint/2010/main" val="370122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2/19/2021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2/19/2021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0172" y="135621"/>
            <a:ext cx="1120775"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018" y="134034"/>
            <a:ext cx="1241425" cy="112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2038350" y="695215"/>
            <a:ext cx="4572000" cy="646331"/>
          </a:xfrm>
          <a:prstGeom prst="rect">
            <a:avLst/>
          </a:prstGeom>
        </p:spPr>
        <p:txBody>
          <a:bodyPr>
            <a:spAutoFit/>
          </a:bodyPr>
          <a:lstStyle/>
          <a:p>
            <a:pPr algn="ctr">
              <a:buFontTx/>
              <a:buNone/>
              <a:defRPr/>
            </a:pPr>
            <a:r>
              <a:rPr lang="ar-IQ" b="1" dirty="0"/>
              <a:t>كلية الرشيد الجامعة</a:t>
            </a:r>
            <a:br>
              <a:rPr lang="ar-IQ" b="1" dirty="0"/>
            </a:br>
            <a:r>
              <a:rPr lang="ar-IQ" b="1" dirty="0"/>
              <a:t>قسم هندسة تقنيات الحاسوب</a:t>
            </a:r>
            <a:endParaRPr lang="en-US" b="1" dirty="0">
              <a:solidFill>
                <a:srgbClr val="FF0000"/>
              </a:solidFill>
              <a:latin typeface="Times New Roman" pitchFamily="18" charset="0"/>
              <a:cs typeface="Times New Roman" pitchFamily="18" charset="0"/>
            </a:endParaRPr>
          </a:p>
        </p:txBody>
      </p:sp>
      <p:sp>
        <p:nvSpPr>
          <p:cNvPr id="12" name="Rectangle 11"/>
          <p:cNvSpPr/>
          <p:nvPr/>
        </p:nvSpPr>
        <p:spPr>
          <a:xfrm>
            <a:off x="1993441" y="1676400"/>
            <a:ext cx="5157117" cy="2246769"/>
          </a:xfrm>
          <a:prstGeom prst="rect">
            <a:avLst/>
          </a:prstGeom>
        </p:spPr>
        <p:txBody>
          <a:bodyPr wrap="none">
            <a:spAutoFit/>
          </a:bodyPr>
          <a:lstStyle/>
          <a:p>
            <a:pPr algn="ctr">
              <a:buFontTx/>
              <a:buNone/>
              <a:defRPr/>
            </a:pPr>
            <a:r>
              <a:rPr lang="en-US" sz="2800" b="1" dirty="0">
                <a:latin typeface="Times New Roman" pitchFamily="18" charset="0"/>
                <a:cs typeface="Times New Roman" pitchFamily="18" charset="0"/>
              </a:rPr>
              <a:t>Instruments and Measurements </a:t>
            </a:r>
            <a:endParaRPr lang="en-US" sz="2800" b="1" dirty="0" smtClean="0">
              <a:latin typeface="Times New Roman" pitchFamily="18" charset="0"/>
              <a:cs typeface="Times New Roman" pitchFamily="18" charset="0"/>
            </a:endParaRPr>
          </a:p>
          <a:p>
            <a:pPr algn="ctr">
              <a:buFontTx/>
              <a:buNone/>
              <a:defRPr/>
            </a:pPr>
            <a:r>
              <a:rPr lang="en-US" sz="2800" b="1" dirty="0" smtClean="0">
                <a:latin typeface="Times New Roman" pitchFamily="18" charset="0"/>
                <a:cs typeface="Times New Roman" pitchFamily="18" charset="0"/>
              </a:rPr>
              <a:t>Lecture (8)</a:t>
            </a:r>
          </a:p>
          <a:p>
            <a:pPr algn="ctr">
              <a:buFontTx/>
              <a:buNone/>
              <a:defRPr/>
            </a:pPr>
            <a:endParaRPr lang="en-US" sz="2800" b="1" dirty="0" smtClean="0">
              <a:latin typeface="Times New Roman" pitchFamily="18" charset="0"/>
              <a:cs typeface="Times New Roman" pitchFamily="18" charset="0"/>
            </a:endParaRPr>
          </a:p>
          <a:p>
            <a:pPr algn="ctr">
              <a:buFontTx/>
              <a:buNone/>
              <a:defRPr/>
            </a:pPr>
            <a:endParaRPr lang="en-US" sz="2800" b="1" dirty="0" smtClean="0">
              <a:latin typeface="Times New Roman" pitchFamily="18" charset="0"/>
              <a:cs typeface="Times New Roman" pitchFamily="18" charset="0"/>
            </a:endParaRPr>
          </a:p>
          <a:p>
            <a:pPr algn="ctr">
              <a:buFontTx/>
              <a:buNone/>
              <a:defRPr/>
            </a:pPr>
            <a:r>
              <a:rPr lang="en-US" sz="2800" b="1" dirty="0" smtClean="0">
                <a:latin typeface="Times New Roman" pitchFamily="18" charset="0"/>
                <a:cs typeface="Times New Roman" pitchFamily="18" charset="0"/>
              </a:rPr>
              <a:t>TRANSDUCERS </a:t>
            </a:r>
            <a:endParaRPr lang="en-US" sz="2800" b="1" dirty="0">
              <a:latin typeface="Times New Roman" pitchFamily="18" charset="0"/>
              <a:cs typeface="Times New Roman" pitchFamily="18" charset="0"/>
            </a:endParaRPr>
          </a:p>
        </p:txBody>
      </p:sp>
      <p:sp>
        <p:nvSpPr>
          <p:cNvPr id="13" name="Rectangle 12"/>
          <p:cNvSpPr/>
          <p:nvPr/>
        </p:nvSpPr>
        <p:spPr>
          <a:xfrm>
            <a:off x="2286000" y="4572000"/>
            <a:ext cx="4572000" cy="1015663"/>
          </a:xfrm>
          <a:prstGeom prst="rect">
            <a:avLst/>
          </a:prstGeom>
        </p:spPr>
        <p:txBody>
          <a:bodyPr>
            <a:spAutoFit/>
          </a:bodyPr>
          <a:lstStyle/>
          <a:p>
            <a:pPr algn="ctr">
              <a:buFontTx/>
              <a:buNone/>
              <a:defRPr/>
            </a:pPr>
            <a:r>
              <a:rPr lang="en-US" sz="3200" b="1" dirty="0">
                <a:latin typeface="Times New Roman" pitchFamily="18" charset="0"/>
                <a:cs typeface="Times New Roman" pitchFamily="18" charset="0"/>
              </a:rPr>
              <a:t>by</a:t>
            </a:r>
            <a:r>
              <a:rPr lang="en-US" sz="3200" b="1" dirty="0">
                <a:solidFill>
                  <a:srgbClr val="FF0000"/>
                </a:solidFill>
                <a:latin typeface="Times New Roman" pitchFamily="18" charset="0"/>
                <a:cs typeface="Times New Roman" pitchFamily="18" charset="0"/>
              </a:rPr>
              <a:t> :</a:t>
            </a:r>
          </a:p>
          <a:p>
            <a:pPr algn="ctr">
              <a:defRPr/>
            </a:pPr>
            <a:r>
              <a:rPr lang="en-US" sz="2800" b="1" dirty="0" err="1" smtClean="0">
                <a:cs typeface="Times New Roman" pitchFamily="18" charset="0"/>
              </a:rPr>
              <a:t>Ass.Lecturer</a:t>
            </a:r>
            <a:r>
              <a:rPr lang="en-US" sz="2800" b="1" dirty="0" smtClean="0">
                <a:cs typeface="Times New Roman" pitchFamily="18" charset="0"/>
              </a:rPr>
              <a:t>. </a:t>
            </a:r>
            <a:r>
              <a:rPr lang="en-US" sz="2800" b="1" dirty="0" err="1">
                <a:cs typeface="Times New Roman" pitchFamily="18" charset="0"/>
              </a:rPr>
              <a:t>Ayia</a:t>
            </a:r>
            <a:r>
              <a:rPr lang="en-US" sz="2800" b="1" dirty="0">
                <a:cs typeface="Times New Roman" pitchFamily="18" charset="0"/>
              </a:rPr>
              <a:t> </a:t>
            </a:r>
            <a:r>
              <a:rPr lang="en-US" sz="2800" b="1" dirty="0" err="1">
                <a:cs typeface="Times New Roman" pitchFamily="18" charset="0"/>
              </a:rPr>
              <a:t>A.Salam</a:t>
            </a:r>
            <a:endParaRPr lang="en-US" sz="2800" b="1" dirty="0">
              <a:cs typeface="Times New Roman" pitchFamily="18" charset="0"/>
            </a:endParaRPr>
          </a:p>
        </p:txBody>
      </p:sp>
    </p:spTree>
    <p:extLst>
      <p:ext uri="{BB962C8B-B14F-4D97-AF65-F5344CB8AC3E}">
        <p14:creationId xmlns:p14="http://schemas.microsoft.com/office/powerpoint/2010/main" val="19613705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152400"/>
            <a:ext cx="8229600" cy="838200"/>
          </a:xfrm>
        </p:spPr>
        <p:txBody>
          <a:bodyPr>
            <a:normAutofit/>
          </a:bodyPr>
          <a:lstStyle/>
          <a:p>
            <a:pPr algn="l"/>
            <a:r>
              <a:rPr lang="en-US" sz="3200" u="sng" dirty="0" smtClean="0">
                <a:latin typeface="Arial Rounded MT Bold" pitchFamily="34" charset="0"/>
              </a:rPr>
              <a:t>3-passive and active transducers</a:t>
            </a:r>
            <a:endParaRPr lang="en-US" sz="3200" u="sng" dirty="0">
              <a:latin typeface="Arial Rounded MT Bold" pitchFamily="34" charset="0"/>
            </a:endParaRPr>
          </a:p>
        </p:txBody>
      </p:sp>
      <p:sp>
        <p:nvSpPr>
          <p:cNvPr id="3" name="Content Placeholder 2"/>
          <p:cNvSpPr>
            <a:spLocks noGrp="1"/>
          </p:cNvSpPr>
          <p:nvPr>
            <p:ph sz="quarter" idx="1"/>
          </p:nvPr>
        </p:nvSpPr>
        <p:spPr>
          <a:xfrm>
            <a:off x="427704" y="1076632"/>
            <a:ext cx="8229600" cy="5095568"/>
          </a:xfrm>
        </p:spPr>
        <p:txBody>
          <a:bodyPr>
            <a:normAutofit lnSpcReduction="10000"/>
          </a:bodyPr>
          <a:lstStyle/>
          <a:p>
            <a:r>
              <a:rPr lang="en-US" dirty="0"/>
              <a:t>The transducer is classified as the active and passive transducer</a:t>
            </a:r>
            <a:r>
              <a:rPr lang="en-US" dirty="0" smtClean="0"/>
              <a:t>.</a:t>
            </a:r>
            <a:r>
              <a:rPr lang="en-US" dirty="0"/>
              <a:t/>
            </a:r>
            <a:br>
              <a:rPr lang="en-US" dirty="0"/>
            </a:br>
            <a:endParaRPr lang="en-US" dirty="0" smtClean="0"/>
          </a:p>
          <a:p>
            <a:pPr algn="just">
              <a:buClr>
                <a:schemeClr val="tx2">
                  <a:lumMod val="75000"/>
                </a:schemeClr>
              </a:buClr>
              <a:buFont typeface="Courier New" pitchFamily="49" charset="0"/>
              <a:buChar char="o"/>
            </a:pPr>
            <a:r>
              <a:rPr lang="en-US" b="1" u="sng" dirty="0"/>
              <a:t>Passive Transducer</a:t>
            </a:r>
            <a:r>
              <a:rPr lang="en-US" dirty="0"/>
              <a:t> – The transducer which requires the power from an external supply source is known as the passive transducer. They are also known as the external power transducer. The capacitive, resistive and inductive transducers are the example of the passive transducer</a:t>
            </a:r>
            <a:r>
              <a:rPr lang="en-US" dirty="0" smtClean="0"/>
              <a:t>.</a:t>
            </a:r>
          </a:p>
          <a:p>
            <a:pPr algn="just">
              <a:buClr>
                <a:schemeClr val="tx2">
                  <a:lumMod val="75000"/>
                </a:schemeClr>
              </a:buClr>
              <a:buFont typeface="Courier New" pitchFamily="49" charset="0"/>
              <a:buChar char="o"/>
            </a:pPr>
            <a:endParaRPr lang="en-US" dirty="0" smtClean="0"/>
          </a:p>
          <a:p>
            <a:pPr algn="just">
              <a:buClr>
                <a:schemeClr val="tx2">
                  <a:lumMod val="75000"/>
                </a:schemeClr>
              </a:buClr>
              <a:buFont typeface="Courier New" pitchFamily="49" charset="0"/>
              <a:buChar char="o"/>
            </a:pPr>
            <a:r>
              <a:rPr lang="en-US" b="1" u="sng" dirty="0"/>
              <a:t>Active Transducer</a:t>
            </a:r>
            <a:r>
              <a:rPr lang="en-US" dirty="0"/>
              <a:t> – The transducer which does not require the external power source is known as the active transducer. Such type of transducer develops theirs owns voltage or current, hence known as a self-generating transducer. The output signal is obtained from the physical input quantity.</a:t>
            </a:r>
          </a:p>
        </p:txBody>
      </p:sp>
    </p:spTree>
    <p:extLst>
      <p:ext uri="{BB962C8B-B14F-4D97-AF65-F5344CB8AC3E}">
        <p14:creationId xmlns:p14="http://schemas.microsoft.com/office/powerpoint/2010/main" val="1667456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90600" y="762000"/>
            <a:ext cx="7098232" cy="5329237"/>
          </a:xfrm>
        </p:spPr>
      </p:pic>
    </p:spTree>
    <p:extLst>
      <p:ext uri="{BB962C8B-B14F-4D97-AF65-F5344CB8AC3E}">
        <p14:creationId xmlns:p14="http://schemas.microsoft.com/office/powerpoint/2010/main" val="1964584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66800" y="762000"/>
            <a:ext cx="7199726" cy="5405437"/>
          </a:xfrm>
        </p:spPr>
      </p:pic>
    </p:spTree>
    <p:extLst>
      <p:ext uri="{BB962C8B-B14F-4D97-AF65-F5344CB8AC3E}">
        <p14:creationId xmlns:p14="http://schemas.microsoft.com/office/powerpoint/2010/main" val="1822847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88491"/>
            <a:ext cx="8229600" cy="838200"/>
          </a:xfrm>
        </p:spPr>
        <p:txBody>
          <a:bodyPr>
            <a:noAutofit/>
          </a:bodyPr>
          <a:lstStyle/>
          <a:p>
            <a:pPr algn="l"/>
            <a:r>
              <a:rPr lang="en-US" sz="3200" u="sng" dirty="0" smtClean="0">
                <a:latin typeface="Arial Rounded MT Bold" pitchFamily="34" charset="0"/>
              </a:rPr>
              <a:t>4- Analog and digital transducers</a:t>
            </a:r>
            <a:endParaRPr lang="en-US" sz="3200" u="sng" dirty="0">
              <a:latin typeface="Arial Rounded MT Bold" pitchFamily="34" charset="0"/>
            </a:endParaRPr>
          </a:p>
        </p:txBody>
      </p:sp>
      <p:sp>
        <p:nvSpPr>
          <p:cNvPr id="3" name="Content Placeholder 2"/>
          <p:cNvSpPr>
            <a:spLocks noGrp="1"/>
          </p:cNvSpPr>
          <p:nvPr>
            <p:ph sz="quarter" idx="1"/>
          </p:nvPr>
        </p:nvSpPr>
        <p:spPr>
          <a:xfrm>
            <a:off x="457200" y="1066800"/>
            <a:ext cx="8229600" cy="5562600"/>
          </a:xfrm>
        </p:spPr>
        <p:txBody>
          <a:bodyPr/>
          <a:lstStyle/>
          <a:p>
            <a:r>
              <a:rPr lang="en-US" dirty="0"/>
              <a:t>The transducer can also be classified by their output signals. The output signal of the transducer may be continuous or discrete</a:t>
            </a:r>
            <a:r>
              <a:rPr lang="en-US" dirty="0" smtClean="0"/>
              <a:t>.</a:t>
            </a:r>
          </a:p>
          <a:p>
            <a:endParaRPr lang="en-US" dirty="0"/>
          </a:p>
          <a:p>
            <a:pPr>
              <a:buFont typeface="Wingdings" pitchFamily="2" charset="2"/>
              <a:buChar char="Ø"/>
            </a:pPr>
            <a:r>
              <a:rPr lang="en-US" b="1" u="sng" dirty="0"/>
              <a:t>Analog Transducer</a:t>
            </a:r>
            <a:r>
              <a:rPr lang="en-US" dirty="0"/>
              <a:t> – </a:t>
            </a:r>
            <a:r>
              <a:rPr lang="en-US" dirty="0" smtClean="0"/>
              <a:t>converts input signal into output signal, which is a continuous function of time such as strain gauge, thermistor.</a:t>
            </a:r>
            <a:endParaRPr lang="en-US" dirty="0"/>
          </a:p>
          <a:p>
            <a:pPr>
              <a:buFont typeface="Wingdings" pitchFamily="2" charset="2"/>
              <a:buChar char="Ø"/>
            </a:pPr>
            <a:r>
              <a:rPr lang="en-US" b="1" u="sng" dirty="0"/>
              <a:t>Digital Transducer</a:t>
            </a:r>
            <a:r>
              <a:rPr lang="en-US" dirty="0"/>
              <a:t>  – converts input signal into output </a:t>
            </a:r>
            <a:r>
              <a:rPr lang="en-US" dirty="0" smtClean="0"/>
              <a:t>signal</a:t>
            </a:r>
            <a:r>
              <a:rPr lang="en-US" dirty="0"/>
              <a:t> </a:t>
            </a:r>
            <a:r>
              <a:rPr lang="en-US" dirty="0" smtClean="0"/>
              <a:t>in form of pulses. These transducers are becoming more popular nowadays because of advantages associated with digital measuring instruments and also due to the fact </a:t>
            </a:r>
            <a:r>
              <a:rPr lang="en-US" u="sng" dirty="0" smtClean="0"/>
              <a:t>that digital signals can be transmitted over a long distance without causing much distortion</a:t>
            </a:r>
            <a:r>
              <a:rPr lang="en-US" dirty="0" smtClean="0"/>
              <a:t>. </a:t>
            </a:r>
            <a:endParaRPr lang="en-US" dirty="0"/>
          </a:p>
        </p:txBody>
      </p:sp>
    </p:spTree>
    <p:extLst>
      <p:ext uri="{BB962C8B-B14F-4D97-AF65-F5344CB8AC3E}">
        <p14:creationId xmlns:p14="http://schemas.microsoft.com/office/powerpoint/2010/main" val="3560953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0"/>
            <a:ext cx="8229600" cy="1066800"/>
          </a:xfrm>
        </p:spPr>
        <p:txBody>
          <a:bodyPr>
            <a:noAutofit/>
          </a:bodyPr>
          <a:lstStyle/>
          <a:p>
            <a:pPr algn="l"/>
            <a:r>
              <a:rPr lang="en-US" sz="3200" u="sng" dirty="0" smtClean="0">
                <a:latin typeface="Arial Rounded MT Bold" pitchFamily="34" charset="0"/>
              </a:rPr>
              <a:t>5- transducers and inverse transducers</a:t>
            </a:r>
            <a:endParaRPr lang="en-US" sz="3200" u="sng" dirty="0">
              <a:latin typeface="Arial Rounded MT Bold" pitchFamily="34" charset="0"/>
            </a:endParaRPr>
          </a:p>
        </p:txBody>
      </p:sp>
      <p:sp>
        <p:nvSpPr>
          <p:cNvPr id="3" name="Content Placeholder 2"/>
          <p:cNvSpPr>
            <a:spLocks noGrp="1"/>
          </p:cNvSpPr>
          <p:nvPr>
            <p:ph sz="quarter" idx="1"/>
          </p:nvPr>
        </p:nvSpPr>
        <p:spPr>
          <a:xfrm>
            <a:off x="533400" y="1219200"/>
            <a:ext cx="7772400" cy="4572000"/>
          </a:xfrm>
        </p:spPr>
        <p:txBody>
          <a:bodyPr/>
          <a:lstStyle/>
          <a:p>
            <a:r>
              <a:rPr lang="en-US" b="1" u="sng" dirty="0"/>
              <a:t>Transducer</a:t>
            </a:r>
            <a:r>
              <a:rPr lang="en-US" dirty="0"/>
              <a:t> – The device which converts the non-electrical quantity into an electric quantity is known as the transducer</a:t>
            </a:r>
            <a:r>
              <a:rPr lang="en-US" dirty="0" smtClean="0"/>
              <a:t>.</a:t>
            </a:r>
          </a:p>
          <a:p>
            <a:endParaRPr lang="en-US" dirty="0"/>
          </a:p>
          <a:p>
            <a:r>
              <a:rPr lang="en-US" b="1" u="sng" dirty="0"/>
              <a:t>Inverse Transducer</a:t>
            </a:r>
            <a:r>
              <a:rPr lang="en-US" dirty="0"/>
              <a:t> – The transducer which converts the electric quantity into a physical quantity, such type of transducers is known as the inverse transducer. The transducer has high electrical input and low non-electrical output.</a:t>
            </a:r>
          </a:p>
        </p:txBody>
      </p:sp>
    </p:spTree>
    <p:extLst>
      <p:ext uri="{BB962C8B-B14F-4D97-AF65-F5344CB8AC3E}">
        <p14:creationId xmlns:p14="http://schemas.microsoft.com/office/powerpoint/2010/main" val="2865275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 the basis of transduction principle used</a:t>
            </a:r>
            <a:endParaRPr lang="en-US" dirty="0"/>
          </a:p>
        </p:txBody>
      </p:sp>
      <p:sp>
        <p:nvSpPr>
          <p:cNvPr id="3" name="Content Placeholder 2"/>
          <p:cNvSpPr>
            <a:spLocks noGrp="1"/>
          </p:cNvSpPr>
          <p:nvPr>
            <p:ph sz="quarter" idx="1"/>
          </p:nvPr>
        </p:nvSpPr>
        <p:spPr/>
        <p:txBody>
          <a:bodyPr/>
          <a:lstStyle/>
          <a:p>
            <a:r>
              <a:rPr lang="en-US" dirty="0" smtClean="0"/>
              <a:t>Resistive Transducers</a:t>
            </a:r>
          </a:p>
          <a:p>
            <a:r>
              <a:rPr lang="en-US" dirty="0" smtClean="0"/>
              <a:t>Capacitive Transducers</a:t>
            </a:r>
          </a:p>
          <a:p>
            <a:r>
              <a:rPr lang="en-US" dirty="0" smtClean="0"/>
              <a:t>Inductive Transducers</a:t>
            </a:r>
          </a:p>
          <a:p>
            <a:r>
              <a:rPr lang="en-US" dirty="0" smtClean="0"/>
              <a:t>Voltage and </a:t>
            </a:r>
            <a:r>
              <a:rPr lang="en-US" dirty="0"/>
              <a:t>C</a:t>
            </a:r>
            <a:r>
              <a:rPr lang="en-US" dirty="0" smtClean="0"/>
              <a:t>urrent Transducers</a:t>
            </a:r>
          </a:p>
        </p:txBody>
      </p:sp>
    </p:spTree>
    <p:extLst>
      <p:ext uri="{BB962C8B-B14F-4D97-AF65-F5344CB8AC3E}">
        <p14:creationId xmlns:p14="http://schemas.microsoft.com/office/powerpoint/2010/main" val="9163682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
            <a:ext cx="7772400" cy="1143000"/>
          </a:xfrm>
        </p:spPr>
        <p:txBody>
          <a:bodyPr>
            <a:normAutofit fontScale="90000"/>
          </a:bodyPr>
          <a:lstStyle/>
          <a:p>
            <a:r>
              <a:rPr lang="en-US" b="1" dirty="0" smtClean="0"/>
              <a:t>Selection criteria of the transducers</a:t>
            </a:r>
            <a:endParaRPr lang="en-US" b="1" dirty="0"/>
          </a:p>
        </p:txBody>
      </p:sp>
      <p:sp>
        <p:nvSpPr>
          <p:cNvPr id="3" name="Content Placeholder 2"/>
          <p:cNvSpPr>
            <a:spLocks noGrp="1"/>
          </p:cNvSpPr>
          <p:nvPr>
            <p:ph sz="quarter" idx="1"/>
          </p:nvPr>
        </p:nvSpPr>
        <p:spPr/>
        <p:txBody>
          <a:bodyPr/>
          <a:lstStyle/>
          <a:p>
            <a:r>
              <a:rPr lang="en-US" dirty="0" smtClean="0"/>
              <a:t>Operating principle</a:t>
            </a:r>
          </a:p>
          <a:p>
            <a:r>
              <a:rPr lang="en-US" dirty="0" smtClean="0"/>
              <a:t>Sensitivity</a:t>
            </a:r>
          </a:p>
          <a:p>
            <a:r>
              <a:rPr lang="en-US" dirty="0" smtClean="0"/>
              <a:t>Operating range</a:t>
            </a:r>
          </a:p>
          <a:p>
            <a:r>
              <a:rPr lang="en-US" dirty="0" smtClean="0"/>
              <a:t>Accuracy</a:t>
            </a:r>
          </a:p>
          <a:p>
            <a:r>
              <a:rPr lang="en-US" dirty="0" smtClean="0"/>
              <a:t>Errors</a:t>
            </a:r>
          </a:p>
          <a:p>
            <a:r>
              <a:rPr lang="en-US" dirty="0" smtClean="0"/>
              <a:t>Environment capability</a:t>
            </a:r>
          </a:p>
          <a:p>
            <a:r>
              <a:rPr lang="en-US" dirty="0" smtClean="0"/>
              <a:t>Insensitive to unwanted signal</a:t>
            </a:r>
          </a:p>
          <a:p>
            <a:r>
              <a:rPr lang="en-US" dirty="0" smtClean="0"/>
              <a:t>stability</a:t>
            </a:r>
            <a:endParaRPr lang="en-US" dirty="0"/>
          </a:p>
        </p:txBody>
      </p:sp>
    </p:spTree>
    <p:extLst>
      <p:ext uri="{BB962C8B-B14F-4D97-AF65-F5344CB8AC3E}">
        <p14:creationId xmlns:p14="http://schemas.microsoft.com/office/powerpoint/2010/main" val="2657943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solidFill>
                  <a:srgbClr val="FF0000"/>
                </a:solidFill>
                <a:latin typeface="Andalus" pitchFamily="18" charset="-78"/>
                <a:cs typeface="Andalus" pitchFamily="18" charset="-78"/>
              </a:rPr>
              <a:t>C</a:t>
            </a:r>
            <a:r>
              <a:rPr lang="en-US" b="1" u="sng" dirty="0" smtClean="0">
                <a:solidFill>
                  <a:srgbClr val="FF0000"/>
                </a:solidFill>
                <a:latin typeface="Andalus" pitchFamily="18" charset="-78"/>
                <a:cs typeface="Andalus" pitchFamily="18" charset="-78"/>
              </a:rPr>
              <a:t>ontents</a:t>
            </a:r>
            <a:endParaRPr lang="en-US" b="1" u="sng" dirty="0">
              <a:solidFill>
                <a:srgbClr val="FF0000"/>
              </a:solidFill>
              <a:latin typeface="Andalus" pitchFamily="18" charset="-78"/>
              <a:cs typeface="Andalus" pitchFamily="18" charset="-78"/>
            </a:endParaRPr>
          </a:p>
        </p:txBody>
      </p:sp>
      <p:sp>
        <p:nvSpPr>
          <p:cNvPr id="3" name="Content Placeholder 2"/>
          <p:cNvSpPr>
            <a:spLocks noGrp="1"/>
          </p:cNvSpPr>
          <p:nvPr>
            <p:ph sz="quarter" idx="1"/>
          </p:nvPr>
        </p:nvSpPr>
        <p:spPr>
          <a:xfrm>
            <a:off x="914400" y="1752600"/>
            <a:ext cx="7772400" cy="4572000"/>
          </a:xfrm>
        </p:spPr>
        <p:txBody>
          <a:bodyPr/>
          <a:lstStyle/>
          <a:p>
            <a:r>
              <a:rPr lang="en-US" dirty="0" smtClean="0"/>
              <a:t>What is transducer</a:t>
            </a:r>
          </a:p>
          <a:p>
            <a:r>
              <a:rPr lang="en-US" dirty="0" smtClean="0"/>
              <a:t>Block diagram of transducer</a:t>
            </a:r>
          </a:p>
          <a:p>
            <a:r>
              <a:rPr lang="en-US" dirty="0" smtClean="0"/>
              <a:t>Classifications of transducer</a:t>
            </a:r>
          </a:p>
          <a:p>
            <a:r>
              <a:rPr lang="en-US" dirty="0"/>
              <a:t>Selection criteria of the transducers</a:t>
            </a:r>
            <a:endParaRPr lang="en-US" dirty="0" smtClean="0"/>
          </a:p>
        </p:txBody>
      </p:sp>
    </p:spTree>
    <p:extLst>
      <p:ext uri="{BB962C8B-B14F-4D97-AF65-F5344CB8AC3E}">
        <p14:creationId xmlns:p14="http://schemas.microsoft.com/office/powerpoint/2010/main" val="4195918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l"/>
            <a:r>
              <a:rPr lang="en-US" b="1" u="sng" dirty="0" smtClean="0">
                <a:latin typeface="Gabriola" pitchFamily="82" charset="0"/>
              </a:rPr>
              <a:t>What is Transducer?</a:t>
            </a:r>
            <a:endParaRPr lang="en-US" b="1" u="sng" dirty="0">
              <a:latin typeface="Gabriola" pitchFamily="82" charset="0"/>
            </a:endParaRPr>
          </a:p>
        </p:txBody>
      </p:sp>
      <p:sp>
        <p:nvSpPr>
          <p:cNvPr id="3" name="Content Placeholder 2"/>
          <p:cNvSpPr>
            <a:spLocks noGrp="1"/>
          </p:cNvSpPr>
          <p:nvPr>
            <p:ph sz="quarter" idx="1"/>
          </p:nvPr>
        </p:nvSpPr>
        <p:spPr>
          <a:xfrm>
            <a:off x="457200" y="838200"/>
            <a:ext cx="8229600" cy="5287963"/>
          </a:xfrm>
        </p:spPr>
        <p:txBody>
          <a:bodyPr>
            <a:normAutofit/>
          </a:bodyPr>
          <a:lstStyle/>
          <a:p>
            <a:pPr algn="just"/>
            <a:r>
              <a:rPr lang="en-US" sz="2800" dirty="0" smtClean="0"/>
              <a:t>A transducer is a device which transforms a non-electrical physical quantity (temperature, sound or light) into an electrical signal (voltage, current, capacity . . . )</a:t>
            </a:r>
          </a:p>
          <a:p>
            <a:pPr algn="just"/>
            <a:endParaRPr lang="en-US" sz="2800" dirty="0"/>
          </a:p>
          <a:p>
            <a:pPr algn="just"/>
            <a:r>
              <a:rPr lang="en-US" sz="2800" dirty="0" smtClean="0"/>
              <a:t>In another word it is a device that capable of converting the physical quantity into a proportional electrical quantity such as voltage or current.</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4267200"/>
            <a:ext cx="6413810" cy="1933575"/>
          </a:xfrm>
          <a:prstGeom prst="rect">
            <a:avLst/>
          </a:prstGeom>
        </p:spPr>
      </p:pic>
    </p:spTree>
    <p:extLst>
      <p:ext uri="{BB962C8B-B14F-4D97-AF65-F5344CB8AC3E}">
        <p14:creationId xmlns:p14="http://schemas.microsoft.com/office/powerpoint/2010/main" val="31370575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87680" y="914400"/>
            <a:ext cx="7772400" cy="5257800"/>
          </a:xfrm>
        </p:spPr>
        <p:txBody>
          <a:bodyPr>
            <a:normAutofit/>
          </a:bodyPr>
          <a:lstStyle/>
          <a:p>
            <a:r>
              <a:rPr lang="en-US" dirty="0" smtClean="0"/>
              <a:t>The transducer is defined as the device which convert the one form of energy into another form of the energy.</a:t>
            </a:r>
          </a:p>
          <a:p>
            <a:endParaRPr lang="en-US" dirty="0" smtClean="0"/>
          </a:p>
          <a:p>
            <a:r>
              <a:rPr lang="en-US" u="sng" dirty="0" smtClean="0"/>
              <a:t>Examples:</a:t>
            </a:r>
          </a:p>
          <a:p>
            <a:pPr>
              <a:buFont typeface="Wingdings" panose="05000000000000000000" pitchFamily="2" charset="2"/>
              <a:buChar char="Ø"/>
            </a:pPr>
            <a:r>
              <a:rPr lang="en-US" dirty="0" smtClean="0"/>
              <a:t>Temperature transducers</a:t>
            </a:r>
          </a:p>
          <a:p>
            <a:pPr>
              <a:buFont typeface="Wingdings" panose="05000000000000000000" pitchFamily="2" charset="2"/>
              <a:buChar char="Ø"/>
            </a:pPr>
            <a:r>
              <a:rPr lang="en-US" dirty="0" smtClean="0"/>
              <a:t>Thermocouples</a:t>
            </a:r>
          </a:p>
          <a:p>
            <a:pPr>
              <a:buFont typeface="Wingdings" panose="05000000000000000000" pitchFamily="2" charset="2"/>
              <a:buChar char="Ø"/>
            </a:pPr>
            <a:r>
              <a:rPr lang="en-US" dirty="0" smtClean="0"/>
              <a:t>Resistance temperature detectors</a:t>
            </a:r>
          </a:p>
          <a:p>
            <a:pPr>
              <a:buFont typeface="Wingdings" panose="05000000000000000000" pitchFamily="2" charset="2"/>
              <a:buChar char="Ø"/>
            </a:pPr>
            <a:r>
              <a:rPr lang="en-US" dirty="0" smtClean="0"/>
              <a:t>Thermistors</a:t>
            </a:r>
          </a:p>
          <a:p>
            <a:pPr>
              <a:buFont typeface="Wingdings" panose="05000000000000000000" pitchFamily="2" charset="2"/>
              <a:buChar char="Ø"/>
            </a:pPr>
            <a:r>
              <a:rPr lang="en-US" dirty="0" smtClean="0"/>
              <a:t>Displacement transducers</a:t>
            </a:r>
          </a:p>
          <a:p>
            <a:pPr>
              <a:buFont typeface="Wingdings" panose="05000000000000000000" pitchFamily="2" charset="2"/>
              <a:buChar char="Ø"/>
            </a:pPr>
            <a:r>
              <a:rPr lang="en-US" dirty="0" smtClean="0"/>
              <a:t>Strain gauge </a:t>
            </a:r>
            <a:endParaRPr lang="en-US" dirty="0"/>
          </a:p>
        </p:txBody>
      </p:sp>
      <p:sp>
        <p:nvSpPr>
          <p:cNvPr id="4" name="Title 1"/>
          <p:cNvSpPr>
            <a:spLocks noGrp="1"/>
          </p:cNvSpPr>
          <p:nvPr>
            <p:ph type="title"/>
          </p:nvPr>
        </p:nvSpPr>
        <p:spPr>
          <a:xfrm>
            <a:off x="457200" y="0"/>
            <a:ext cx="8229600" cy="838200"/>
          </a:xfrm>
        </p:spPr>
        <p:txBody>
          <a:bodyPr/>
          <a:lstStyle/>
          <a:p>
            <a:pPr algn="l"/>
            <a:r>
              <a:rPr lang="en-US" b="1" u="sng" dirty="0" smtClean="0">
                <a:latin typeface="Gabriola" pitchFamily="82" charset="0"/>
              </a:rPr>
              <a:t>What is Transducer?</a:t>
            </a:r>
            <a:endParaRPr lang="en-US" b="1" u="sng" dirty="0">
              <a:latin typeface="Gabriola" pitchFamily="82" charset="0"/>
            </a:endParaRPr>
          </a:p>
        </p:txBody>
      </p:sp>
    </p:spTree>
    <p:extLst>
      <p:ext uri="{BB962C8B-B14F-4D97-AF65-F5344CB8AC3E}">
        <p14:creationId xmlns:p14="http://schemas.microsoft.com/office/powerpoint/2010/main" val="3869991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TANSDUCERS</a:t>
            </a:r>
            <a:endParaRPr lang="en-US" dirty="0"/>
          </a:p>
        </p:txBody>
      </p:sp>
      <p:sp>
        <p:nvSpPr>
          <p:cNvPr id="3" name="Content Placeholder 2"/>
          <p:cNvSpPr>
            <a:spLocks noGrp="1"/>
          </p:cNvSpPr>
          <p:nvPr>
            <p:ph sz="quarter" idx="1"/>
          </p:nvPr>
        </p:nvSpPr>
        <p:spPr>
          <a:xfrm>
            <a:off x="902208" y="1981200"/>
            <a:ext cx="7772400" cy="4572000"/>
          </a:xfrm>
        </p:spPr>
        <p:txBody>
          <a:bodyPr/>
          <a:lstStyle/>
          <a:p>
            <a:r>
              <a:rPr lang="en-US" dirty="0" smtClean="0"/>
              <a:t>The electrical transducers is one which converts the non electrical quantity into equivalent electrical quantity.</a:t>
            </a:r>
          </a:p>
          <a:p>
            <a:r>
              <a:rPr lang="en-US" dirty="0" smtClean="0"/>
              <a:t>Non-electrical quantity such as force , displacement, stress, temperature.</a:t>
            </a:r>
          </a:p>
          <a:p>
            <a:r>
              <a:rPr lang="en-US" dirty="0" smtClean="0"/>
              <a:t>Electrical quantity such as current, voltage</a:t>
            </a:r>
            <a:endParaRPr lang="en-US" dirty="0"/>
          </a:p>
        </p:txBody>
      </p:sp>
    </p:spTree>
    <p:extLst>
      <p:ext uri="{BB962C8B-B14F-4D97-AF65-F5344CB8AC3E}">
        <p14:creationId xmlns:p14="http://schemas.microsoft.com/office/powerpoint/2010/main" val="354448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Block diagram of transducers</a:t>
            </a:r>
            <a:endParaRPr lang="en-US" b="1" dirty="0"/>
          </a:p>
        </p:txBody>
      </p:sp>
      <p:sp>
        <p:nvSpPr>
          <p:cNvPr id="3" name="Content Placeholder 2"/>
          <p:cNvSpPr>
            <a:spLocks noGrp="1"/>
          </p:cNvSpPr>
          <p:nvPr>
            <p:ph sz="quarter" idx="1"/>
          </p:nvPr>
        </p:nvSpPr>
        <p:spPr>
          <a:xfrm>
            <a:off x="914400" y="1447800"/>
            <a:ext cx="7772400" cy="5181600"/>
          </a:xfrm>
        </p:spPr>
        <p:txBody>
          <a:bodyPr/>
          <a:lstStyle/>
          <a:p>
            <a:r>
              <a:rPr lang="en-US" dirty="0" smtClean="0"/>
              <a:t>Transducer contains two parts that are closely related to each other , which are the sensing element and transduction element.</a:t>
            </a:r>
            <a:endParaRPr lang="en-US" dirty="0"/>
          </a:p>
          <a:p>
            <a:pPr>
              <a:buFont typeface="Wingdings" pitchFamily="2" charset="2"/>
              <a:buChar char="Ø"/>
            </a:pPr>
            <a:r>
              <a:rPr lang="en-US" dirty="0" smtClean="0"/>
              <a:t>The sensing element is called as the sensor. It is device producing measurable response to change in physical conditions.</a:t>
            </a:r>
          </a:p>
          <a:p>
            <a:pPr>
              <a:buFont typeface="Wingdings" pitchFamily="2" charset="2"/>
              <a:buChar char="Ø"/>
            </a:pPr>
            <a:r>
              <a:rPr lang="en-US" dirty="0" smtClean="0"/>
              <a:t>The transduction element convert the sensor output to suitable electrical form.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4800600"/>
            <a:ext cx="7143750" cy="1685925"/>
          </a:xfrm>
          <a:prstGeom prst="rect">
            <a:avLst/>
          </a:prstGeom>
        </p:spPr>
      </p:pic>
    </p:spTree>
    <p:extLst>
      <p:ext uri="{BB962C8B-B14F-4D97-AF65-F5344CB8AC3E}">
        <p14:creationId xmlns:p14="http://schemas.microsoft.com/office/powerpoint/2010/main" val="586808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81000"/>
            <a:ext cx="8229600" cy="838200"/>
          </a:xfrm>
        </p:spPr>
        <p:txBody>
          <a:bodyPr>
            <a:normAutofit/>
          </a:bodyPr>
          <a:lstStyle/>
          <a:p>
            <a:pPr algn="l"/>
            <a:r>
              <a:rPr lang="en-US" b="1" u="sng" dirty="0" smtClean="0">
                <a:latin typeface="Gabriola" pitchFamily="82" charset="0"/>
              </a:rPr>
              <a:t>CLASSIFICATION OF TRANSDUCERS</a:t>
            </a:r>
            <a:endParaRPr lang="en-US" b="1" u="sng" dirty="0">
              <a:latin typeface="Gabriola" pitchFamily="82" charset="0"/>
            </a:endParaRPr>
          </a:p>
        </p:txBody>
      </p:sp>
      <p:sp>
        <p:nvSpPr>
          <p:cNvPr id="3" name="Content Placeholder 2"/>
          <p:cNvSpPr>
            <a:spLocks noGrp="1"/>
          </p:cNvSpPr>
          <p:nvPr>
            <p:ph sz="quarter" idx="1"/>
          </p:nvPr>
        </p:nvSpPr>
        <p:spPr>
          <a:xfrm>
            <a:off x="533400" y="1371600"/>
            <a:ext cx="7772400" cy="4572000"/>
          </a:xfrm>
        </p:spPr>
        <p:txBody>
          <a:bodyPr/>
          <a:lstStyle/>
          <a:p>
            <a:pPr marL="0" indent="0">
              <a:buSzPct val="50000"/>
              <a:buNone/>
            </a:pPr>
            <a:r>
              <a:rPr lang="en-US" dirty="0"/>
              <a:t>The transducer is of many types, and they can be classified by the following criteria</a:t>
            </a:r>
            <a:r>
              <a:rPr lang="en-US" dirty="0" smtClean="0"/>
              <a:t>.</a:t>
            </a:r>
          </a:p>
          <a:p>
            <a:pPr marL="0" indent="0">
              <a:buSzPct val="50000"/>
              <a:buNone/>
            </a:pPr>
            <a:endParaRPr lang="en-US" dirty="0"/>
          </a:p>
          <a:p>
            <a:pPr>
              <a:buSzPct val="50000"/>
              <a:buBlip>
                <a:blip r:embed="rId2"/>
              </a:buBlip>
            </a:pPr>
            <a:r>
              <a:rPr lang="en-US" dirty="0"/>
              <a:t>By transduction used.</a:t>
            </a:r>
            <a:endParaRPr lang="en-US" dirty="0" smtClean="0"/>
          </a:p>
          <a:p>
            <a:pPr>
              <a:buSzPct val="50000"/>
              <a:buBlip>
                <a:blip r:embed="rId2"/>
              </a:buBlip>
            </a:pPr>
            <a:r>
              <a:rPr lang="en-US" dirty="0" smtClean="0"/>
              <a:t>As primary and secondary transducers.</a:t>
            </a:r>
          </a:p>
          <a:p>
            <a:pPr>
              <a:buSzPct val="50000"/>
              <a:buBlip>
                <a:blip r:embed="rId2"/>
              </a:buBlip>
            </a:pPr>
            <a:r>
              <a:rPr lang="en-US" dirty="0" smtClean="0"/>
              <a:t>As passive and active transducers.</a:t>
            </a:r>
          </a:p>
          <a:p>
            <a:pPr>
              <a:buSzPct val="50000"/>
              <a:buBlip>
                <a:blip r:embed="rId2"/>
              </a:buBlip>
            </a:pPr>
            <a:r>
              <a:rPr lang="en-US" dirty="0" smtClean="0"/>
              <a:t>As analog and digital transducers.</a:t>
            </a:r>
          </a:p>
          <a:p>
            <a:pPr>
              <a:buSzPct val="50000"/>
              <a:buBlip>
                <a:blip r:embed="rId2"/>
              </a:buBlip>
            </a:pPr>
            <a:r>
              <a:rPr lang="en-US" dirty="0" smtClean="0"/>
              <a:t>As transducers and inverse transducers.</a:t>
            </a:r>
          </a:p>
          <a:p>
            <a:pPr marL="0" indent="0">
              <a:buSzPct val="50000"/>
              <a:buNone/>
            </a:pPr>
            <a:endParaRPr lang="en-US" dirty="0" smtClean="0"/>
          </a:p>
        </p:txBody>
      </p:sp>
    </p:spTree>
    <p:extLst>
      <p:ext uri="{BB962C8B-B14F-4D97-AF65-F5344CB8AC3E}">
        <p14:creationId xmlns:p14="http://schemas.microsoft.com/office/powerpoint/2010/main" val="1938900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28600"/>
            <a:ext cx="8229600" cy="1600200"/>
          </a:xfrm>
        </p:spPr>
        <p:txBody>
          <a:bodyPr>
            <a:normAutofit/>
          </a:bodyPr>
          <a:lstStyle/>
          <a:p>
            <a:pPr algn="l"/>
            <a:r>
              <a:rPr lang="en-US" sz="3200" u="sng" dirty="0" smtClean="0">
                <a:latin typeface="Arial Rounded MT Bold" pitchFamily="34" charset="0"/>
              </a:rPr>
              <a:t>1- classification based on the principle of transduction</a:t>
            </a:r>
            <a:br>
              <a:rPr lang="en-US" sz="3200" u="sng" dirty="0" smtClean="0">
                <a:latin typeface="Arial Rounded MT Bold" pitchFamily="34" charset="0"/>
              </a:rPr>
            </a:br>
            <a:endParaRPr lang="en-US" sz="3200" u="sng" dirty="0">
              <a:latin typeface="Arial Rounded MT Bold" pitchFamily="34" charset="0"/>
            </a:endParaRPr>
          </a:p>
        </p:txBody>
      </p:sp>
      <p:sp>
        <p:nvSpPr>
          <p:cNvPr id="3" name="Content Placeholder 2"/>
          <p:cNvSpPr>
            <a:spLocks noGrp="1"/>
          </p:cNvSpPr>
          <p:nvPr>
            <p:ph sz="quarter" idx="1"/>
          </p:nvPr>
        </p:nvSpPr>
        <p:spPr>
          <a:xfrm>
            <a:off x="457200" y="1600200"/>
            <a:ext cx="8229600" cy="4525963"/>
          </a:xfrm>
        </p:spPr>
        <p:txBody>
          <a:bodyPr/>
          <a:lstStyle/>
          <a:p>
            <a:pPr marL="0" indent="0">
              <a:buSzPct val="50000"/>
              <a:buNone/>
            </a:pPr>
            <a:r>
              <a:rPr lang="en-US" dirty="0"/>
              <a:t>The transducer is classified by the transduction medium. The transduction medium may be resistive, inductive or capacitive depends on the conversion process that how input transducer converts the input </a:t>
            </a:r>
            <a:r>
              <a:rPr lang="en-US" dirty="0" smtClean="0"/>
              <a:t>signal into</a:t>
            </a:r>
            <a:r>
              <a:rPr lang="en-US" dirty="0"/>
              <a:t> </a:t>
            </a:r>
            <a:r>
              <a:rPr lang="en-US" dirty="0" smtClean="0"/>
              <a:t>resistance,</a:t>
            </a:r>
            <a:r>
              <a:rPr lang="en-US" dirty="0"/>
              <a:t> </a:t>
            </a:r>
            <a:r>
              <a:rPr lang="en-US" dirty="0" smtClean="0"/>
              <a:t>inductance</a:t>
            </a:r>
            <a:r>
              <a:rPr lang="en-US" dirty="0"/>
              <a:t> and </a:t>
            </a:r>
            <a:r>
              <a:rPr lang="en-US" dirty="0" smtClean="0"/>
              <a:t>capacitance</a:t>
            </a:r>
            <a:r>
              <a:rPr lang="en-US" dirty="0"/>
              <a:t> respectively.</a:t>
            </a:r>
          </a:p>
        </p:txBody>
      </p:sp>
    </p:spTree>
    <p:extLst>
      <p:ext uri="{BB962C8B-B14F-4D97-AF65-F5344CB8AC3E}">
        <p14:creationId xmlns:p14="http://schemas.microsoft.com/office/powerpoint/2010/main" val="688751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95287" y="0"/>
            <a:ext cx="7772400" cy="1143000"/>
          </a:xfrm>
        </p:spPr>
        <p:txBody>
          <a:bodyPr>
            <a:normAutofit/>
          </a:bodyPr>
          <a:lstStyle/>
          <a:p>
            <a:pPr algn="l"/>
            <a:r>
              <a:rPr lang="en-US" sz="3200" u="sng" dirty="0" smtClean="0">
                <a:latin typeface="Arial Rounded MT Bold" pitchFamily="34" charset="0"/>
              </a:rPr>
              <a:t>2- primary and secondary transducers</a:t>
            </a:r>
            <a:endParaRPr lang="en-US" sz="3200" u="sng" dirty="0">
              <a:latin typeface="Arial Rounded MT Bold" pitchFamily="34" charset="0"/>
            </a:endParaRPr>
          </a:p>
        </p:txBody>
      </p:sp>
      <p:sp>
        <p:nvSpPr>
          <p:cNvPr id="3" name="Content Placeholder 2"/>
          <p:cNvSpPr>
            <a:spLocks noGrp="1"/>
          </p:cNvSpPr>
          <p:nvPr>
            <p:ph sz="quarter" idx="1"/>
          </p:nvPr>
        </p:nvSpPr>
        <p:spPr>
          <a:xfrm>
            <a:off x="395287" y="1219200"/>
            <a:ext cx="7772400" cy="4572000"/>
          </a:xfrm>
        </p:spPr>
        <p:txBody>
          <a:bodyPr>
            <a:normAutofit/>
          </a:bodyPr>
          <a:lstStyle/>
          <a:p>
            <a:r>
              <a:rPr lang="en-US" b="1" u="sng" dirty="0"/>
              <a:t>Primary Transducer</a:t>
            </a:r>
            <a:r>
              <a:rPr lang="en-US" dirty="0"/>
              <a:t> – The transducer consists the mechanical as well as the electrical devices. The mechanical devices of the transducer change the physical input quantities into a mechanical signal. This mechanical device is known as the primary transducers</a:t>
            </a:r>
            <a:r>
              <a:rPr lang="en-US" dirty="0" smtClean="0"/>
              <a:t>.</a:t>
            </a:r>
          </a:p>
          <a:p>
            <a:endParaRPr lang="en-US" dirty="0" smtClean="0"/>
          </a:p>
          <a:p>
            <a:r>
              <a:rPr lang="en-US" b="1" u="sng" dirty="0"/>
              <a:t>Secondary Transducer</a:t>
            </a:r>
            <a:r>
              <a:rPr lang="en-US" dirty="0"/>
              <a:t> – The secondary transducer converts the mechanical signal into an electrical signal. The magnitude of the output signal depends on the input mechanical signal.</a:t>
            </a:r>
          </a:p>
          <a:p>
            <a:endParaRPr lang="en-US" dirty="0"/>
          </a:p>
        </p:txBody>
      </p:sp>
    </p:spTree>
    <p:extLst>
      <p:ext uri="{BB962C8B-B14F-4D97-AF65-F5344CB8AC3E}">
        <p14:creationId xmlns:p14="http://schemas.microsoft.com/office/powerpoint/2010/main" val="10135487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5319</TotalTime>
  <Words>338</Words>
  <Application>Microsoft Office PowerPoint</Application>
  <PresentationFormat>On-screen Show (4:3)</PresentationFormat>
  <Paragraphs>78</Paragraphs>
  <Slides>16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Andalus</vt:lpstr>
      <vt:lpstr>Arial Rounded MT Bold</vt:lpstr>
      <vt:lpstr>Calibri</vt:lpstr>
      <vt:lpstr>Courier New</vt:lpstr>
      <vt:lpstr>Franklin Gothic Book</vt:lpstr>
      <vt:lpstr>Gabriola</vt:lpstr>
      <vt:lpstr>Perpetua</vt:lpstr>
      <vt:lpstr>Times New Roman</vt:lpstr>
      <vt:lpstr>Wingdings</vt:lpstr>
      <vt:lpstr>Wingdings 2</vt:lpstr>
      <vt:lpstr>Equity</vt:lpstr>
      <vt:lpstr>PowerPoint Presentation</vt:lpstr>
      <vt:lpstr>Contents</vt:lpstr>
      <vt:lpstr>What is Transducer?</vt:lpstr>
      <vt:lpstr>What is Transducer?</vt:lpstr>
      <vt:lpstr>ELECTRICAL TANSDUCERS</vt:lpstr>
      <vt:lpstr>Block diagram of transducers</vt:lpstr>
      <vt:lpstr>CLASSIFICATION OF TRANSDUCERS</vt:lpstr>
      <vt:lpstr>1- classification based on the principle of transduction </vt:lpstr>
      <vt:lpstr>2- primary and secondary transducers</vt:lpstr>
      <vt:lpstr>3-passive and active transducers</vt:lpstr>
      <vt:lpstr>PowerPoint Presentation</vt:lpstr>
      <vt:lpstr>PowerPoint Presentation</vt:lpstr>
      <vt:lpstr>4- Analog and digital transducers</vt:lpstr>
      <vt:lpstr>5- transducers and inverse transducers</vt:lpstr>
      <vt:lpstr>On the basis of transduction principle used</vt:lpstr>
      <vt:lpstr>Selection criteria of the transducers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Ayia</cp:lastModifiedBy>
  <cp:revision>31</cp:revision>
  <dcterms:created xsi:type="dcterms:W3CDTF">2006-08-16T00:00:00Z</dcterms:created>
  <dcterms:modified xsi:type="dcterms:W3CDTF">2021-02-19T17:34:50Z</dcterms:modified>
</cp:coreProperties>
</file>