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8D100A-77A1-47D2-9A8E-73F20760D6C6}"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D100A-77A1-47D2-9A8E-73F20760D6C6}"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D100A-77A1-47D2-9A8E-73F20760D6C6}"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8D100A-77A1-47D2-9A8E-73F20760D6C6}"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08D100A-77A1-47D2-9A8E-73F20760D6C6}"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8D100A-77A1-47D2-9A8E-73F20760D6C6}"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3C2DFA-9DE7-4E34-B921-AB85E6111BB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8D100A-77A1-47D2-9A8E-73F20760D6C6}" type="datetimeFigureOut">
              <a:rPr lang="en-US" smtClean="0"/>
              <a:t>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8D100A-77A1-47D2-9A8E-73F20760D6C6}" type="datetimeFigureOut">
              <a:rPr lang="en-US" smtClean="0"/>
              <a:t>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D100A-77A1-47D2-9A8E-73F20760D6C6}" type="datetimeFigureOut">
              <a:rPr lang="en-US" smtClean="0"/>
              <a:t>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08D100A-77A1-47D2-9A8E-73F20760D6C6}" type="datetimeFigureOut">
              <a:rPr lang="en-US" smtClean="0"/>
              <a:t>5/9/2021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23C2DFA-9DE7-4E34-B921-AB85E6111B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D100A-77A1-47D2-9A8E-73F20760D6C6}"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3C2DFA-9DE7-4E34-B921-AB85E6111B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08D100A-77A1-47D2-9A8E-73F20760D6C6}" type="datetimeFigureOut">
              <a:rPr lang="en-US" smtClean="0"/>
              <a:t>5/9/2021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23C2DFA-9DE7-4E34-B921-AB85E6111B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287391" y="313602"/>
            <a:ext cx="5648623" cy="2819162"/>
          </a:xfrm>
        </p:spPr>
        <p:txBody>
          <a:bodyPr>
            <a:normAutofit/>
          </a:bodyPr>
          <a:lstStyle/>
          <a:p>
            <a:r>
              <a:rPr lang="en-US" b="1" u="sng" dirty="0"/>
              <a:t>Soil as medium for microorganism growth</a:t>
            </a:r>
            <a:r>
              <a:rPr lang="en-US" dirty="0"/>
              <a:t/>
            </a:r>
            <a:br>
              <a:rPr lang="en-US" dirty="0"/>
            </a:br>
            <a:endParaRPr lang="en-US" dirty="0"/>
          </a:p>
        </p:txBody>
      </p:sp>
      <p:sp>
        <p:nvSpPr>
          <p:cNvPr id="3" name="Subtitle 2"/>
          <p:cNvSpPr>
            <a:spLocks noGrp="1"/>
          </p:cNvSpPr>
          <p:nvPr>
            <p:ph type="subTitle" idx="1"/>
          </p:nvPr>
        </p:nvSpPr>
        <p:spPr>
          <a:xfrm rot="19140000">
            <a:off x="1541107" y="2347980"/>
            <a:ext cx="6511131" cy="1331701"/>
          </a:xfrm>
        </p:spPr>
        <p:txBody>
          <a:bodyPr>
            <a:normAutofit/>
          </a:bodyPr>
          <a:lstStyle/>
          <a:p>
            <a:r>
              <a:rPr lang="en-US" sz="2400" b="1" dirty="0" err="1" smtClean="0"/>
              <a:t>Amina</a:t>
            </a:r>
            <a:r>
              <a:rPr lang="en-US" sz="2400" b="1" dirty="0" smtClean="0"/>
              <a:t> rami </a:t>
            </a:r>
            <a:r>
              <a:rPr lang="en-US" sz="2400" b="1" dirty="0" err="1" smtClean="0"/>
              <a:t>abdulah</a:t>
            </a:r>
            <a:endParaRPr lang="en-US" sz="2400" b="1" dirty="0"/>
          </a:p>
        </p:txBody>
      </p:sp>
    </p:spTree>
    <p:extLst>
      <p:ext uri="{BB962C8B-B14F-4D97-AF65-F5344CB8AC3E}">
        <p14:creationId xmlns:p14="http://schemas.microsoft.com/office/powerpoint/2010/main" val="4224049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520940" cy="548640"/>
          </a:xfrm>
        </p:spPr>
        <p:txBody>
          <a:bodyPr/>
          <a:lstStyle/>
          <a:p>
            <a:r>
              <a:rPr lang="en-US" b="1" u="sng" dirty="0"/>
              <a:t>The effect of environmental factors on the soil content of</a:t>
            </a:r>
            <a:r>
              <a:rPr lang="en-US" dirty="0"/>
              <a:t/>
            </a:r>
            <a:br>
              <a:rPr lang="en-US" dirty="0"/>
            </a:br>
            <a:r>
              <a:rPr lang="en-US" b="1" u="sng" dirty="0"/>
              <a:t>Microbiology</a:t>
            </a:r>
            <a:r>
              <a:rPr lang="en-US" dirty="0"/>
              <a:t>:</a:t>
            </a:r>
            <a:br>
              <a:rPr lang="en-US" dirty="0"/>
            </a:br>
            <a:r>
              <a:rPr lang="en-US" dirty="0"/>
              <a:t> </a:t>
            </a:r>
            <a:br>
              <a:rPr lang="en-US" dirty="0"/>
            </a:br>
            <a:endParaRPr lang="en-US" dirty="0"/>
          </a:p>
        </p:txBody>
      </p:sp>
      <p:sp>
        <p:nvSpPr>
          <p:cNvPr id="3" name="Content Placeholder 2"/>
          <p:cNvSpPr>
            <a:spLocks noGrp="1"/>
          </p:cNvSpPr>
          <p:nvPr>
            <p:ph idx="1"/>
          </p:nvPr>
        </p:nvSpPr>
        <p:spPr>
          <a:xfrm>
            <a:off x="685800" y="1600200"/>
            <a:ext cx="7597140" cy="4722849"/>
          </a:xfrm>
        </p:spPr>
        <p:txBody>
          <a:bodyPr>
            <a:normAutofit/>
          </a:bodyPr>
          <a:lstStyle/>
          <a:p>
            <a:r>
              <a:rPr lang="en-US" sz="2800" smtClean="0"/>
              <a:t>1. Humidity</a:t>
            </a:r>
            <a:endParaRPr lang="en-US" sz="2800" dirty="0"/>
          </a:p>
          <a:p>
            <a:r>
              <a:rPr lang="en-US" sz="2800" dirty="0"/>
              <a:t>2- Ventilation</a:t>
            </a:r>
          </a:p>
          <a:p>
            <a:r>
              <a:rPr lang="en-US" sz="2800" dirty="0"/>
              <a:t>3 -temperatures</a:t>
            </a:r>
          </a:p>
          <a:p>
            <a:r>
              <a:rPr lang="en-US" sz="2800" dirty="0"/>
              <a:t>4- The organic matter</a:t>
            </a:r>
          </a:p>
          <a:p>
            <a:r>
              <a:rPr lang="en-US" sz="2800" dirty="0"/>
              <a:t>5-Acidity (pH)</a:t>
            </a:r>
          </a:p>
          <a:p>
            <a:r>
              <a:rPr lang="en-US" sz="2800" dirty="0"/>
              <a:t>6- The rate of supply of food items</a:t>
            </a:r>
          </a:p>
          <a:p>
            <a:r>
              <a:rPr lang="ar-SA" sz="2800" dirty="0"/>
              <a:t> </a:t>
            </a:r>
            <a:endParaRPr lang="en-US" sz="2800" dirty="0"/>
          </a:p>
          <a:p>
            <a:endParaRPr lang="en-US" sz="2800" dirty="0"/>
          </a:p>
        </p:txBody>
      </p:sp>
    </p:spTree>
    <p:extLst>
      <p:ext uri="{BB962C8B-B14F-4D97-AF65-F5344CB8AC3E}">
        <p14:creationId xmlns:p14="http://schemas.microsoft.com/office/powerpoint/2010/main" val="190759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2570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520940" cy="3810000"/>
          </a:xfrm>
        </p:spPr>
        <p:txBody>
          <a:bodyPr/>
          <a:lstStyle/>
          <a:p>
            <a:r>
              <a:rPr lang="en-US" dirty="0"/>
              <a:t>It is known that microscopic organisms need A quantity of water called (active water) as you do its vital activity, so its density is higher than heavy soils, as measured by light </a:t>
            </a:r>
            <a:r>
              <a:rPr lang="en-US" dirty="0" err="1"/>
              <a:t>soils.</a:t>
            </a:r>
            <a:r>
              <a:rPr lang="en-US" u="sng" dirty="0" err="1"/>
              <a:t>Soil</a:t>
            </a:r>
            <a:r>
              <a:rPr lang="en-US" u="sng" dirty="0"/>
              <a:t> composition</a:t>
            </a:r>
            <a:r>
              <a:rPr lang="en-US" dirty="0"/>
              <a:t/>
            </a:r>
            <a:br>
              <a:rPr lang="en-US" dirty="0"/>
            </a:br>
            <a:endParaRPr lang="en-US" dirty="0"/>
          </a:p>
        </p:txBody>
      </p:sp>
      <p:sp>
        <p:nvSpPr>
          <p:cNvPr id="3" name="Content Placeholder 2"/>
          <p:cNvSpPr>
            <a:spLocks noGrp="1"/>
          </p:cNvSpPr>
          <p:nvPr>
            <p:ph idx="1"/>
          </p:nvPr>
        </p:nvSpPr>
        <p:spPr>
          <a:xfrm>
            <a:off x="838200" y="2209800"/>
            <a:ext cx="7520940" cy="3579849"/>
          </a:xfrm>
        </p:spPr>
        <p:txBody>
          <a:bodyPr/>
          <a:lstStyle/>
          <a:p>
            <a:endParaRPr lang="en-US" dirty="0"/>
          </a:p>
        </p:txBody>
      </p:sp>
    </p:spTree>
    <p:extLst>
      <p:ext uri="{BB962C8B-B14F-4D97-AF65-F5344CB8AC3E}">
        <p14:creationId xmlns:p14="http://schemas.microsoft.com/office/powerpoint/2010/main" val="235217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soil is composed of five main components:</a:t>
            </a:r>
            <a:br>
              <a:rPr lang="en-US" dirty="0"/>
            </a:br>
            <a:endParaRPr lang="en-US" dirty="0"/>
          </a:p>
        </p:txBody>
      </p:sp>
      <p:sp>
        <p:nvSpPr>
          <p:cNvPr id="3" name="Content Placeholder 2"/>
          <p:cNvSpPr>
            <a:spLocks noGrp="1"/>
          </p:cNvSpPr>
          <p:nvPr>
            <p:ph idx="1"/>
          </p:nvPr>
        </p:nvSpPr>
        <p:spPr>
          <a:xfrm>
            <a:off x="822960" y="1100628"/>
            <a:ext cx="7520940" cy="5985972"/>
          </a:xfrm>
        </p:spPr>
        <p:txBody>
          <a:bodyPr>
            <a:normAutofit/>
          </a:bodyPr>
          <a:lstStyle/>
          <a:p>
            <a:r>
              <a:rPr lang="en-US" u="sng" dirty="0"/>
              <a:t>1</a:t>
            </a:r>
            <a:r>
              <a:rPr lang="en-US" sz="2400" dirty="0"/>
              <a:t>. Mineral substance:: its percentage is less than half of the total soil size and arises from the fragmentation and decomposition of rocks, and it affects The rate of conversion of nutritional elements into compounds</a:t>
            </a:r>
          </a:p>
          <a:p>
            <a:r>
              <a:rPr lang="en-US" sz="2400" u="sng" dirty="0"/>
              <a:t>2,3</a:t>
            </a:r>
            <a:r>
              <a:rPr lang="en-US" sz="2400" dirty="0"/>
              <a:t> Water and air : They form about 50% of the soil volume</a:t>
            </a:r>
          </a:p>
          <a:p>
            <a:r>
              <a:rPr lang="en-US" sz="2400" dirty="0"/>
              <a:t> </a:t>
            </a:r>
          </a:p>
          <a:p>
            <a:r>
              <a:rPr lang="en-US" sz="2400" u="sng" dirty="0"/>
              <a:t>4</a:t>
            </a:r>
            <a:r>
              <a:rPr lang="en-US" sz="2400" dirty="0"/>
              <a:t>. Organic Article: It constitutes 6 3% of the soil volume. -</a:t>
            </a:r>
          </a:p>
          <a:p>
            <a:r>
              <a:rPr lang="en-US" sz="2400" u="sng" dirty="0"/>
              <a:t>5</a:t>
            </a:r>
            <a:r>
              <a:rPr lang="en-US" sz="2400" dirty="0"/>
              <a:t> living creatures: It forms less than 1% of the soil volume.</a:t>
            </a:r>
          </a:p>
          <a:p>
            <a:r>
              <a:rPr lang="ar-SA" sz="2400" dirty="0"/>
              <a:t> </a:t>
            </a:r>
            <a:endParaRPr lang="en-US" sz="2400" dirty="0"/>
          </a:p>
          <a:p>
            <a:endParaRPr lang="en-US" dirty="0"/>
          </a:p>
        </p:txBody>
      </p:sp>
    </p:spTree>
    <p:extLst>
      <p:ext uri="{BB962C8B-B14F-4D97-AF65-F5344CB8AC3E}">
        <p14:creationId xmlns:p14="http://schemas.microsoft.com/office/powerpoint/2010/main" val="178277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Isolation and enumeration of soil microorganisms</a:t>
            </a:r>
            <a:r>
              <a:rPr lang="en-US" dirty="0"/>
              <a:t/>
            </a:r>
            <a:br>
              <a:rPr lang="en-US" dirty="0"/>
            </a:br>
            <a:endParaRPr lang="en-US" dirty="0"/>
          </a:p>
        </p:txBody>
      </p:sp>
      <p:sp>
        <p:nvSpPr>
          <p:cNvPr id="3" name="Content Placeholder 2"/>
          <p:cNvSpPr>
            <a:spLocks noGrp="1"/>
          </p:cNvSpPr>
          <p:nvPr>
            <p:ph idx="1"/>
          </p:nvPr>
        </p:nvSpPr>
        <p:spPr>
          <a:xfrm>
            <a:off x="152400" y="1100628"/>
            <a:ext cx="8610600" cy="5376372"/>
          </a:xfrm>
        </p:spPr>
        <p:txBody>
          <a:bodyPr>
            <a:noAutofit/>
          </a:bodyPr>
          <a:lstStyle/>
          <a:p>
            <a:r>
              <a:rPr lang="en-US" sz="2400" dirty="0"/>
              <a:t>The presence and number of microorganisms in the soil effected with many environmental factors. How many percentages and contents are the numbers is more close to a plane than a surface (aerobic) The soil is within depths ranging from 15 to 5 cm (Obligation aerobic), some of which are optional air.</a:t>
            </a:r>
          </a:p>
          <a:p>
            <a:r>
              <a:rPr lang="en-US" sz="2400" dirty="0"/>
              <a:t>The number of these </a:t>
            </a:r>
            <a:r>
              <a:rPr lang="en-US" sz="2400" dirty="0" err="1"/>
              <a:t>m.o</a:t>
            </a:r>
            <a:r>
              <a:rPr lang="en-US" sz="2400" dirty="0"/>
              <a:t> increases with the increase in content The organic matter of the soil and decreases its decrease so it is noticed that</a:t>
            </a:r>
          </a:p>
          <a:p>
            <a:r>
              <a:rPr lang="en-US" sz="2400" dirty="0"/>
              <a:t>Its population is greater in cultivated soil </a:t>
            </a:r>
          </a:p>
          <a:p>
            <a:endParaRPr lang="en-US" sz="2400" dirty="0"/>
          </a:p>
        </p:txBody>
      </p:sp>
    </p:spTree>
    <p:extLst>
      <p:ext uri="{BB962C8B-B14F-4D97-AF65-F5344CB8AC3E}">
        <p14:creationId xmlns:p14="http://schemas.microsoft.com/office/powerpoint/2010/main" val="218363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100628"/>
            <a:ext cx="7520940" cy="5147772"/>
          </a:xfrm>
        </p:spPr>
        <p:txBody>
          <a:bodyPr/>
          <a:lstStyle/>
          <a:p>
            <a:pPr lvl="0"/>
            <a:r>
              <a:rPr lang="en-US" sz="2800" dirty="0"/>
              <a:t>Soil microscopes are divided into: -</a:t>
            </a:r>
          </a:p>
          <a:p>
            <a:pPr lvl="0"/>
            <a:r>
              <a:rPr lang="en-US" sz="2800" dirty="0"/>
              <a:t>-1 Bacteria</a:t>
            </a:r>
          </a:p>
          <a:p>
            <a:pPr lvl="0"/>
            <a:r>
              <a:rPr lang="en-US" sz="2800" dirty="0"/>
              <a:t>2- </a:t>
            </a:r>
            <a:r>
              <a:rPr lang="en-US" sz="2800" dirty="0" err="1"/>
              <a:t>Actinomycetes</a:t>
            </a:r>
            <a:endParaRPr lang="en-US" sz="2800" dirty="0"/>
          </a:p>
          <a:p>
            <a:pPr lvl="0"/>
            <a:r>
              <a:rPr lang="en-US" sz="2800" dirty="0"/>
              <a:t>-3 Molds</a:t>
            </a:r>
          </a:p>
          <a:p>
            <a:pPr lvl="0"/>
            <a:r>
              <a:rPr lang="en-US" sz="2800" dirty="0"/>
              <a:t>-4 Yeast </a:t>
            </a:r>
          </a:p>
          <a:p>
            <a:pPr lvl="0"/>
            <a:r>
              <a:rPr lang="en-US" sz="2800" dirty="0"/>
              <a:t>-5 Algae </a:t>
            </a:r>
          </a:p>
          <a:p>
            <a:pPr lvl="0"/>
            <a:r>
              <a:rPr lang="en-US" sz="2800" dirty="0"/>
              <a:t>6- Protozoa </a:t>
            </a:r>
          </a:p>
          <a:p>
            <a:endParaRPr lang="en-US" dirty="0"/>
          </a:p>
        </p:txBody>
      </p:sp>
    </p:spTree>
    <p:extLst>
      <p:ext uri="{BB962C8B-B14F-4D97-AF65-F5344CB8AC3E}">
        <p14:creationId xmlns:p14="http://schemas.microsoft.com/office/powerpoint/2010/main" val="789253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100628"/>
            <a:ext cx="8115300" cy="3579849"/>
          </a:xfrm>
        </p:spPr>
        <p:txBody>
          <a:bodyPr>
            <a:normAutofit/>
          </a:bodyPr>
          <a:lstStyle/>
          <a:p>
            <a:r>
              <a:rPr lang="en-US" sz="2800" dirty="0"/>
              <a:t>To isolate microscopic organisms from the soil, they are used Many methods and habitual transplant media contain Carbon and nitrogen are promoted and salts within range PH = 7) (especially when it is attached to the bacteria or Using Enrichment media or select implant media</a:t>
            </a:r>
            <a:endParaRPr lang="en-US" sz="2800" dirty="0"/>
          </a:p>
        </p:txBody>
      </p:sp>
    </p:spTree>
    <p:extLst>
      <p:ext uri="{BB962C8B-B14F-4D97-AF65-F5344CB8AC3E}">
        <p14:creationId xmlns:p14="http://schemas.microsoft.com/office/powerpoint/2010/main" val="788895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Samples collection</a:t>
            </a:r>
            <a:endParaRPr lang="en-US" dirty="0"/>
          </a:p>
        </p:txBody>
      </p:sp>
      <p:sp>
        <p:nvSpPr>
          <p:cNvPr id="3" name="Content Placeholder 2"/>
          <p:cNvSpPr>
            <a:spLocks noGrp="1"/>
          </p:cNvSpPr>
          <p:nvPr>
            <p:ph idx="1"/>
          </p:nvPr>
        </p:nvSpPr>
        <p:spPr>
          <a:xfrm>
            <a:off x="822960" y="1100628"/>
            <a:ext cx="7520940" cy="5223972"/>
          </a:xfrm>
        </p:spPr>
        <p:txBody>
          <a:bodyPr>
            <a:normAutofit/>
          </a:bodyPr>
          <a:lstStyle/>
          <a:p>
            <a:r>
              <a:rPr lang="en-US" sz="2400" dirty="0"/>
              <a:t>To isolate </a:t>
            </a:r>
            <a:r>
              <a:rPr lang="en-US" sz="2400" dirty="0" err="1"/>
              <a:t>m.o</a:t>
            </a:r>
            <a:r>
              <a:rPr lang="en-US" sz="2400" dirty="0"/>
              <a:t> there are several points:</a:t>
            </a:r>
          </a:p>
          <a:p>
            <a:r>
              <a:rPr lang="en-US" sz="2400" u="sng" dirty="0"/>
              <a:t>1. Randomization:</a:t>
            </a:r>
            <a:endParaRPr lang="en-US" sz="2400" dirty="0"/>
          </a:p>
          <a:p>
            <a:r>
              <a:rPr lang="en-US" sz="2400" dirty="0"/>
              <a:t>The soil sample must be collected in a random way to give a right to the distressed community.</a:t>
            </a:r>
          </a:p>
          <a:p>
            <a:r>
              <a:rPr lang="en-US" sz="2400" u="sng" dirty="0"/>
              <a:t>2. Size:</a:t>
            </a:r>
            <a:endParaRPr lang="en-US" sz="2400" dirty="0"/>
          </a:p>
          <a:p>
            <a:r>
              <a:rPr lang="en-US" sz="2400" dirty="0"/>
              <a:t>The size of the sample must be studied It has a suitable size (2or 1 km) from each study site for a prospect The damage of storage bags, errors in the experiment, or other causes.</a:t>
            </a:r>
          </a:p>
          <a:p>
            <a:endParaRPr lang="en-US" sz="2400" dirty="0"/>
          </a:p>
        </p:txBody>
      </p:sp>
    </p:spTree>
    <p:extLst>
      <p:ext uri="{BB962C8B-B14F-4D97-AF65-F5344CB8AC3E}">
        <p14:creationId xmlns:p14="http://schemas.microsoft.com/office/powerpoint/2010/main" val="210758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100628"/>
            <a:ext cx="8115300" cy="4385772"/>
          </a:xfrm>
        </p:spPr>
        <p:txBody>
          <a:bodyPr>
            <a:normAutofit/>
          </a:bodyPr>
          <a:lstStyle/>
          <a:p>
            <a:r>
              <a:rPr lang="en-US" sz="2400" u="sng" dirty="0"/>
              <a:t>3. Preserving: </a:t>
            </a:r>
            <a:r>
              <a:rPr lang="en-US" sz="2400" dirty="0"/>
              <a:t>Samples must be kept at low temperatures and </a:t>
            </a:r>
            <a:r>
              <a:rPr lang="en-US" sz="2400" dirty="0" err="1"/>
              <a:t>transportedAt</a:t>
            </a:r>
            <a:r>
              <a:rPr lang="en-US" sz="2400" dirty="0"/>
              <a:t> (4 o C) or the room temperature.</a:t>
            </a:r>
          </a:p>
          <a:p>
            <a:r>
              <a:rPr lang="en-US" sz="2400" u="sng" dirty="0"/>
              <a:t>4. Location:</a:t>
            </a:r>
            <a:endParaRPr lang="en-US" sz="2400" dirty="0"/>
          </a:p>
          <a:p>
            <a:r>
              <a:rPr lang="en-US" sz="2400" dirty="0"/>
              <a:t>The currency of selecting the site is important and is one From the main points are given through</a:t>
            </a:r>
          </a:p>
          <a:p>
            <a:r>
              <a:rPr lang="en-US" sz="2400" u="sng" dirty="0"/>
              <a:t>5.Date and labeling:</a:t>
            </a:r>
            <a:endParaRPr lang="en-US" sz="2400" dirty="0"/>
          </a:p>
          <a:p>
            <a:r>
              <a:rPr lang="en-US" sz="2400" dirty="0"/>
              <a:t>It very important in order not mixing it with other samples.</a:t>
            </a:r>
          </a:p>
          <a:p>
            <a:r>
              <a:rPr lang="en-US" sz="2400" dirty="0"/>
              <a:t> </a:t>
            </a:r>
          </a:p>
          <a:p>
            <a:endParaRPr lang="en-US" dirty="0"/>
          </a:p>
        </p:txBody>
      </p:sp>
    </p:spTree>
    <p:extLst>
      <p:ext uri="{BB962C8B-B14F-4D97-AF65-F5344CB8AC3E}">
        <p14:creationId xmlns:p14="http://schemas.microsoft.com/office/powerpoint/2010/main" val="4009358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TotalTime>
  <Words>447</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Soil as medium for microorganism growth </vt:lpstr>
      <vt:lpstr>PowerPoint Presentation</vt:lpstr>
      <vt:lpstr>It is known that microscopic organisms need A quantity of water called (active water) as you do its vital activity, so its density is higher than heavy soils, as measured by light soils.Soil composition </vt:lpstr>
      <vt:lpstr>The soil is composed of five main components: </vt:lpstr>
      <vt:lpstr>Isolation and enumeration of soil microorganisms </vt:lpstr>
      <vt:lpstr>PowerPoint Presentation</vt:lpstr>
      <vt:lpstr>PowerPoint Presentation</vt:lpstr>
      <vt:lpstr>Samples collection</vt:lpstr>
      <vt:lpstr>PowerPoint Presentation</vt:lpstr>
      <vt:lpstr>The effect of environmental factors on the soil content of Microbiology: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as medium for microorganism growth </dc:title>
  <dc:creator>DR.Ahmed Saker 2O14</dc:creator>
  <cp:lastModifiedBy>DR.Ahmed Saker 2O14</cp:lastModifiedBy>
  <cp:revision>1</cp:revision>
  <dcterms:created xsi:type="dcterms:W3CDTF">2021-05-08T21:41:25Z</dcterms:created>
  <dcterms:modified xsi:type="dcterms:W3CDTF">2021-05-08T21:51:17Z</dcterms:modified>
</cp:coreProperties>
</file>