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80" r:id="rId1"/>
  </p:sldMasterIdLst>
  <p:sldIdLst>
    <p:sldId id="256" r:id="rId2"/>
    <p:sldId id="257" r:id="rId3"/>
    <p:sldId id="258" r:id="rId4"/>
    <p:sldId id="259" r:id="rId5"/>
    <p:sldId id="260" r:id="rId6"/>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شكل حر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وان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B8BDB5E8-CD9D-4D43-8D40-B9EEBBD1D58B}" type="datetimeFigureOut">
              <a:rPr lang="ar-IQ" smtClean="0"/>
              <a:t>17/09/1442</a:t>
            </a:fld>
            <a:endParaRPr lang="ar-IQ"/>
          </a:p>
        </p:txBody>
      </p:sp>
      <p:sp>
        <p:nvSpPr>
          <p:cNvPr id="19" name="عنصر نائب للتذييل 18"/>
          <p:cNvSpPr>
            <a:spLocks noGrp="1"/>
          </p:cNvSpPr>
          <p:nvPr>
            <p:ph type="ftr" sz="quarter" idx="11"/>
          </p:nvPr>
        </p:nvSpPr>
        <p:spPr/>
        <p:txBody>
          <a:bodyPr/>
          <a:lstStyle/>
          <a:p>
            <a:endParaRPr lang="ar-IQ"/>
          </a:p>
        </p:txBody>
      </p:sp>
      <p:sp>
        <p:nvSpPr>
          <p:cNvPr id="27" name="عنصر نائب لرقم الشريحة 26"/>
          <p:cNvSpPr>
            <a:spLocks noGrp="1"/>
          </p:cNvSpPr>
          <p:nvPr>
            <p:ph type="sldNum" sz="quarter" idx="12"/>
          </p:nvPr>
        </p:nvSpPr>
        <p:spPr/>
        <p:txBody>
          <a:bodyPr/>
          <a:lstStyle/>
          <a:p>
            <a:fld id="{2D1E0E37-10F4-4372-B081-43092173E47B}"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B8BDB5E8-CD9D-4D43-8D40-B9EEBBD1D58B}" type="datetimeFigureOut">
              <a:rPr lang="ar-IQ" smtClean="0"/>
              <a:t>17/09/1442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2D1E0E37-10F4-4372-B081-43092173E47B}"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B8BDB5E8-CD9D-4D43-8D40-B9EEBBD1D58B}" type="datetimeFigureOut">
              <a:rPr lang="ar-IQ" smtClean="0"/>
              <a:t>17/09/1442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2D1E0E37-10F4-4372-B081-43092173E47B}"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lgn="l">
              <a:defRPr/>
            </a:lvl1p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B8BDB5E8-CD9D-4D43-8D40-B9EEBBD1D58B}" type="datetimeFigureOut">
              <a:rPr lang="ar-IQ" smtClean="0"/>
              <a:t>17/09/1442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2D1E0E37-10F4-4372-B081-43092173E47B}"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شكل حر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عنوان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B8BDB5E8-CD9D-4D43-8D40-B9EEBBD1D58B}" type="datetimeFigureOut">
              <a:rPr lang="ar-IQ" smtClean="0"/>
              <a:t>17/09/1442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2D1E0E37-10F4-4372-B081-43092173E47B}"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74676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B8BDB5E8-CD9D-4D43-8D40-B9EEBBD1D58B}" type="datetimeFigureOut">
              <a:rPr lang="ar-IQ" smtClean="0"/>
              <a:t>17/09/1442</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2D1E0E37-10F4-4372-B081-43092173E47B}"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8229600" cy="1143000"/>
          </a:xfrm>
        </p:spPr>
        <p:txBody>
          <a:bodyPr anchor="ctr"/>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B8BDB5E8-CD9D-4D43-8D40-B9EEBBD1D58B}" type="datetimeFigureOut">
              <a:rPr lang="ar-IQ" smtClean="0"/>
              <a:t>17/09/1442</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2D1E0E37-10F4-4372-B081-43092173E47B}"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320"/>
            <a:ext cx="7470648" cy="1143000"/>
          </a:xfrm>
        </p:spPr>
        <p:txBody>
          <a:bodyPr anchor="ctr"/>
          <a:lstStyle>
            <a:lvl1pPr algn="l">
              <a:defRPr sz="4600"/>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B8BDB5E8-CD9D-4D43-8D40-B9EEBBD1D58B}" type="datetimeFigureOut">
              <a:rPr lang="ar-IQ" smtClean="0"/>
              <a:t>17/09/1442</a:t>
            </a:fld>
            <a:endParaRPr lang="ar-IQ"/>
          </a:p>
        </p:txBody>
      </p:sp>
      <p:sp>
        <p:nvSpPr>
          <p:cNvPr id="8" name="عنصر نائب لرقم الشريحة 7"/>
          <p:cNvSpPr>
            <a:spLocks noGrp="1"/>
          </p:cNvSpPr>
          <p:nvPr>
            <p:ph type="sldNum" sz="quarter" idx="11"/>
          </p:nvPr>
        </p:nvSpPr>
        <p:spPr/>
        <p:txBody>
          <a:bodyPr/>
          <a:lstStyle/>
          <a:p>
            <a:fld id="{2D1E0E37-10F4-4372-B081-43092173E47B}" type="slidenum">
              <a:rPr lang="ar-IQ" smtClean="0"/>
              <a:t>‹#›</a:t>
            </a:fld>
            <a:endParaRPr lang="ar-IQ"/>
          </a:p>
        </p:txBody>
      </p:sp>
      <p:sp>
        <p:nvSpPr>
          <p:cNvPr id="9" name="عنصر نائب للتذييل 8"/>
          <p:cNvSpPr>
            <a:spLocks noGrp="1"/>
          </p:cNvSpPr>
          <p:nvPr>
            <p:ph type="ftr" sz="quarter" idx="12"/>
          </p:nvPr>
        </p:nvSpPr>
        <p:spPr/>
        <p:txBody>
          <a:bodyPr/>
          <a:lstStyle/>
          <a:p>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B8BDB5E8-CD9D-4D43-8D40-B9EEBBD1D58B}" type="datetimeFigureOut">
              <a:rPr lang="ar-IQ" smtClean="0"/>
              <a:t>17/09/1442</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2D1E0E37-10F4-4372-B081-43092173E47B}"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B8BDB5E8-CD9D-4D43-8D40-B9EEBBD1D58B}" type="datetimeFigureOut">
              <a:rPr lang="ar-IQ" smtClean="0"/>
              <a:t>17/09/1442</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a:xfrm>
            <a:off x="8156448" y="6422064"/>
            <a:ext cx="762000" cy="365125"/>
          </a:xfrm>
        </p:spPr>
        <p:txBody>
          <a:bodyPr/>
          <a:lstStyle/>
          <a:p>
            <a:fld id="{2D1E0E37-10F4-4372-B081-43092173E47B}"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457200" y="6422064"/>
            <a:ext cx="2133600" cy="365125"/>
          </a:xfrm>
        </p:spPr>
        <p:txBody>
          <a:bodyPr/>
          <a:lstStyle/>
          <a:p>
            <a:fld id="{B8BDB5E8-CD9D-4D43-8D40-B9EEBBD1D58B}" type="datetimeFigureOut">
              <a:rPr lang="ar-IQ" smtClean="0"/>
              <a:t>17/09/1442</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2D1E0E37-10F4-4372-B081-43092173E47B}"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شكل حر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شكل حر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صر نائب للعنوان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B8BDB5E8-CD9D-4D43-8D40-B9EEBBD1D58B}" type="datetimeFigureOut">
              <a:rPr lang="ar-IQ" smtClean="0"/>
              <a:t>17/09/1442</a:t>
            </a:fld>
            <a:endParaRPr lang="ar-IQ"/>
          </a:p>
        </p:txBody>
      </p:sp>
      <p:sp>
        <p:nvSpPr>
          <p:cNvPr id="22" name="عنصر نائب للتذييل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ar-IQ"/>
          </a:p>
        </p:txBody>
      </p:sp>
      <p:sp>
        <p:nvSpPr>
          <p:cNvPr id="18" name="عنصر نائب لرقم الشريحة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2D1E0E37-10F4-4372-B081-43092173E47B}" type="slidenum">
              <a:rPr lang="ar-IQ" smtClean="0"/>
              <a:t>‹#›</a:t>
            </a:fld>
            <a:endParaRPr lang="ar-IQ"/>
          </a:p>
        </p:txBody>
      </p:sp>
    </p:spTree>
  </p:cSld>
  <p:clrMap bg1="dk1" tx1="lt1" bg2="dk2" tx2="lt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1" eaLnBrk="1" latinLnBrk="0" hangingPunct="1">
        <a:spcBef>
          <a:spcPct val="0"/>
        </a:spcBef>
        <a:buNone/>
        <a:defRPr kumimoji="0" sz="4600" kern="1200">
          <a:solidFill>
            <a:schemeClr val="tx1"/>
          </a:solidFill>
          <a:latin typeface="+mj-lt"/>
          <a:ea typeface="+mj-ea"/>
          <a:cs typeface="+mj-cs"/>
        </a:defRPr>
      </a:lvl1pPr>
    </p:titleStyle>
    <p:bodyStyle>
      <a:lvl1pPr marL="420624"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r" rtl="1"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r" rtl="1"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r" rtl="1"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r" rtl="1"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r" rtl="1"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r" rtl="1"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ar-IQ" dirty="0" smtClean="0"/>
              <a:t>المرحلة/ الثالثة</a:t>
            </a:r>
            <a:br>
              <a:rPr lang="ar-IQ" dirty="0" smtClean="0"/>
            </a:br>
            <a:r>
              <a:rPr lang="ar-IQ" dirty="0" smtClean="0"/>
              <a:t>فقه اللغة/التعريب</a:t>
            </a:r>
            <a:br>
              <a:rPr lang="ar-IQ" dirty="0" smtClean="0"/>
            </a:br>
            <a:r>
              <a:rPr lang="ar-IQ" dirty="0" smtClean="0"/>
              <a:t>م . نور أحمد</a:t>
            </a:r>
            <a:endParaRPr lang="ar-IQ" dirty="0"/>
          </a:p>
        </p:txBody>
      </p:sp>
      <p:sp>
        <p:nvSpPr>
          <p:cNvPr id="3" name="Subtitle 2"/>
          <p:cNvSpPr>
            <a:spLocks noGrp="1"/>
          </p:cNvSpPr>
          <p:nvPr>
            <p:ph type="subTitle" idx="1"/>
          </p:nvPr>
        </p:nvSpPr>
        <p:spPr/>
        <p:txBody>
          <a:bodyPr/>
          <a:lstStyle/>
          <a:p>
            <a:endParaRPr lang="ar-IQ"/>
          </a:p>
        </p:txBody>
      </p:sp>
    </p:spTree>
    <p:extLst>
      <p:ext uri="{BB962C8B-B14F-4D97-AF65-F5344CB8AC3E}">
        <p14:creationId xmlns:p14="http://schemas.microsoft.com/office/powerpoint/2010/main" val="12271878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62500" lnSpcReduction="20000"/>
          </a:bodyPr>
          <a:lstStyle/>
          <a:p>
            <a:pPr algn="ctr">
              <a:lnSpc>
                <a:spcPct val="115000"/>
              </a:lnSpc>
              <a:spcAft>
                <a:spcPts val="1000"/>
              </a:spcAft>
            </a:pPr>
            <a:r>
              <a:rPr lang="ar-IQ" sz="4000" dirty="0">
                <a:ea typeface="Calibri"/>
              </a:rPr>
              <a:t>التعريب</a:t>
            </a:r>
            <a:endParaRPr lang="en-US" sz="2000" dirty="0">
              <a:ea typeface="Calibri"/>
              <a:cs typeface="Arial"/>
            </a:endParaRPr>
          </a:p>
          <a:p>
            <a:pPr>
              <a:lnSpc>
                <a:spcPct val="115000"/>
              </a:lnSpc>
              <a:spcAft>
                <a:spcPts val="1000"/>
              </a:spcAft>
            </a:pPr>
            <a:r>
              <a:rPr lang="ar-IQ" dirty="0">
                <a:ea typeface="Calibri"/>
              </a:rPr>
              <a:t>عرفه السيوطي المعرب بقوله : هو ما استعمله العرب من الألفاظ الموضوعة لمعان في غير لغتها </a:t>
            </a:r>
            <a:endParaRPr lang="en-US" sz="2000" dirty="0">
              <a:ea typeface="Calibri"/>
              <a:cs typeface="Arial"/>
            </a:endParaRPr>
          </a:p>
          <a:p>
            <a:pPr>
              <a:lnSpc>
                <a:spcPct val="115000"/>
              </a:lnSpc>
              <a:spcAft>
                <a:spcPts val="1000"/>
              </a:spcAft>
            </a:pPr>
            <a:r>
              <a:rPr lang="ar-IQ" dirty="0">
                <a:ea typeface="Calibri"/>
              </a:rPr>
              <a:t>وعرفه التهاوني بقوله : المعرب عند أهل العربية لفظ وضعه غير العرب لمعنى استعمله العرب بناء على ذلك الوضع</a:t>
            </a:r>
            <a:endParaRPr lang="en-US" sz="2000" dirty="0">
              <a:ea typeface="Calibri"/>
              <a:cs typeface="Arial"/>
            </a:endParaRPr>
          </a:p>
          <a:p>
            <a:pPr>
              <a:lnSpc>
                <a:spcPct val="115000"/>
              </a:lnSpc>
              <a:spcAft>
                <a:spcPts val="1000"/>
              </a:spcAft>
            </a:pPr>
            <a:r>
              <a:rPr lang="ar-IQ" dirty="0">
                <a:ea typeface="Calibri"/>
              </a:rPr>
              <a:t>كما عرفه من المحدثين محمد المبارك بقوله هو ادخال اللفظ الاعجمي في العربية بعد تبديله وتهذيبه في لفظه ووزنه بما يناسب العربية</a:t>
            </a:r>
            <a:endParaRPr lang="en-US" sz="2000" dirty="0">
              <a:ea typeface="Calibri"/>
              <a:cs typeface="Arial"/>
            </a:endParaRPr>
          </a:p>
          <a:p>
            <a:pPr>
              <a:lnSpc>
                <a:spcPct val="115000"/>
              </a:lnSpc>
              <a:spcAft>
                <a:spcPts val="1000"/>
              </a:spcAft>
            </a:pPr>
            <a:r>
              <a:rPr lang="ar-IQ" dirty="0">
                <a:ea typeface="Calibri"/>
              </a:rPr>
              <a:t>نخلص من ذلك الى أن المعرب هو اللفظ الاعجمي الذي دخل اللغة العربية عن طريق الاحتكاك باللغات الأجنبية وقد تطرأ عليه تغيرات في الحذف أو الزيادة وقد تبقى اللفظة الأجنبية على حالها من غير تغيير وتعامل معاملة المفردة العربية في اجراء مقاييس العربية عليها</a:t>
            </a:r>
            <a:endParaRPr lang="en-US" sz="2000" dirty="0">
              <a:ea typeface="Calibri"/>
              <a:cs typeface="Arial"/>
            </a:endParaRPr>
          </a:p>
        </p:txBody>
      </p:sp>
    </p:spTree>
    <p:extLst>
      <p:ext uri="{BB962C8B-B14F-4D97-AF65-F5344CB8AC3E}">
        <p14:creationId xmlns:p14="http://schemas.microsoft.com/office/powerpoint/2010/main" val="26791598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62500" lnSpcReduction="20000"/>
          </a:bodyPr>
          <a:lstStyle/>
          <a:p>
            <a:pPr>
              <a:lnSpc>
                <a:spcPct val="115000"/>
              </a:lnSpc>
              <a:spcAft>
                <a:spcPts val="1000"/>
              </a:spcAft>
            </a:pPr>
            <a:r>
              <a:rPr lang="ar-IQ" dirty="0">
                <a:ea typeface="Calibri"/>
              </a:rPr>
              <a:t>س/ هل المعرب قديم في لغتنا؟ وهل لغتنا فريدة بهذه الخصيصة؟</a:t>
            </a:r>
            <a:endParaRPr lang="en-US" sz="2000" dirty="0">
              <a:ea typeface="Calibri"/>
              <a:cs typeface="Arial"/>
            </a:endParaRPr>
          </a:p>
          <a:p>
            <a:pPr>
              <a:lnSpc>
                <a:spcPct val="115000"/>
              </a:lnSpc>
              <a:spcAft>
                <a:spcPts val="1000"/>
              </a:spcAft>
            </a:pPr>
            <a:r>
              <a:rPr lang="ar-IQ" dirty="0">
                <a:ea typeface="Calibri"/>
              </a:rPr>
              <a:t>الجواب / نقول المعرب قديم في لغتنا وهو تحويل طبيعي أو تغيير تدريجي يطرأ على اللغة ويجري بهل في قاموس مطرد و قد خضعت له العربية له العربية بمجموعها ومن أول نشأتها كما تخضع له الان</a:t>
            </a:r>
            <a:endParaRPr lang="en-US" sz="2000" dirty="0">
              <a:ea typeface="Calibri"/>
              <a:cs typeface="Arial"/>
            </a:endParaRPr>
          </a:p>
          <a:p>
            <a:pPr>
              <a:lnSpc>
                <a:spcPct val="115000"/>
              </a:lnSpc>
              <a:spcAft>
                <a:spcPts val="1000"/>
              </a:spcAft>
            </a:pPr>
            <a:r>
              <a:rPr lang="ar-IQ" dirty="0">
                <a:ea typeface="Calibri"/>
              </a:rPr>
              <a:t>وليست العربية بدعاً بين اللغات فاللغة الحية تنمو وتتفاعل مع اللغات الاخرى فقد اقترض العرب قبل الإسلام من اللغات الآرامية والحبشية والعبرية والهندية  وهذا الاقتراض ان دل على شيء فإنما يدل على قدرة العربية الفائقة على استيعاب ألفاظ جديدة لتكون جزءا منها , وهي في الوقت نفسه أقرضت كثيرا من اللغات وتأثيرها في هذه اللغات واضح لاسيما في الفارسية والتركية والكردية والأرمنية وغيرها فضلاً عن اللغات الأوربية مثل الإنكليزية  والإسبانية والبرتغالية وغيرها</a:t>
            </a:r>
            <a:endParaRPr lang="en-US" sz="2000" dirty="0">
              <a:ea typeface="Calibri"/>
              <a:cs typeface="Arial"/>
            </a:endParaRPr>
          </a:p>
        </p:txBody>
      </p:sp>
    </p:spTree>
    <p:extLst>
      <p:ext uri="{BB962C8B-B14F-4D97-AF65-F5344CB8AC3E}">
        <p14:creationId xmlns:p14="http://schemas.microsoft.com/office/powerpoint/2010/main" val="11597107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55000" lnSpcReduction="20000"/>
          </a:bodyPr>
          <a:lstStyle/>
          <a:p>
            <a:pPr>
              <a:lnSpc>
                <a:spcPct val="115000"/>
              </a:lnSpc>
              <a:spcAft>
                <a:spcPts val="1000"/>
              </a:spcAft>
            </a:pPr>
            <a:r>
              <a:rPr lang="ar-IQ" dirty="0">
                <a:ea typeface="Calibri"/>
              </a:rPr>
              <a:t>ويرى الدكتور الضامن ان التعريب بالكتابة والتدريس باللغة العربية يشمل الآتي</a:t>
            </a:r>
            <a:endParaRPr lang="en-US" sz="2000" dirty="0">
              <a:ea typeface="Calibri"/>
              <a:cs typeface="Arial"/>
            </a:endParaRPr>
          </a:p>
          <a:p>
            <a:pPr>
              <a:lnSpc>
                <a:spcPct val="115000"/>
              </a:lnSpc>
              <a:spcAft>
                <a:spcPts val="1000"/>
              </a:spcAft>
            </a:pPr>
            <a:r>
              <a:rPr lang="ar-IQ" dirty="0">
                <a:ea typeface="Calibri"/>
              </a:rPr>
              <a:t>1-صوغ الألفاظ الأجنبية صياغة لا تخرج على ذوق العربية</a:t>
            </a:r>
            <a:endParaRPr lang="en-US" sz="2000" dirty="0">
              <a:ea typeface="Calibri"/>
              <a:cs typeface="Arial"/>
            </a:endParaRPr>
          </a:p>
          <a:p>
            <a:pPr>
              <a:lnSpc>
                <a:spcPct val="115000"/>
              </a:lnSpc>
              <a:spcAft>
                <a:spcPts val="1000"/>
              </a:spcAft>
            </a:pPr>
            <a:r>
              <a:rPr lang="ar-IQ" dirty="0">
                <a:ea typeface="Calibri"/>
              </a:rPr>
              <a:t>2-وضع كلمات عربية للألفاظ الأجنبية أو المصطلحات العلمية </a:t>
            </a:r>
            <a:endParaRPr lang="en-US" sz="2000" dirty="0">
              <a:ea typeface="Calibri"/>
              <a:cs typeface="Arial"/>
            </a:endParaRPr>
          </a:p>
          <a:p>
            <a:pPr>
              <a:lnSpc>
                <a:spcPct val="115000"/>
              </a:lnSpc>
              <a:spcAft>
                <a:spcPts val="1000"/>
              </a:spcAft>
            </a:pPr>
            <a:r>
              <a:rPr lang="ar-IQ" dirty="0">
                <a:ea typeface="Calibri"/>
              </a:rPr>
              <a:t>3- تدريس العلوم باللغة العربية في جامعاتنا </a:t>
            </a:r>
            <a:endParaRPr lang="en-US" sz="2000" dirty="0">
              <a:ea typeface="Calibri"/>
              <a:cs typeface="Arial"/>
            </a:endParaRPr>
          </a:p>
          <a:p>
            <a:pPr>
              <a:lnSpc>
                <a:spcPct val="115000"/>
              </a:lnSpc>
              <a:spcAft>
                <a:spcPts val="1000"/>
              </a:spcAft>
            </a:pPr>
            <a:r>
              <a:rPr lang="ar-IQ" dirty="0">
                <a:ea typeface="Calibri"/>
              </a:rPr>
              <a:t>هنالك من يقول ان بقاء التعليم العالي باللغة الإنكليزية كي لا ننعزل عن الحركة العلمية العالية , نرد عليه ونقول </a:t>
            </a:r>
            <a:endParaRPr lang="en-US" sz="2000" dirty="0">
              <a:ea typeface="Calibri"/>
              <a:cs typeface="Arial"/>
            </a:endParaRPr>
          </a:p>
          <a:p>
            <a:pPr lvl="0">
              <a:lnSpc>
                <a:spcPct val="115000"/>
              </a:lnSpc>
              <a:buFont typeface="+mj-lt"/>
              <a:buAutoNum type="arabicPeriod"/>
            </a:pPr>
            <a:r>
              <a:rPr lang="ar-IQ" dirty="0">
                <a:ea typeface="Calibri"/>
              </a:rPr>
              <a:t>لا يجوز فصل التعليم العالي عن التعليم الابتدائي والثانوي</a:t>
            </a:r>
            <a:endParaRPr lang="en-US" sz="2000" dirty="0">
              <a:ea typeface="Calibri"/>
              <a:cs typeface="Arial"/>
            </a:endParaRPr>
          </a:p>
          <a:p>
            <a:pPr lvl="0">
              <a:lnSpc>
                <a:spcPct val="115000"/>
              </a:lnSpc>
              <a:buFont typeface="+mj-lt"/>
              <a:buAutoNum type="arabicPeriod"/>
            </a:pPr>
            <a:r>
              <a:rPr lang="ar-IQ" dirty="0">
                <a:ea typeface="Calibri"/>
              </a:rPr>
              <a:t>ان كانت العربية لغة الدولة بصحفها وكتبها ومجلاتها ومكاتباتها الرسمية فلا يجوز ان يشذ التعليم العالي عن ذلك </a:t>
            </a:r>
            <a:endParaRPr lang="en-US" sz="2000" dirty="0">
              <a:ea typeface="Calibri"/>
              <a:cs typeface="Arial"/>
            </a:endParaRPr>
          </a:p>
          <a:p>
            <a:pPr lvl="0">
              <a:lnSpc>
                <a:spcPct val="115000"/>
              </a:lnSpc>
              <a:buFont typeface="+mj-lt"/>
              <a:buAutoNum type="arabicPeriod"/>
            </a:pPr>
            <a:r>
              <a:rPr lang="ar-IQ" dirty="0">
                <a:ea typeface="Calibri"/>
              </a:rPr>
              <a:t>ان اوربا لم تجعل العربية لغة التعليم العالي في العصر الوسيط يوم كانت تتلمذ على يد العرب</a:t>
            </a:r>
            <a:endParaRPr lang="en-US" sz="2000" dirty="0">
              <a:ea typeface="Calibri"/>
              <a:cs typeface="Arial"/>
            </a:endParaRPr>
          </a:p>
          <a:p>
            <a:pPr lvl="0">
              <a:lnSpc>
                <a:spcPct val="115000"/>
              </a:lnSpc>
              <a:spcAft>
                <a:spcPts val="1000"/>
              </a:spcAft>
              <a:buFont typeface="+mj-lt"/>
              <a:buAutoNum type="arabicPeriod"/>
            </a:pPr>
            <a:r>
              <a:rPr lang="ar-IQ" dirty="0">
                <a:ea typeface="Calibri"/>
              </a:rPr>
              <a:t>ان تدريس العلوم بلغة غير العربية هو نوع من استمرار الاستعمار</a:t>
            </a:r>
            <a:endParaRPr lang="en-US" sz="2000" dirty="0">
              <a:ea typeface="Calibri"/>
              <a:cs typeface="Arial"/>
            </a:endParaRPr>
          </a:p>
        </p:txBody>
      </p:sp>
    </p:spTree>
    <p:extLst>
      <p:ext uri="{BB962C8B-B14F-4D97-AF65-F5344CB8AC3E}">
        <p14:creationId xmlns:p14="http://schemas.microsoft.com/office/powerpoint/2010/main" val="20386239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92500" lnSpcReduction="20000"/>
          </a:bodyPr>
          <a:lstStyle/>
          <a:p>
            <a:pPr marL="457200">
              <a:lnSpc>
                <a:spcPct val="115000"/>
              </a:lnSpc>
            </a:pPr>
            <a:r>
              <a:rPr lang="ar-IQ" dirty="0">
                <a:ea typeface="Calibri"/>
              </a:rPr>
              <a:t>ان الأمة التي تهمل لغتها أمة تحتقر نفسها وتفرض على نفسها التبعية الثقافية وحاشا أن نقبل ذلك لأننا نؤمن أن تعلم اللغة وتعليمها ليس مهنة أو قضية انما هو قضية وطنية ورسالة قومية</a:t>
            </a:r>
            <a:endParaRPr lang="en-US" sz="2000" dirty="0">
              <a:ea typeface="Calibri"/>
              <a:cs typeface="Arial"/>
            </a:endParaRPr>
          </a:p>
          <a:p>
            <a:pPr marL="457200">
              <a:lnSpc>
                <a:spcPct val="115000"/>
              </a:lnSpc>
              <a:spcAft>
                <a:spcPts val="1000"/>
              </a:spcAft>
            </a:pPr>
            <a:r>
              <a:rPr lang="ar-IQ" dirty="0">
                <a:ea typeface="Calibri"/>
              </a:rPr>
              <a:t>ونحن حين ندعو لذلك لا ننكر أهمية اللغات الاجنبية بل ننادي بإصرار بوجوب تعليمها واتقانها لكننا نكر ان  </a:t>
            </a:r>
            <a:r>
              <a:rPr lang="ar-IQ" dirty="0" err="1">
                <a:ea typeface="Calibri"/>
              </a:rPr>
              <a:t>الأ</a:t>
            </a:r>
            <a:r>
              <a:rPr lang="ar-IQ" dirty="0">
                <a:ea typeface="Calibri"/>
              </a:rPr>
              <a:t> تكون العربية لغة التعليم في جامعاتنا كما ننكر اهمالها وعدم ادخالها مقررا دراسياً في جميع الأقسام</a:t>
            </a:r>
            <a:endParaRPr lang="en-US" sz="2000" dirty="0">
              <a:ea typeface="Calibri"/>
              <a:cs typeface="Arial"/>
            </a:endParaRPr>
          </a:p>
          <a:p>
            <a:endParaRPr lang="ar-IQ" dirty="0"/>
          </a:p>
        </p:txBody>
      </p:sp>
    </p:spTree>
    <p:extLst>
      <p:ext uri="{BB962C8B-B14F-4D97-AF65-F5344CB8AC3E}">
        <p14:creationId xmlns:p14="http://schemas.microsoft.com/office/powerpoint/2010/main" val="3031015251"/>
      </p:ext>
    </p:extLst>
  </p:cSld>
  <p:clrMapOvr>
    <a:masterClrMapping/>
  </p:clrMapOvr>
</p:sld>
</file>

<file path=ppt/theme/theme1.xml><?xml version="1.0" encoding="utf-8"?>
<a:theme xmlns:a="http://schemas.openxmlformats.org/drawingml/2006/main" name="تقنية">
  <a:themeElements>
    <a:clrScheme name="تقنية">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تقنية">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تقنية">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10</TotalTime>
  <Words>405</Words>
  <Application>Microsoft Office PowerPoint</Application>
  <PresentationFormat>عرض على الشاشة (3:4)‏</PresentationFormat>
  <Paragraphs>20</Paragraphs>
  <Slides>5</Slides>
  <Notes>0</Notes>
  <HiddenSlides>0</HiddenSlides>
  <MMClips>0</MMClips>
  <ScaleCrop>false</ScaleCrop>
  <HeadingPairs>
    <vt:vector size="4" baseType="variant">
      <vt:variant>
        <vt:lpstr>نسق</vt:lpstr>
      </vt:variant>
      <vt:variant>
        <vt:i4>1</vt:i4>
      </vt:variant>
      <vt:variant>
        <vt:lpstr>عناوين الشرائح</vt:lpstr>
      </vt:variant>
      <vt:variant>
        <vt:i4>5</vt:i4>
      </vt:variant>
    </vt:vector>
  </HeadingPairs>
  <TitlesOfParts>
    <vt:vector size="6" baseType="lpstr">
      <vt:lpstr>تقنية</vt:lpstr>
      <vt:lpstr>المرحلة/ الثالثة فقه اللغة/التعريب م . نور أحمد</vt:lpstr>
      <vt:lpstr>عرض تقديمي في PowerPoint</vt:lpstr>
      <vt:lpstr>عرض تقديمي في PowerPoint</vt:lpstr>
      <vt:lpstr>عرض تقديمي في PowerPoint</vt:lpstr>
      <vt:lpstr>عرض تقديمي في PowerPoint</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المرحلة/ الثالثة فقه اللغة/التعريب م . نور أحمد</dc:title>
  <dc:creator>Maher</dc:creator>
  <cp:lastModifiedBy>Maher</cp:lastModifiedBy>
  <cp:revision>2</cp:revision>
  <dcterms:created xsi:type="dcterms:W3CDTF">2020-04-04T06:26:53Z</dcterms:created>
  <dcterms:modified xsi:type="dcterms:W3CDTF">2021-04-28T10:59:44Z</dcterms:modified>
</cp:coreProperties>
</file>