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DFFB39B4-6142-4EC6-BB33-DA398B75BDD5}" type="datetimeFigureOut">
              <a:rPr lang="ar-IQ" smtClean="0"/>
              <a:t>21/10/1442</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73A0171F-6DD1-4EDC-896E-3F43BA07203F}"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DFFB39B4-6142-4EC6-BB33-DA398B75BDD5}" type="datetimeFigureOut">
              <a:rPr lang="ar-IQ" smtClean="0"/>
              <a:t>21/10/1442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3A0171F-6DD1-4EDC-896E-3F43BA07203F}"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DFFB39B4-6142-4EC6-BB33-DA398B75BDD5}" type="datetimeFigureOut">
              <a:rPr lang="ar-IQ" smtClean="0"/>
              <a:t>21/10/1442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3A0171F-6DD1-4EDC-896E-3F43BA07203F}"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DFFB39B4-6142-4EC6-BB33-DA398B75BDD5}" type="datetimeFigureOut">
              <a:rPr lang="ar-IQ" smtClean="0"/>
              <a:t>21/10/1442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3A0171F-6DD1-4EDC-896E-3F43BA07203F}"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DFFB39B4-6142-4EC6-BB33-DA398B75BDD5}" type="datetimeFigureOut">
              <a:rPr lang="ar-IQ" smtClean="0"/>
              <a:t>21/10/1442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3A0171F-6DD1-4EDC-896E-3F43BA07203F}"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DFFB39B4-6142-4EC6-BB33-DA398B75BDD5}" type="datetimeFigureOut">
              <a:rPr lang="ar-IQ" smtClean="0"/>
              <a:t>21/10/1442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73A0171F-6DD1-4EDC-896E-3F43BA07203F}"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DFFB39B4-6142-4EC6-BB33-DA398B75BDD5}" type="datetimeFigureOut">
              <a:rPr lang="ar-IQ" smtClean="0"/>
              <a:t>21/10/1442</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73A0171F-6DD1-4EDC-896E-3F43BA07203F}"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DFFB39B4-6142-4EC6-BB33-DA398B75BDD5}" type="datetimeFigureOut">
              <a:rPr lang="ar-IQ" smtClean="0"/>
              <a:t>21/10/1442</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73A0171F-6DD1-4EDC-896E-3F43BA07203F}"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B39B4-6142-4EC6-BB33-DA398B75BDD5}" type="datetimeFigureOut">
              <a:rPr lang="ar-IQ" smtClean="0"/>
              <a:t>21/10/1442</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73A0171F-6DD1-4EDC-896E-3F43BA07203F}"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DFFB39B4-6142-4EC6-BB33-DA398B75BDD5}" type="datetimeFigureOut">
              <a:rPr lang="ar-IQ" smtClean="0"/>
              <a:t>21/10/1442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73A0171F-6DD1-4EDC-896E-3F43BA07203F}"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DFFB39B4-6142-4EC6-BB33-DA398B75BDD5}" type="datetimeFigureOut">
              <a:rPr lang="ar-IQ" smtClean="0"/>
              <a:t>21/10/1442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73A0171F-6DD1-4EDC-896E-3F43BA07203F}" type="slidenum">
              <a:rPr lang="ar-IQ" smtClean="0"/>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FFB39B4-6142-4EC6-BB33-DA398B75BDD5}" type="datetimeFigureOut">
              <a:rPr lang="ar-IQ" smtClean="0"/>
              <a:t>21/10/1442</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3A0171F-6DD1-4EDC-896E-3F43BA07203F}"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عنوان المحاضرة الاشتقاق/ م. نور أحمد عبدالله</a:t>
            </a:r>
            <a:endParaRPr lang="ar-IQ" dirty="0"/>
          </a:p>
        </p:txBody>
      </p:sp>
      <p:sp>
        <p:nvSpPr>
          <p:cNvPr id="3" name="عنوان فرعي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3108983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r>
              <a:rPr lang="ar-IQ" dirty="0" smtClean="0"/>
              <a:t>فالاشتقاق الصغير أو العام - كما سماه عبدالواحد الوافي - هو ارتباط كل أصل ثلاثي في اللغة بمعنًى عامٍّ وُضِع له، وهذا المعنى يخرج إلى حيز الوجود في كل كلمة توجد فيها الأصوات الثلاثة مرتبة حسب ترتيبها في الأصل الذي أُخِذت منه.</a:t>
            </a:r>
          </a:p>
          <a:p>
            <a:r>
              <a:rPr lang="ar-IQ" dirty="0" smtClean="0"/>
              <a:t>وعلى هذه الرابطة يقوم أكبر قسم من اللغة، وهو ما يُطلِق عليه علماء الصرف اسم الاشتقاق على ناحية من نواحي هذه الرابطة، وهي المسمى بالمشتقات: (أفعال الماضي والمضارع والأمر، واسم الفاعل واسم المفعول، واسما الزمان والمكان، واسم الآلة</a:t>
            </a:r>
          </a:p>
          <a:p>
            <a:endParaRPr lang="ar-IQ" dirty="0"/>
          </a:p>
        </p:txBody>
      </p:sp>
    </p:spTree>
    <p:extLst>
      <p:ext uri="{BB962C8B-B14F-4D97-AF65-F5344CB8AC3E}">
        <p14:creationId xmlns:p14="http://schemas.microsoft.com/office/powerpoint/2010/main" val="671708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r>
              <a:rPr lang="ar-IQ" dirty="0" smtClean="0"/>
              <a:t>إنَّ ثبات حروف المادة الأصلية فيما اشتق منها ودلالة المشتقات على معنى المادة الأصلي مع زيادة فيه أفادته صيغتها بجعل ألفاظ اللغة مترابطة أشد الترابط، وعلى هذا الاشتقاق يقوم القسم الأعظم من متن اللغة العربية، وهو أكثر أقسام الاشتقاق دورانًا، وهو مما أجمع عليه اللغويون إلا من شذَّ منهم، وتغني المشتقات عن مفردات كثيرة جدًّا لا بد من وضعها لو لم يكن الاشتقاق، وهذا الترابط المحكم الذي يحفظه الاشتقاق بين ألفاظ العربية هو خَصيصة من خصائص هذه اللغة</a:t>
            </a:r>
            <a:endParaRPr lang="ar-IQ" dirty="0"/>
          </a:p>
        </p:txBody>
      </p:sp>
    </p:spTree>
    <p:extLst>
      <p:ext uri="{BB962C8B-B14F-4D97-AF65-F5344CB8AC3E}">
        <p14:creationId xmlns:p14="http://schemas.microsoft.com/office/powerpoint/2010/main" val="1600605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r>
              <a:rPr lang="ar-IQ" dirty="0" smtClean="0"/>
              <a:t>والاشتقاق هو السبيلُ إلى معرفة الأصلي من الزائد من الحروف؛ </a:t>
            </a:r>
            <a:r>
              <a:rPr lang="ar-IQ" dirty="0" err="1" smtClean="0"/>
              <a:t>كاستطاع</a:t>
            </a:r>
            <a:r>
              <a:rPr lang="ar-IQ" dirty="0" smtClean="0"/>
              <a:t> من ط و ع، ومعرفة أصول الألفاظ التي يطرأ التغيير على بعض حروفها؛ كالسماء من س م و، ويميَّز به الدخيل من العربي؛ كالسرادق والإستبرق والفردوس؛ فالدخيل لا مادة له في العربية، وهو أهم وسيلة من وسائل نمو اللغة وتوالد موادها وتكاثر كلماتها، وتوليد كلمات جديدة للدلالة على معانٍ مستحدَثة؛ كالسيارة والمطبعة والمذياع.</a:t>
            </a:r>
            <a:endParaRPr lang="ar-IQ" dirty="0"/>
          </a:p>
        </p:txBody>
      </p:sp>
    </p:spTree>
    <p:extLst>
      <p:ext uri="{BB962C8B-B14F-4D97-AF65-F5344CB8AC3E}">
        <p14:creationId xmlns:p14="http://schemas.microsoft.com/office/powerpoint/2010/main" val="3104369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85000" lnSpcReduction="10000"/>
          </a:bodyPr>
          <a:lstStyle/>
          <a:p>
            <a:r>
              <a:rPr lang="ar-IQ" dirty="0" smtClean="0"/>
              <a:t>ثانيًا: الاشتقاق الكبير:</a:t>
            </a:r>
          </a:p>
          <a:p>
            <a:r>
              <a:rPr lang="ar-IQ" dirty="0" smtClean="0"/>
              <a:t>هو أن يكون بين الكلمتين اتفاق في حروف المادة الأصلية من دون ترتيبها وتناسب في المعنى، وهو الذي سماه ابن جني (الأكبر):</a:t>
            </a:r>
          </a:p>
          <a:p>
            <a:r>
              <a:rPr lang="ar-IQ" dirty="0" smtClean="0"/>
              <a:t>وهو أن نأخذ أصلًا مِن الأصول الثلاثة فنعقدَ عليه وعلى تقاليبه الستة معنًى واحد، تجتمع التراكيب الستة وما يتصرف من كل واحد منها عليه، وذكر مثال ذلك: (ك. ل. م) (ك. م. ل) (م. ك. ل) (م. ل. ك) (ل. ك. م) (ل. م. ك).</a:t>
            </a:r>
          </a:p>
          <a:p>
            <a:r>
              <a:rPr lang="ar-IQ" dirty="0" smtClean="0"/>
              <a:t>وجميع هذه التراكيب تدل على القوة والشدة، وذكر محمد المغربي أن هناك مَن سماه بالقلب. لكن هذا النوع من الاشتقاق ما كان لتعمم نتائجه وأحكامه على جميع المواد والأصول، "وقد بالغ بعضهم في هذا النوع من الاشتقاق، فزعَم أنه يطَّرِد في معظم المواد، والحق أنه لا يبدو في صورة واضحة إلا في طائفة يسيرة من المواد، ومحاولة تطبيقه في غيرها يقتضي كثيرًا من التكلُّف والتعسُّف أو الخروج باللفظ عن مدلوله الأصلي". ولقد وضَّح هذا الأمرَ الإمامُ السيوطي؛ حيث قال: "وهذا الاشتقاق ليس معتمدًا في اللغة، ولا يصح أن يستنبط به اشتقاقٌ في لغة العرب"</a:t>
            </a:r>
          </a:p>
          <a:p>
            <a:endParaRPr lang="ar-IQ" dirty="0"/>
          </a:p>
        </p:txBody>
      </p:sp>
    </p:spTree>
    <p:extLst>
      <p:ext uri="{BB962C8B-B14F-4D97-AF65-F5344CB8AC3E}">
        <p14:creationId xmlns:p14="http://schemas.microsoft.com/office/powerpoint/2010/main" val="1138975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a:bodyPr>
          <a:lstStyle/>
          <a:p>
            <a:r>
              <a:rPr lang="ar-IQ" dirty="0" smtClean="0"/>
              <a:t>ثالثًا: الاشتقاق الأكبر:</a:t>
            </a:r>
          </a:p>
          <a:p>
            <a:r>
              <a:rPr lang="ar-IQ" dirty="0" smtClean="0"/>
              <a:t>هو أن يكون بين الكلمتين تناسبٌ في المعنى، واتفاق في بعض حروف المادة الأصلية وترتيبها، سواء أكانت الحروف المتغايرة متناسبةً في المخرج الصوتي أم لم تكن؛ مثل: صرير وصريف، وخرب وخرق، وهديل وهدير.</a:t>
            </a:r>
          </a:p>
          <a:p>
            <a:r>
              <a:rPr lang="ar-IQ" dirty="0" smtClean="0"/>
              <a:t>ويعرِّفه عبد الوافي: "أنه ارتباط بعض مجموعات ثلاثية من الأصوات ببعض المعاني ارتباطًا غير مقيد بنفس الأصوات، بل بنوعها العام وترتيبها فحسب، سواء أبقيت الأصوات ذاتها أم استبدل بها أو ببعضها أصوات أخرى متفقة معها في النوع، ويقصد بالاتفاق في النوع أن يتقاربَ الصوتان في المخرج، أو يتحدا في جميع الصفات، ما عدا الإطباق"؛ مثل: التقارب في المخرج، تناوب الميم والنون في (امتقع لونه وانتقع)، واللام والنون في (أسود حالك وحانك)، والواو والميم في مثل: (</a:t>
            </a:r>
            <a:r>
              <a:rPr lang="ar-IQ" dirty="0" err="1" smtClean="0"/>
              <a:t>أوشاج</a:t>
            </a:r>
            <a:r>
              <a:rPr lang="ar-IQ" dirty="0" smtClean="0"/>
              <a:t>  وأمشاج).</a:t>
            </a:r>
          </a:p>
          <a:p>
            <a:endParaRPr lang="ar-IQ" dirty="0"/>
          </a:p>
        </p:txBody>
      </p:sp>
    </p:spTree>
    <p:extLst>
      <p:ext uri="{BB962C8B-B14F-4D97-AF65-F5344CB8AC3E}">
        <p14:creationId xmlns:p14="http://schemas.microsoft.com/office/powerpoint/2010/main" val="4065569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r>
              <a:rPr lang="ar-IQ" dirty="0" smtClean="0"/>
              <a:t>ويسمى هذا النوع من الاشتقاق بالإبدال، وابن جني أدخله تحت قانون سماه: (تعاقب الألفاظ؛ </a:t>
            </a:r>
            <a:r>
              <a:rPr lang="ar-IQ" dirty="0" err="1" smtClean="0"/>
              <a:t>لتصاقب</a:t>
            </a:r>
            <a:r>
              <a:rPr lang="ar-IQ" dirty="0" smtClean="0"/>
              <a:t> المعاني)؛ أي: إن تقارب الحروف في مكان صاحبه، وذكر مثال: (هزا وأزا) مِن قوله تعالى: ﴿ أَلَمْ تَرَ أَنَّا أَرْسَلْنَا الشَّيَاطِينَ عَلَى الْكَافِرِينَ تَؤُزُّهُمْ أَزًّا ﴾  أي: تُزعِجهم وتُقلقهم، فهذا معنى تهزهم هزًّا، والهمزة أخت الهاء؛ فتقارَب اللفظانِ لتقارب المعنيين، لكنهم خصوا هذا المعنى بالهَمزة؛ لأنها أقوى من الهاء، وأعظم في النفوس؛ لأنك قد تهزُّ ما لا بال له؛ كالجذع، وساق الشجرة</a:t>
            </a:r>
            <a:endParaRPr lang="ar-IQ" dirty="0"/>
          </a:p>
        </p:txBody>
      </p:sp>
    </p:spTree>
    <p:extLst>
      <p:ext uri="{BB962C8B-B14F-4D97-AF65-F5344CB8AC3E}">
        <p14:creationId xmlns:p14="http://schemas.microsoft.com/office/powerpoint/2010/main" val="432815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r>
              <a:rPr lang="ar-IQ" dirty="0" smtClean="0"/>
              <a:t>رابعًا: الاشتقاق الكُبَّار:</a:t>
            </a:r>
          </a:p>
          <a:p>
            <a:r>
              <a:rPr lang="ar-IQ" dirty="0" smtClean="0"/>
              <a:t>وهو معروفٌ عند اللغويين بالنحت، وهو أخذُ كلمة من بعض حروف كلمتين أو كلمات أو من جملة، مع تناسُبِ المنحوتة والمنحوت منها في اللفظ والمعنى، وقد استعملته العرب لاختصار حكاية المركَّبات، فقالوا: بَسْمَلَ وسَبْحَلَ </a:t>
            </a:r>
            <a:r>
              <a:rPr lang="ar-IQ" dirty="0" err="1" smtClean="0"/>
              <a:t>وحَيْعَلَ</a:t>
            </a:r>
            <a:r>
              <a:rPr lang="ar-IQ" dirty="0" smtClean="0"/>
              <a:t>: إذا قال: بسم الله، وسبحان الله، وحي على الفلاح، ومن المركَّب العَلَمُ المضاف، وهم إذا نسبوا إليه نسبوا إلى الأول، وربما اشتقوا النسبة منهما، فقالوا: </a:t>
            </a:r>
            <a:r>
              <a:rPr lang="ar-IQ" dirty="0" err="1" smtClean="0"/>
              <a:t>عَبْشَميّ</a:t>
            </a:r>
            <a:r>
              <a:rPr lang="ar-IQ" dirty="0" smtClean="0"/>
              <a:t>  </a:t>
            </a:r>
            <a:r>
              <a:rPr lang="ar-IQ" dirty="0" err="1" smtClean="0"/>
              <a:t>وعَبْقَسيّ</a:t>
            </a:r>
            <a:r>
              <a:rPr lang="ar-IQ" dirty="0" smtClean="0"/>
              <a:t>  </a:t>
            </a:r>
            <a:r>
              <a:rPr lang="ar-IQ" dirty="0" err="1" smtClean="0"/>
              <a:t>ومَرْقَسيّ</a:t>
            </a:r>
            <a:r>
              <a:rPr lang="ar-IQ" dirty="0" smtClean="0"/>
              <a:t> في النسبة إلى </a:t>
            </a:r>
            <a:r>
              <a:rPr lang="ar-IQ" dirty="0" err="1" smtClean="0"/>
              <a:t>عبدشمس</a:t>
            </a:r>
            <a:r>
              <a:rPr lang="ar-IQ" dirty="0" smtClean="0"/>
              <a:t>، وعبد القيس، وامرئ القيس في كندة، وهو قليلُ الاستعمال في العربية.</a:t>
            </a:r>
          </a:p>
          <a:p>
            <a:endParaRPr lang="ar-IQ" dirty="0"/>
          </a:p>
        </p:txBody>
      </p:sp>
    </p:spTree>
    <p:extLst>
      <p:ext uri="{BB962C8B-B14F-4D97-AF65-F5344CB8AC3E}">
        <p14:creationId xmlns:p14="http://schemas.microsoft.com/office/powerpoint/2010/main" val="842628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r>
              <a:rPr lang="ar-IQ" dirty="0" smtClean="0"/>
              <a:t>وذهب ابنُ فارس (ت 395هـ) إلى أن أكثرَ الألفاظ الرباعية والخماسية منحوتة، وفيها الموضوع وَضْعًا، وعلى هذا المذهب جرى في كتابه مقاييس اللغة.</a:t>
            </a:r>
          </a:p>
          <a:p>
            <a:r>
              <a:rPr lang="ar-IQ" dirty="0" smtClean="0"/>
              <a:t>هذا القسم من أقسام الاشتقاق وسيلةٌ مِن وسائل توليد كلمات جديدة للدلالة على معانٍ مستحدَثة، وقد أجازه المَجمَع عندما تُلجِئ إليه الضرورةُ العلمية، فيقال:  </a:t>
            </a:r>
            <a:r>
              <a:rPr lang="ar-IQ" dirty="0" err="1" smtClean="0"/>
              <a:t>حَلْمَأ</a:t>
            </a:r>
            <a:r>
              <a:rPr lang="ar-IQ" dirty="0" smtClean="0"/>
              <a:t>  مِن حلَّ بالماء، وبرَّمائي من برّ وماء، </a:t>
            </a:r>
            <a:r>
              <a:rPr lang="ar-IQ" dirty="0" err="1" smtClean="0"/>
              <a:t>وكهرضوئي</a:t>
            </a:r>
            <a:r>
              <a:rPr lang="ar-IQ" dirty="0" smtClean="0"/>
              <a:t> من كهرباء وضوء، ومنه اختصار أسماء المؤسَّسات العلمية وغيرها.</a:t>
            </a:r>
          </a:p>
          <a:p>
            <a:endParaRPr lang="ar-IQ" dirty="0"/>
          </a:p>
        </p:txBody>
      </p:sp>
    </p:spTree>
    <p:extLst>
      <p:ext uri="{BB962C8B-B14F-4D97-AF65-F5344CB8AC3E}">
        <p14:creationId xmlns:p14="http://schemas.microsoft.com/office/powerpoint/2010/main" val="33612009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r>
              <a:rPr lang="ar-IQ" dirty="0" smtClean="0"/>
              <a:t>خلاف العلماء في الاشتقاق</a:t>
            </a:r>
          </a:p>
          <a:p>
            <a:r>
              <a:rPr lang="ar-IQ" dirty="0" smtClean="0"/>
              <a:t>ولقد وقع خلاف في الاشتقاق الصغير؛ فطائفة من العلماء يقولون بأن بعض الكلم مشتق، وبعضه غير مشتق، مثل سيبويه والخليل والأصمعي... وقالت طائفة من المتأخرين اللغويين بأن كل الكلم مشتق، وطائفة أخرى بأن الكلم كله أصل</a:t>
            </a:r>
          </a:p>
          <a:p>
            <a:endParaRPr lang="ar-IQ" dirty="0"/>
          </a:p>
        </p:txBody>
      </p:sp>
    </p:spTree>
    <p:extLst>
      <p:ext uri="{BB962C8B-B14F-4D97-AF65-F5344CB8AC3E}">
        <p14:creationId xmlns:p14="http://schemas.microsoft.com/office/powerpoint/2010/main" val="343083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lnSpcReduction="10000"/>
          </a:bodyPr>
          <a:lstStyle/>
          <a:p>
            <a:r>
              <a:rPr lang="ar-IQ" dirty="0" smtClean="0"/>
              <a:t>هل نشتق من المصدر أم من الفعل؟</a:t>
            </a:r>
          </a:p>
          <a:p>
            <a:r>
              <a:rPr lang="ar-IQ" dirty="0" smtClean="0"/>
              <a:t>خلاف قديم بين البصريين والكوفيين حول هذا الموضوع، أذكر أدلة كل من الفريقين إلى ما ذهبوا إليه. البصريون:</a:t>
            </a:r>
          </a:p>
          <a:p>
            <a:r>
              <a:rPr lang="ar-IQ" dirty="0" smtClean="0"/>
              <a:t>يقول البصريون: إن أصل المشتقات هو المصدر. وحجتهم في ذلك ما يلي:</a:t>
            </a:r>
          </a:p>
          <a:p>
            <a:r>
              <a:rPr lang="ar-IQ" dirty="0" smtClean="0"/>
              <a:t>المصدر هو أصل، لأنه يدل على شيء واحد، وهو الحدث، مثل كلمة: الكتابة، نشتق منها: كتب يكتب اكتب مكتوب كتاب.. والمصدر اسم أما الفعل؛ فإنه يدل على حدث وزمن، والذي يدل على شيء واحد، يعد هو الأصل في كل شيء، لأن الواحد أصل الاثنين.</a:t>
            </a:r>
          </a:p>
          <a:p>
            <a:r>
              <a:rPr lang="ar-IQ" dirty="0" smtClean="0"/>
              <a:t>لأن العرب اشتقت من أسماء الأعيان أفعالًا؛ فكلمة: (تأبل) مثلًا، معناها: اتخذ إبلًا، وكذلك كلمة: (ابن) وهي اسم، اشتقوا فعل: تبنى، والاسم موجود قبل الفعل.</a:t>
            </a:r>
          </a:p>
          <a:p>
            <a:endParaRPr lang="ar-IQ" dirty="0" smtClean="0"/>
          </a:p>
          <a:p>
            <a:endParaRPr lang="ar-IQ" dirty="0"/>
          </a:p>
        </p:txBody>
      </p:sp>
    </p:spTree>
    <p:extLst>
      <p:ext uri="{BB962C8B-B14F-4D97-AF65-F5344CB8AC3E}">
        <p14:creationId xmlns:p14="http://schemas.microsoft.com/office/powerpoint/2010/main" val="4192101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r>
              <a:rPr lang="ar-IQ" dirty="0" smtClean="0"/>
              <a:t>تعريف الاشتقاق </a:t>
            </a:r>
          </a:p>
          <a:p>
            <a:r>
              <a:rPr lang="ar-IQ" dirty="0" smtClean="0"/>
              <a:t>لغة:</a:t>
            </a:r>
          </a:p>
          <a:p>
            <a:r>
              <a:rPr lang="ar-IQ" dirty="0" smtClean="0"/>
              <a:t>قال ابن فارس في معجمه:</a:t>
            </a:r>
          </a:p>
          <a:p>
            <a:r>
              <a:rPr lang="ar-IQ" dirty="0" smtClean="0"/>
              <a:t>شق: الشين والقاف أصل واحد صحيح، يدلُّ على انصداع في الشيء، ثم يحمل عليه، ويشتق منه على معنى الاستعارة، تقول: شققت الشيء أشقه شقًّا، إذا صدعته، وبيده شقوق، وبالدابَّة شقاق، والأصل واحد.</a:t>
            </a:r>
          </a:p>
          <a:p>
            <a:endParaRPr lang="ar-IQ" dirty="0"/>
          </a:p>
        </p:txBody>
      </p:sp>
    </p:spTree>
    <p:extLst>
      <p:ext uri="{BB962C8B-B14F-4D97-AF65-F5344CB8AC3E}">
        <p14:creationId xmlns:p14="http://schemas.microsoft.com/office/powerpoint/2010/main" val="19352061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lnSpcReduction="10000"/>
          </a:bodyPr>
          <a:lstStyle/>
          <a:p>
            <a:r>
              <a:rPr lang="ar-IQ" dirty="0" smtClean="0"/>
              <a:t>الكوفيون:</a:t>
            </a:r>
          </a:p>
          <a:p>
            <a:r>
              <a:rPr lang="ar-IQ" dirty="0" smtClean="0"/>
              <a:t>يقول الكوفيون: إن الفعل هو أصل المشتقات، وأما الاسم، وأسماء المشتقات فهو تابع للفعل، واحتجوا على ذلك بما يلي:</a:t>
            </a:r>
          </a:p>
          <a:p>
            <a:r>
              <a:rPr lang="ar-IQ" dirty="0" smtClean="0"/>
              <a:t>1- أن المصدر يتبع الفعل في صحته وإعلاله، فالمصدر يصح إذا صح الفعل مثل: ضرب ضربًا ويعتل إذا اعتل مثل: قام قيامًا.</a:t>
            </a:r>
          </a:p>
          <a:p>
            <a:r>
              <a:rPr lang="ar-IQ" dirty="0" smtClean="0"/>
              <a:t>2- المصدر يؤكد الفعل فتقول: أكل أكلًا، شرب شربًا فالفعل أقوى من المصدر.</a:t>
            </a:r>
          </a:p>
          <a:p>
            <a:r>
              <a:rPr lang="ar-IQ" dirty="0" smtClean="0"/>
              <a:t>3- أن الفعل يعمل في المصدر، والعامل أقوى من المعمول تقول: علمت علمًا، فهمت فهمًا، فتنصب المصدر بالفعل.</a:t>
            </a:r>
          </a:p>
          <a:p>
            <a:r>
              <a:rPr lang="ar-IQ" dirty="0" smtClean="0"/>
              <a:t>4- هناك أفعال لا مصادر لها (جامدة) كالفعل: حبذا ونعم وبئس وليس.</a:t>
            </a:r>
          </a:p>
          <a:p>
            <a:endParaRPr lang="ar-IQ" dirty="0"/>
          </a:p>
        </p:txBody>
      </p:sp>
    </p:spTree>
    <p:extLst>
      <p:ext uri="{BB962C8B-B14F-4D97-AF65-F5344CB8AC3E}">
        <p14:creationId xmlns:p14="http://schemas.microsoft.com/office/powerpoint/2010/main" val="595136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r>
              <a:rPr lang="ar-IQ" dirty="0" smtClean="0"/>
              <a:t>وابن جني، كان أعلم عصره في هذا الموضوع.</a:t>
            </a:r>
          </a:p>
          <a:p>
            <a:r>
              <a:rPr lang="ar-IQ" dirty="0" smtClean="0"/>
              <a:t>يقول في هذه المسألة:</a:t>
            </a:r>
          </a:p>
          <a:p>
            <a:r>
              <a:rPr lang="ar-IQ" dirty="0" smtClean="0"/>
              <a:t>1- تشتق بعض الأسماء من الأفعال، كقائم من: قام.</a:t>
            </a:r>
          </a:p>
          <a:p>
            <a:r>
              <a:rPr lang="ar-IQ" dirty="0" smtClean="0"/>
              <a:t>2- يشتق المصدر من الجوهر، مثل: الاستحجار، من الحجر.</a:t>
            </a:r>
          </a:p>
          <a:p>
            <a:r>
              <a:rPr lang="ar-IQ" dirty="0" smtClean="0"/>
              <a:t>3- يشتق بعض المصادر من الحروف كما في قولك: سألتك حاجة فلوليت لي، أي: قلت: لولا، لولا..</a:t>
            </a:r>
          </a:p>
          <a:p>
            <a:r>
              <a:rPr lang="ar-IQ" dirty="0" smtClean="0"/>
              <a:t>وسألتك حاجة فلا ليت لي، أي: قلت لي: لا، لا..</a:t>
            </a:r>
          </a:p>
          <a:p>
            <a:r>
              <a:rPr lang="ar-IQ" dirty="0" smtClean="0"/>
              <a:t>وهذا العبقري قد أنصف كلًا من الفريقين؛ البصريين والكوفيين.</a:t>
            </a:r>
          </a:p>
          <a:p>
            <a:endParaRPr lang="ar-IQ" dirty="0"/>
          </a:p>
        </p:txBody>
      </p:sp>
    </p:spTree>
    <p:extLst>
      <p:ext uri="{BB962C8B-B14F-4D97-AF65-F5344CB8AC3E}">
        <p14:creationId xmlns:p14="http://schemas.microsoft.com/office/powerpoint/2010/main" val="2199598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20000"/>
          </a:bodyPr>
          <a:lstStyle/>
          <a:p>
            <a:r>
              <a:rPr lang="ar-IQ" dirty="0" smtClean="0"/>
              <a:t>اصطلاحًا:</a:t>
            </a:r>
          </a:p>
          <a:p>
            <a:r>
              <a:rPr lang="ar-IQ" dirty="0" smtClean="0"/>
              <a:t>عرَّف الجرجاني الاشتقاق: "بأنه نزع لفظٍ مِن آخرَ، بشرط مناسبتهما معنًى وتركيبًا، ومغايرتهما في الصيغة".</a:t>
            </a:r>
          </a:p>
          <a:p>
            <a:r>
              <a:rPr lang="ar-IQ" dirty="0" smtClean="0"/>
              <a:t>وعرَّفه الشوكاني بقوله: "أن تجد بين اللفظين تناسبًا في المعنى والتركيب، فترد أحدهما إلى الآخر".</a:t>
            </a:r>
          </a:p>
          <a:p>
            <a:r>
              <a:rPr lang="ar-IQ" dirty="0" smtClean="0"/>
              <a:t>وأما في البحر المحيط فهو افتعال من الشق، بمعنى الاقتطاع، من انشقت العصا إذا تفرَّقت أجزاؤها؛ فإن معنى المادةَ الواحدة تتوزع على ألفاظٍ كثيرة مقتطعة منها، أو من شققت الثوب والخشبة، فيكون كل جزء منها مناسبًا لصاحبه في المادة والصورة، وهو يقع باعتبار حالين:</a:t>
            </a:r>
          </a:p>
          <a:p>
            <a:r>
              <a:rPr lang="ar-IQ" dirty="0" smtClean="0"/>
              <a:t>أحدهما: أن ترى لفظين اشتركَا في الحروف الأصلية والمعنى، وتريد أن تعلم أيهما أصل أو فرع.</a:t>
            </a:r>
          </a:p>
          <a:p>
            <a:r>
              <a:rPr lang="ar-IQ" dirty="0" smtClean="0"/>
              <a:t>والثانية: أن ترى لفظًا قضَتِ القواعد بأن مثله أصل، وتريد أن تبني منه لفظًا آخر.</a:t>
            </a:r>
          </a:p>
          <a:p>
            <a:endParaRPr lang="ar-IQ" dirty="0"/>
          </a:p>
        </p:txBody>
      </p:sp>
    </p:spTree>
    <p:extLst>
      <p:ext uri="{BB962C8B-B14F-4D97-AF65-F5344CB8AC3E}">
        <p14:creationId xmlns:p14="http://schemas.microsoft.com/office/powerpoint/2010/main" val="3222398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r>
              <a:rPr lang="ar-IQ" dirty="0" smtClean="0"/>
              <a:t>والذي يظهر من هذه التعاريف ويجمع بينها أكثر هو شرط المناسبة في المادة والصورة.</a:t>
            </a:r>
          </a:p>
          <a:p>
            <a:r>
              <a:rPr lang="ar-IQ" dirty="0" smtClean="0"/>
              <a:t>قال السيوطي في شرح التسهيل: الاشتقاق: أخذُ صيغة من أخرى، مع اتفاقهما معنًى، ومادة أصلية، وهيئة تركيب لها؛ ليدل بالثانية على معنى الأصل، بزيادة مفيدة، لأجلها اختلفا حروفًا أو هيئة؛ كضاربٍ مِن ضرب، وحَذِر مِن حذر".</a:t>
            </a:r>
          </a:p>
          <a:p>
            <a:r>
              <a:rPr lang="ar-IQ" dirty="0" smtClean="0"/>
              <a:t>جاء في كتاب (الصاحبي): أن أهل اللغة أجمعوا - إلا من شذ عنهم - أن للغة العرب قياسًا، وأن العربَ تشتقُّ بعضَ الكلام من بعض.</a:t>
            </a:r>
          </a:p>
          <a:p>
            <a:endParaRPr lang="ar-IQ" dirty="0"/>
          </a:p>
        </p:txBody>
      </p:sp>
    </p:spTree>
    <p:extLst>
      <p:ext uri="{BB962C8B-B14F-4D97-AF65-F5344CB8AC3E}">
        <p14:creationId xmlns:p14="http://schemas.microsoft.com/office/powerpoint/2010/main" val="3380572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lnSpcReduction="10000"/>
          </a:bodyPr>
          <a:lstStyle/>
          <a:p>
            <a:r>
              <a:rPr lang="ar-IQ" dirty="0" smtClean="0"/>
              <a:t>وأن اسمَ الجِن مشتق من اسم الاجتنان، وأن الجيم والنون تدلان أبدًا على الستر، تقول العرب للدرع: جُنَّة، وأجنه الليل، وهذا جنين؛ أي: هو في بطن أمِّه، أو مقبور، وأن الإنسَ مِن الظهور، يقولون: آنست الشيء: أبصرته.</a:t>
            </a:r>
          </a:p>
          <a:p>
            <a:r>
              <a:rPr lang="ar-IQ" dirty="0" smtClean="0"/>
              <a:t>وعلى هذا سائرُ كلام العرب، علِم ذلك مَن علم، وجهِله من جهل، قلنا: وهذا أيضًا مبنيٌّ على ما تقدم مِن قولنا في التوفيق؛ فإن الذي وقفنا على أن الاجتنانَ التستُّرُ هو الذي وقفنا على أن الجن مشتق منه، وليس لنا اليوم أن نخترع، ولا أن نقول غير ما قالوه، ولا أن نقيس قياسًا لم يقيسوه؛ لأن في ذلك فسادَ اللغة، وبطلانَ حقائقها، ونكتة الباب أن اللغة لا تؤخذ قياسًا نَقِيسه الآن نحن"</a:t>
            </a:r>
          </a:p>
          <a:p>
            <a:r>
              <a:rPr lang="ar-IQ" dirty="0" smtClean="0"/>
              <a:t>وكلام ابن فارس كان في باب القول على لغة العرب هل لها قياس؟ وهل يُشتَقُّ بعضُ الكلام مِن بعض؟</a:t>
            </a:r>
          </a:p>
          <a:p>
            <a:endParaRPr lang="ar-IQ" dirty="0"/>
          </a:p>
        </p:txBody>
      </p:sp>
    </p:spTree>
    <p:extLst>
      <p:ext uri="{BB962C8B-B14F-4D97-AF65-F5344CB8AC3E}">
        <p14:creationId xmlns:p14="http://schemas.microsoft.com/office/powerpoint/2010/main" val="213484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r>
              <a:rPr lang="ar-IQ" dirty="0" smtClean="0"/>
              <a:t>فإذًا قضية الاشتقاق مرتبطة بقضية أصل اللغة، وقضية أصل اللغة هي بدورها ستجرُّنا إلى تساؤلٍ عن مرجعية اللغة؛ هل عن رواية تواتريه أم أحادية أم قياس؟</a:t>
            </a:r>
          </a:p>
          <a:p>
            <a:r>
              <a:rPr lang="ar-IQ" dirty="0" smtClean="0"/>
              <a:t>فعلى العموم، الاشتقاقُ هو توليد الألفاظ بعضها من بعض، ولا يتسنَّى ذلك إلا من الألفاظ التي بينها أصل واحد ترجع وتتولد منه؛ فهو في الألفاظ أشبهُ ما يكون بالرابطة النسبية بين الناس.</a:t>
            </a:r>
          </a:p>
          <a:p>
            <a:r>
              <a:rPr lang="ar-IQ" dirty="0" smtClean="0"/>
              <a:t>وهو أيضًا عملية استخراج لفظ من لفظ، أو صيغة من أخرى، بحيث تظلُّ الفروعُ المولدة متصلة بالأصل.</a:t>
            </a:r>
          </a:p>
          <a:p>
            <a:endParaRPr lang="ar-IQ" dirty="0"/>
          </a:p>
        </p:txBody>
      </p:sp>
    </p:spTree>
    <p:extLst>
      <p:ext uri="{BB962C8B-B14F-4D97-AF65-F5344CB8AC3E}">
        <p14:creationId xmlns:p14="http://schemas.microsoft.com/office/powerpoint/2010/main" val="2400522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r>
              <a:rPr lang="ar-IQ" dirty="0" smtClean="0"/>
              <a:t>معنى هذا: أن نأخذ كلمةً من أخرى مع تناسب بينهما في المعنى، وتغيير في اللفظ، يقدم لنا زيادة على المعنى الأصلي، وهذه الزيادة هي سبب الاشتقاق.</a:t>
            </a:r>
          </a:p>
          <a:p>
            <a:r>
              <a:rPr lang="ar-IQ" dirty="0" smtClean="0"/>
              <a:t>ويقول عبدالقادر المغربي: "هو نزع لفظ من آخر بشرط مناسبتهما معنًى وتركيبًا، وتغايرهما في الصيغة، أو يقال: هو تحويل الأصل الواحد إلى صِيَغ مختلفة؛ لتفيدَ ما لم يستفد بذلك الأصل: فمصدر (ضرب) يتحول إلى (ضرب)، فيُفيد حصول الحدَث في الزمن الماضي، وإلى (يضرب) فيُفيد حصوله في المستقبل، وهكذا</a:t>
            </a:r>
          </a:p>
          <a:p>
            <a:endParaRPr lang="ar-IQ" dirty="0"/>
          </a:p>
        </p:txBody>
      </p:sp>
    </p:spTree>
    <p:extLst>
      <p:ext uri="{BB962C8B-B14F-4D97-AF65-F5344CB8AC3E}">
        <p14:creationId xmlns:p14="http://schemas.microsoft.com/office/powerpoint/2010/main" val="3333634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r>
              <a:rPr lang="ar-IQ" dirty="0" smtClean="0"/>
              <a:t>قسم العلماءُ الاشتقاقَ إلى أربعة أقسام، وهي:</a:t>
            </a:r>
          </a:p>
          <a:p>
            <a:r>
              <a:rPr lang="ar-IQ" dirty="0" smtClean="0"/>
              <a:t>أولًا: الاشتقاق الأصغر:</a:t>
            </a:r>
          </a:p>
          <a:p>
            <a:r>
              <a:rPr lang="ar-IQ" dirty="0" smtClean="0"/>
              <a:t>وهو أكثرُ أنواع الاشتقاق ورودًا في اللغة العربية: "وطريق معرفته تقليب تعاريف الكلمة، حتى يرجع منها إلى صيغة هي أصل الصيغ، كلها دلالة اطراد، أو حروفًا غالبًا، كضرب؛ فإنه دالٌّ على مطلق الضرب فقط، أما ضارب، ومضروب، ويضرب، واضرب، فكلها أكثر دلالة، وأكثر حروفًا"</a:t>
            </a:r>
          </a:p>
          <a:p>
            <a:endParaRPr lang="ar-IQ" dirty="0"/>
          </a:p>
        </p:txBody>
      </p:sp>
    </p:spTree>
    <p:extLst>
      <p:ext uri="{BB962C8B-B14F-4D97-AF65-F5344CB8AC3E}">
        <p14:creationId xmlns:p14="http://schemas.microsoft.com/office/powerpoint/2010/main" val="3438536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r>
              <a:rPr lang="ar-IQ" dirty="0" smtClean="0"/>
              <a:t>فالاشتقاقُ الصغير هو انتزاع كلمة من كلمة أخرى مع تغيير في الصيغة، مع تشابهٍ بينهما في المعنى، والاتفاق في الحروف الأصلية، وفي ترتيبها، وهذا النوعُ مِن الاشتقاق هو الذي يتبادر إلى الذهن عند الإطلاق؛ "لأنه الأوسعُ دائرةً، والأكثر نتاجًا، وإلا فإن في لغة العرب وسائلَ أخرى لنموها وتكاثر كلماتها، هي مِن قَبيل الاشتقاق الصغير المذكور، إلا أنها تجري على نمط آخر، وتتحرك في دائرة أضيق، وأريد بها (القلب) و(الإبدال) و(النحت)"</a:t>
            </a:r>
          </a:p>
          <a:p>
            <a:r>
              <a:rPr lang="ar-IQ" dirty="0" smtClean="0"/>
              <a:t>وأما ابن جني فقد قسمه إلى قسمين: "وذلك أن الاشتقاقَ عندي على ضربين: كبير وصغير؛ فالصغيرُ ما في أيدي الناس وكتبهم؛ كأن تأخُذَ أصلًا من الأصول فتقرأه فتجمع بين معانيه، وإن اختلفت صيغته ومبانيه</a:t>
            </a:r>
          </a:p>
          <a:p>
            <a:endParaRPr lang="ar-IQ" dirty="0"/>
          </a:p>
        </p:txBody>
      </p:sp>
    </p:spTree>
    <p:extLst>
      <p:ext uri="{BB962C8B-B14F-4D97-AF65-F5344CB8AC3E}">
        <p14:creationId xmlns:p14="http://schemas.microsoft.com/office/powerpoint/2010/main" val="31055175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TotalTime>
  <Words>2064</Words>
  <Application>Microsoft Office PowerPoint</Application>
  <PresentationFormat>عرض على الشاشة (3:4)‏</PresentationFormat>
  <Paragraphs>63</Paragraphs>
  <Slides>21</Slides>
  <Notes>0</Notes>
  <HiddenSlides>0</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تدفق</vt:lpstr>
      <vt:lpstr>عنوان المحاضرة الاشتقاق/ م. نور أحمد عبدالله</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المحاضرة الاشتقاق/ م. نور أحمد عبدالله</dc:title>
  <dc:creator>Maher</dc:creator>
  <cp:lastModifiedBy>Maher</cp:lastModifiedBy>
  <cp:revision>1</cp:revision>
  <dcterms:created xsi:type="dcterms:W3CDTF">2021-05-31T21:00:58Z</dcterms:created>
  <dcterms:modified xsi:type="dcterms:W3CDTF">2021-05-31T21:10:01Z</dcterms:modified>
</cp:coreProperties>
</file>