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64" r:id="rId6"/>
    <p:sldId id="265" r:id="rId7"/>
    <p:sldId id="268" r:id="rId8"/>
    <p:sldId id="269" r:id="rId9"/>
    <p:sldId id="270" r:id="rId10"/>
    <p:sldId id="272" r:id="rId11"/>
    <p:sldId id="273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470C943-5BC1-4E6F-BA7B-DD5896E25E88}" type="datetimeFigureOut">
              <a:rPr lang="ar-IQ" smtClean="0"/>
              <a:t>25/09/1441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06C880E-2549-44B9-A077-A121A6368A02}" type="slidenum">
              <a:rPr lang="ar-IQ" smtClean="0"/>
              <a:t>‹#›</a:t>
            </a:fld>
            <a:endParaRPr lang="ar-IQ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Microscopic examination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Lab 3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889437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35280" cy="1008112"/>
          </a:xfrm>
        </p:spPr>
        <p:txBody>
          <a:bodyPr/>
          <a:lstStyle/>
          <a:p>
            <a:pPr algn="l"/>
            <a:r>
              <a:rPr lang="en-US" sz="2800" dirty="0">
                <a:solidFill>
                  <a:srgbClr val="2F5897"/>
                </a:solidFill>
              </a:rPr>
              <a:t>7- Mucus </a:t>
            </a:r>
            <a:r>
              <a:rPr lang="en-US" sz="2800" dirty="0" smtClean="0">
                <a:solidFill>
                  <a:srgbClr val="2F5897"/>
                </a:solidFill>
              </a:rPr>
              <a:t>thread</a:t>
            </a:r>
            <a:endParaRPr lang="ar-IQ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72816"/>
            <a:ext cx="4495800" cy="4896543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772816"/>
            <a:ext cx="4464495" cy="4896544"/>
          </a:xfrm>
        </p:spPr>
      </p:pic>
    </p:spTree>
    <p:extLst>
      <p:ext uri="{BB962C8B-B14F-4D97-AF65-F5344CB8AC3E}">
        <p14:creationId xmlns:p14="http://schemas.microsoft.com/office/powerpoint/2010/main" val="29070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pPr algn="l"/>
            <a:r>
              <a:rPr lang="en-US" sz="4400" dirty="0" smtClean="0"/>
              <a:t>8- Microorganism</a:t>
            </a:r>
            <a:endParaRPr lang="ar-IQ" sz="44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" t="17552" r="-755" b="-1006"/>
          <a:stretch/>
        </p:blipFill>
        <p:spPr>
          <a:xfrm>
            <a:off x="4572000" y="1700808"/>
            <a:ext cx="4464496" cy="5040560"/>
          </a:xfrm>
        </p:spPr>
      </p:pic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85262667"/>
              </p:ext>
            </p:extLst>
          </p:nvPr>
        </p:nvGraphicFramePr>
        <p:xfrm>
          <a:off x="179512" y="1844824"/>
          <a:ext cx="4320480" cy="374441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39419"/>
                <a:gridCol w="1381061"/>
              </a:tblGrid>
              <a:tr h="68679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Rods and cocci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Bacteria </a:t>
                      </a:r>
                      <a:endParaRPr lang="ar-IQ" dirty="0"/>
                    </a:p>
                  </a:txBody>
                  <a:tcPr/>
                </a:tc>
              </a:tr>
              <a:tr h="68679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Candia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Yeasts</a:t>
                      </a:r>
                      <a:endParaRPr lang="ar-IQ" dirty="0"/>
                    </a:p>
                  </a:txBody>
                  <a:tcPr/>
                </a:tc>
              </a:tr>
              <a:tr h="1185418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Trichomonas</a:t>
                      </a:r>
                      <a:r>
                        <a:rPr lang="en-US" baseline="0" dirty="0" smtClean="0"/>
                        <a:t> virginals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Protozoa</a:t>
                      </a:r>
                      <a:endParaRPr lang="ar-IQ" dirty="0" smtClean="0"/>
                    </a:p>
                    <a:p>
                      <a:pPr rtl="1"/>
                      <a:endParaRPr lang="ar-IQ" dirty="0"/>
                    </a:p>
                  </a:txBody>
                  <a:tcPr/>
                </a:tc>
              </a:tr>
              <a:tr h="1185418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Enterobius vermicularis</a:t>
                      </a:r>
                    </a:p>
                    <a:p>
                      <a:pPr rtl="1"/>
                      <a:r>
                        <a:rPr lang="en-US" dirty="0" smtClean="0"/>
                        <a:t>Schistosoma haematobium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Parasites</a:t>
                      </a:r>
                      <a:endParaRPr lang="ar-IQ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060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63272" cy="1152128"/>
          </a:xfrm>
        </p:spPr>
        <p:txBody>
          <a:bodyPr/>
          <a:lstStyle/>
          <a:p>
            <a:pPr algn="l"/>
            <a:r>
              <a:rPr lang="en-US" sz="4400" dirty="0" smtClean="0"/>
              <a:t>9- Crystals </a:t>
            </a:r>
            <a:endParaRPr lang="ar-IQ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784976" cy="5141168"/>
          </a:xfrm>
        </p:spPr>
        <p:txBody>
          <a:bodyPr/>
          <a:lstStyle/>
          <a:p>
            <a:pPr algn="just" rtl="0"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Differ according to urine PH</a:t>
            </a:r>
          </a:p>
          <a:p>
            <a:pPr algn="just" rtl="0">
              <a:lnSpc>
                <a:spcPct val="150000"/>
              </a:lnSpc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Acidic pH </a:t>
            </a:r>
            <a:r>
              <a:rPr lang="en-US" dirty="0" smtClean="0">
                <a:solidFill>
                  <a:schemeClr val="tx1"/>
                </a:solidFill>
              </a:rPr>
              <a:t>: uric acid ,amorphous urate ,calcium oxalate </a:t>
            </a:r>
          </a:p>
          <a:p>
            <a:pPr algn="just" rtl="0">
              <a:lnSpc>
                <a:spcPct val="150000"/>
              </a:lnSpc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Neutral pH</a:t>
            </a:r>
            <a:r>
              <a:rPr lang="en-US" dirty="0" smtClean="0">
                <a:solidFill>
                  <a:schemeClr val="tx1"/>
                </a:solidFill>
              </a:rPr>
              <a:t>: amorphous phosphate ,calcium phosphate ,triple phosphate ,calcium sulphate</a:t>
            </a:r>
          </a:p>
          <a:p>
            <a:pPr algn="just" rtl="0">
              <a:lnSpc>
                <a:spcPct val="150000"/>
              </a:lnSpc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Alkaline pH </a:t>
            </a:r>
            <a:r>
              <a:rPr lang="en-US" dirty="0" smtClean="0">
                <a:solidFill>
                  <a:schemeClr val="tx1"/>
                </a:solidFill>
              </a:rPr>
              <a:t>: ammonium urate</a:t>
            </a:r>
          </a:p>
          <a:p>
            <a:pPr algn="just" rtl="0">
              <a:lnSpc>
                <a:spcPct val="150000"/>
              </a:lnSpc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10- Bubbles and glass fragments</a:t>
            </a:r>
            <a:endParaRPr lang="ar-IQ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671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4" y="0"/>
            <a:ext cx="9116536" cy="6858000"/>
          </a:xfrm>
        </p:spPr>
      </p:pic>
    </p:spTree>
    <p:extLst>
      <p:ext uri="{BB962C8B-B14F-4D97-AF65-F5344CB8AC3E}">
        <p14:creationId xmlns:p14="http://schemas.microsoft.com/office/powerpoint/2010/main" val="2565384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340768"/>
          </a:xfrm>
        </p:spPr>
        <p:txBody>
          <a:bodyPr/>
          <a:lstStyle/>
          <a:p>
            <a:r>
              <a:rPr lang="en-US" dirty="0" smtClean="0"/>
              <a:t>Urine culture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805664" cy="5229200"/>
          </a:xfrm>
        </p:spPr>
        <p:txBody>
          <a:bodyPr/>
          <a:lstStyle/>
          <a:p>
            <a:pPr algn="l" rtl="0"/>
            <a:r>
              <a:rPr lang="en-US" dirty="0" smtClean="0">
                <a:solidFill>
                  <a:schemeClr val="tx1"/>
                </a:solidFill>
              </a:rPr>
              <a:t>Urine sample --- centrifugation ---- culturing</a:t>
            </a:r>
          </a:p>
          <a:p>
            <a:pPr algn="l" rtl="0"/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1- CLED media </a:t>
            </a:r>
            <a:r>
              <a:rPr lang="en-US" dirty="0" smtClean="0">
                <a:solidFill>
                  <a:schemeClr val="tx1"/>
                </a:solidFill>
              </a:rPr>
              <a:t>used for counting the no of bacteria</a:t>
            </a:r>
          </a:p>
          <a:p>
            <a:pPr algn="l" rtl="0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10</a:t>
            </a:r>
            <a:r>
              <a:rPr lang="en-US" baseline="300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5</a:t>
            </a:r>
            <a:r>
              <a:rPr lang="en-US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 cell/ ml --- acute infection</a:t>
            </a:r>
          </a:p>
          <a:p>
            <a:pPr algn="l" rtl="0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7030A0"/>
                </a:solidFill>
                <a:latin typeface="Calibri"/>
                <a:ea typeface="Calibri"/>
                <a:cs typeface="Arial"/>
              </a:rPr>
              <a:t>10</a:t>
            </a:r>
            <a:r>
              <a:rPr lang="en-US" baseline="30000" dirty="0">
                <a:solidFill>
                  <a:srgbClr val="7030A0"/>
                </a:solidFill>
                <a:latin typeface="Calibri"/>
                <a:ea typeface="Calibri"/>
                <a:cs typeface="Arial"/>
              </a:rPr>
              <a:t>3</a:t>
            </a:r>
            <a:r>
              <a:rPr lang="en-US" dirty="0">
                <a:solidFill>
                  <a:srgbClr val="7030A0"/>
                </a:solidFill>
                <a:latin typeface="Calibri"/>
                <a:ea typeface="Calibri"/>
                <a:cs typeface="Arial"/>
              </a:rPr>
              <a:t> cell/ ml--- presence of contamination</a:t>
            </a:r>
          </a:p>
          <a:p>
            <a:pPr algn="l" rtl="0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7030A0"/>
                </a:solidFill>
                <a:latin typeface="Calibri"/>
                <a:ea typeface="Calibri"/>
                <a:cs typeface="Arial"/>
              </a:rPr>
              <a:t>Or patient in antibiotic therapy </a:t>
            </a:r>
          </a:p>
          <a:p>
            <a:pPr algn="l" rtl="0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Less than 10</a:t>
            </a:r>
            <a:r>
              <a:rPr lang="en-US" baseline="30000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2</a:t>
            </a:r>
            <a:r>
              <a:rPr lang="en-US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 cell /ml --- contamination with normal flora</a:t>
            </a:r>
          </a:p>
          <a:p>
            <a:pPr algn="l" rt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alibri"/>
                <a:ea typeface="Calibri"/>
                <a:cs typeface="Arial"/>
              </a:rPr>
              <a:t>2 –Chromogenic agar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Arial"/>
              </a:rPr>
              <a:t>: used for detection of bacterial infection by direct identification depending on colony characters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356084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92211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b="1" dirty="0" smtClean="0">
                <a:ln/>
                <a:solidFill>
                  <a:srgbClr val="FF0000"/>
                </a:solidFill>
                <a:effectLst/>
              </a:rPr>
              <a:t>Centrifugation</a:t>
            </a:r>
            <a:endParaRPr lang="ar-IQ" b="1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328592"/>
          </a:xfrm>
        </p:spPr>
        <p:txBody>
          <a:bodyPr/>
          <a:lstStyle/>
          <a:p>
            <a:pPr algn="just" rtl="0"/>
            <a:r>
              <a:rPr lang="en-US" dirty="0" smtClean="0">
                <a:solidFill>
                  <a:srgbClr val="FF0000"/>
                </a:solidFill>
              </a:rPr>
              <a:t>5-15 ml </a:t>
            </a:r>
            <a:r>
              <a:rPr lang="en-US" dirty="0" smtClean="0">
                <a:solidFill>
                  <a:schemeClr val="tx1"/>
                </a:solidFill>
              </a:rPr>
              <a:t>--- centrifuge 500rpm for 3 min </a:t>
            </a:r>
          </a:p>
          <a:p>
            <a:pPr algn="just" rtl="0"/>
            <a:r>
              <a:rPr lang="en-US" dirty="0" smtClean="0">
                <a:solidFill>
                  <a:srgbClr val="7030A0"/>
                </a:solidFill>
              </a:rPr>
              <a:t>Load drop of precipitate on slid and cover it with cover slide </a:t>
            </a:r>
          </a:p>
          <a:p>
            <a:pPr algn="just" rtl="0"/>
            <a:r>
              <a:rPr lang="en-US" dirty="0" smtClean="0">
                <a:solidFill>
                  <a:srgbClr val="FF0000"/>
                </a:solidFill>
              </a:rPr>
              <a:t>Examine under 10x and 40x</a:t>
            </a:r>
          </a:p>
          <a:p>
            <a:pPr marL="0" indent="0" algn="just" rtl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l" rtl="0"/>
            <a:endParaRPr lang="en-US" dirty="0"/>
          </a:p>
          <a:p>
            <a:pPr algn="l" rtl="0"/>
            <a:endParaRPr lang="ar-IQ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6" y="3212976"/>
            <a:ext cx="9058084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186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964488" cy="1368152"/>
          </a:xfrm>
        </p:spPr>
        <p:txBody>
          <a:bodyPr/>
          <a:lstStyle/>
          <a:p>
            <a:pPr lvl="0" algn="just" rtl="0">
              <a:lnSpc>
                <a:spcPct val="100000"/>
              </a:lnSpc>
            </a:pPr>
            <a:r>
              <a:rPr lang="en-US" sz="3200" dirty="0">
                <a:solidFill>
                  <a:prstClr val="black"/>
                </a:solidFill>
              </a:rPr>
              <a:t>The precipitate classified into </a:t>
            </a:r>
            <a:r>
              <a:rPr lang="en-US" sz="3200" dirty="0">
                <a:solidFill>
                  <a:srgbClr val="FF0000"/>
                </a:solidFill>
              </a:rPr>
              <a:t>living precipitate </a:t>
            </a:r>
            <a:r>
              <a:rPr lang="en-US" sz="3200" dirty="0">
                <a:solidFill>
                  <a:prstClr val="black"/>
                </a:solidFill>
              </a:rPr>
              <a:t>and </a:t>
            </a:r>
            <a:r>
              <a:rPr lang="en-US" sz="3200" dirty="0">
                <a:solidFill>
                  <a:srgbClr val="7030A0"/>
                </a:solidFill>
              </a:rPr>
              <a:t>non living </a:t>
            </a:r>
            <a:r>
              <a:rPr lang="en-US" sz="3200" dirty="0" smtClean="0">
                <a:solidFill>
                  <a:srgbClr val="7030A0"/>
                </a:solidFill>
              </a:rPr>
              <a:t>precipitate</a:t>
            </a:r>
            <a:endParaRPr lang="ar-IQ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060848"/>
            <a:ext cx="8856984" cy="4392488"/>
          </a:xfrm>
        </p:spPr>
        <p:txBody>
          <a:bodyPr/>
          <a:lstStyle/>
          <a:p>
            <a:pPr lvl="0" algn="l" rtl="0"/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1- </a:t>
            </a: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cast </a:t>
            </a:r>
            <a:r>
              <a:rPr lang="en-US" sz="2800" dirty="0">
                <a:solidFill>
                  <a:prstClr val="black"/>
                </a:solidFill>
              </a:rPr>
              <a:t>abnormal structures in urine, </a:t>
            </a:r>
            <a:r>
              <a:rPr lang="en-US" sz="2800" u="sng" dirty="0">
                <a:solidFill>
                  <a:srgbClr val="FF0000"/>
                </a:solidFill>
              </a:rPr>
              <a:t>formed as a result </a:t>
            </a:r>
            <a:r>
              <a:rPr lang="en-US" sz="2800" u="sng" dirty="0" smtClean="0">
                <a:solidFill>
                  <a:srgbClr val="FF0000"/>
                </a:solidFill>
              </a:rPr>
              <a:t>to:-</a:t>
            </a:r>
          </a:p>
          <a:p>
            <a:pPr marL="514350" lvl="0" indent="-514350" algn="l" rtl="0">
              <a:buFont typeface="+mj-lt"/>
              <a:buAutoNum type="alphaUcPeriod"/>
            </a:pPr>
            <a:r>
              <a:rPr lang="en-US" sz="2800" dirty="0" smtClean="0">
                <a:solidFill>
                  <a:schemeClr val="tx1"/>
                </a:solidFill>
              </a:rPr>
              <a:t>Increasing in albumin excretion from urinary bladder</a:t>
            </a:r>
          </a:p>
          <a:p>
            <a:pPr marL="514350" lvl="0" indent="-514350" algn="l" rtl="0">
              <a:buFont typeface="+mj-lt"/>
              <a:buAutoNum type="alphaUcPeriod"/>
            </a:pPr>
            <a:r>
              <a:rPr lang="en-US" sz="2800" dirty="0" smtClean="0">
                <a:solidFill>
                  <a:schemeClr val="tx1"/>
                </a:solidFill>
              </a:rPr>
              <a:t>Destroying of epithelial cells</a:t>
            </a:r>
          </a:p>
          <a:p>
            <a:pPr marL="514350" lvl="0" indent="-514350" algn="l" rtl="0">
              <a:buFont typeface="+mj-lt"/>
              <a:buAutoNum type="alphaUcPeriod"/>
            </a:pPr>
            <a:r>
              <a:rPr lang="en-US" sz="2800" dirty="0" smtClean="0">
                <a:solidFill>
                  <a:schemeClr val="tx1"/>
                </a:solidFill>
              </a:rPr>
              <a:t>Gastroenteritis , jaundice ,chronic anemia </a:t>
            </a:r>
            <a:endParaRPr lang="en-US" sz="2800" dirty="0">
              <a:solidFill>
                <a:schemeClr val="tx1"/>
              </a:solidFill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79321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3" t="3555" r="4333"/>
          <a:stretch/>
        </p:blipFill>
        <p:spPr>
          <a:xfrm>
            <a:off x="0" y="116632"/>
            <a:ext cx="9144000" cy="6624736"/>
          </a:xfrm>
        </p:spPr>
      </p:pic>
    </p:spTree>
    <p:extLst>
      <p:ext uri="{BB962C8B-B14F-4D97-AF65-F5344CB8AC3E}">
        <p14:creationId xmlns:p14="http://schemas.microsoft.com/office/powerpoint/2010/main" val="3746615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895350"/>
          </a:xfrm>
        </p:spPr>
        <p:txBody>
          <a:bodyPr/>
          <a:lstStyle/>
          <a:p>
            <a:pPr algn="l" rtl="0"/>
            <a:r>
              <a:rPr lang="en-US" sz="4800" dirty="0">
                <a:solidFill>
                  <a:srgbClr val="2F5897"/>
                </a:solidFill>
              </a:rPr>
              <a:t>2- Epithelial cell</a:t>
            </a:r>
            <a:endParaRPr lang="ar-IQ" sz="2400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" r="753"/>
          <a:stretch>
            <a:fillRect/>
          </a:stretch>
        </p:blipFill>
        <p:spPr>
          <a:xfrm>
            <a:off x="179512" y="1143000"/>
            <a:ext cx="8784976" cy="4541044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5949280"/>
            <a:ext cx="8496944" cy="792088"/>
          </a:xfrm>
        </p:spPr>
        <p:txBody>
          <a:bodyPr>
            <a:normAutofit/>
          </a:bodyPr>
          <a:lstStyle/>
          <a:p>
            <a:pPr marL="342900" lvl="0" indent="-342900" algn="l" rtl="0"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Do not refer to pathogenic case in women</a:t>
            </a:r>
            <a:endParaRPr lang="ar-IQ" sz="2400" dirty="0">
              <a:solidFill>
                <a:schemeClr val="tx1"/>
              </a:solidFill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22053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008112"/>
          </a:xfrm>
        </p:spPr>
        <p:txBody>
          <a:bodyPr/>
          <a:lstStyle/>
          <a:p>
            <a:pPr algn="l"/>
            <a:r>
              <a:rPr lang="en-US" dirty="0" smtClean="0"/>
              <a:t>3- RBCs </a:t>
            </a:r>
            <a:endParaRPr lang="ar-IQ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0" y="1700808"/>
            <a:ext cx="3995936" cy="4896544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>
                <a:solidFill>
                  <a:srgbClr val="FF0000"/>
                </a:solidFill>
              </a:rPr>
              <a:t>It appearing in these cases:-</a:t>
            </a:r>
          </a:p>
          <a:p>
            <a:pPr marL="457200" indent="-457200" algn="l" rtl="0">
              <a:buFont typeface="+mj-lt"/>
              <a:buAutoNum type="alphaU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Kidney bleeding</a:t>
            </a:r>
          </a:p>
          <a:p>
            <a:pPr marL="457200" indent="-457200" algn="l" rtl="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Stone</a:t>
            </a:r>
          </a:p>
          <a:p>
            <a:pPr marL="457200" indent="-457200" algn="l" rtl="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Bilharzias</a:t>
            </a:r>
          </a:p>
          <a:p>
            <a:pPr marL="457200" indent="-457200" algn="l" rtl="0">
              <a:buFont typeface="+mj-lt"/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Urinary tract bleeding</a:t>
            </a:r>
          </a:p>
          <a:p>
            <a:pPr marL="0" indent="0" algn="l" rtl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 algn="l" rtl="0">
              <a:buNone/>
            </a:pPr>
            <a:r>
              <a:rPr lang="en-US" dirty="0" smtClean="0">
                <a:solidFill>
                  <a:srgbClr val="7030A0"/>
                </a:solidFill>
              </a:rPr>
              <a:t>No cell …. Nil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628800"/>
            <a:ext cx="5076056" cy="5229200"/>
          </a:xfrm>
        </p:spPr>
      </p:pic>
    </p:spTree>
    <p:extLst>
      <p:ext uri="{BB962C8B-B14F-4D97-AF65-F5344CB8AC3E}">
        <p14:creationId xmlns:p14="http://schemas.microsoft.com/office/powerpoint/2010/main" val="2141523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640960" cy="895350"/>
          </a:xfrm>
        </p:spPr>
        <p:txBody>
          <a:bodyPr/>
          <a:lstStyle/>
          <a:p>
            <a:pPr algn="l"/>
            <a:r>
              <a:rPr lang="en-US" sz="4800" dirty="0">
                <a:solidFill>
                  <a:srgbClr val="2F5897"/>
                </a:solidFill>
              </a:rPr>
              <a:t>4- Pus cells</a:t>
            </a:r>
            <a:endParaRPr lang="ar-IQ" sz="2400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36" b="5136"/>
          <a:stretch>
            <a:fillRect/>
          </a:stretch>
        </p:blipFill>
        <p:spPr>
          <a:xfrm>
            <a:off x="179512" y="1143000"/>
            <a:ext cx="8784976" cy="4541044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512" y="5810250"/>
            <a:ext cx="8568952" cy="859110"/>
          </a:xfrm>
        </p:spPr>
        <p:txBody>
          <a:bodyPr>
            <a:normAutofit/>
          </a:bodyPr>
          <a:lstStyle/>
          <a:p>
            <a:pPr rtl="0"/>
            <a:r>
              <a:rPr lang="en-US" sz="2400" b="1" dirty="0" smtClean="0">
                <a:solidFill>
                  <a:schemeClr val="tx1"/>
                </a:solidFill>
              </a:rPr>
              <a:t>Bigger than RBCs</a:t>
            </a:r>
            <a:r>
              <a:rPr lang="ar-IQ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 ,have nucleus</a:t>
            </a:r>
            <a:endParaRPr lang="ar-IQ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442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40960" cy="720080"/>
          </a:xfrm>
        </p:spPr>
        <p:txBody>
          <a:bodyPr/>
          <a:lstStyle/>
          <a:p>
            <a:pPr algn="l"/>
            <a:r>
              <a:rPr lang="en-US" sz="3600" dirty="0" smtClean="0"/>
              <a:t>Sperms</a:t>
            </a:r>
            <a:r>
              <a:rPr lang="en-US" dirty="0" smtClean="0"/>
              <a:t> </a:t>
            </a:r>
            <a:endParaRPr lang="ar-IQ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" r="9"/>
          <a:stretch>
            <a:fillRect/>
          </a:stretch>
        </p:blipFill>
        <p:spPr>
          <a:xfrm>
            <a:off x="107504" y="1143000"/>
            <a:ext cx="8928992" cy="4541044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1640" y="6021288"/>
            <a:ext cx="6059760" cy="72008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Do not refer to pathogenic case in men </a:t>
            </a:r>
            <a:endParaRPr lang="ar-IQ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789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12968" cy="980728"/>
          </a:xfrm>
        </p:spPr>
        <p:txBody>
          <a:bodyPr/>
          <a:lstStyle/>
          <a:p>
            <a:pPr algn="l"/>
            <a:r>
              <a:rPr lang="en-US" sz="4000" dirty="0" smtClean="0"/>
              <a:t>6- Fibers</a:t>
            </a:r>
            <a:endParaRPr lang="ar-IQ" sz="4000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7" r="4117"/>
          <a:stretch>
            <a:fillRect/>
          </a:stretch>
        </p:blipFill>
        <p:spPr>
          <a:xfrm>
            <a:off x="179512" y="1124744"/>
            <a:ext cx="8784976" cy="4541044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5949280"/>
            <a:ext cx="8568952" cy="792088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Appear after hematurea(fibrin clotting)</a:t>
            </a:r>
            <a:endParaRPr lang="ar-IQ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348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131</TotalTime>
  <Words>254</Words>
  <Application>Microsoft Office PowerPoint</Application>
  <PresentationFormat>On-screen Show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Executive</vt:lpstr>
      <vt:lpstr>Microscopic examination</vt:lpstr>
      <vt:lpstr>Centrifugation</vt:lpstr>
      <vt:lpstr>The precipitate classified into living precipitate and non living precipitate</vt:lpstr>
      <vt:lpstr>PowerPoint Presentation</vt:lpstr>
      <vt:lpstr>2- Epithelial cell</vt:lpstr>
      <vt:lpstr>3- RBCs </vt:lpstr>
      <vt:lpstr>4- Pus cells</vt:lpstr>
      <vt:lpstr>Sperms </vt:lpstr>
      <vt:lpstr>6- Fibers</vt:lpstr>
      <vt:lpstr>7- Mucus thread</vt:lpstr>
      <vt:lpstr>8- Microorganism</vt:lpstr>
      <vt:lpstr>9- Crystals </vt:lpstr>
      <vt:lpstr>PowerPoint Presentation</vt:lpstr>
      <vt:lpstr>Urine culture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Microscopic examination</dc:title>
  <dc:creator>maaaaath</dc:creator>
  <cp:lastModifiedBy>maaaaath</cp:lastModifiedBy>
  <cp:revision>13</cp:revision>
  <dcterms:created xsi:type="dcterms:W3CDTF">2020-05-16T18:19:20Z</dcterms:created>
  <dcterms:modified xsi:type="dcterms:W3CDTF">2020-05-17T19:50:27Z</dcterms:modified>
</cp:coreProperties>
</file>