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notesMasterIdLst>
    <p:notesMasterId r:id="rId9"/>
  </p:notesMasterIdLst>
  <p:sldIdLst>
    <p:sldId id="256" r:id="rId2"/>
    <p:sldId id="257" r:id="rId3"/>
    <p:sldId id="258" r:id="rId4"/>
    <p:sldId id="260" r:id="rId5"/>
    <p:sldId id="261" r:id="rId6"/>
    <p:sldId id="262" r:id="rId7"/>
    <p:sldId id="259"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DD331BE-B728-4FAC-B02C-D8CB56836D57}" type="datetimeFigureOut">
              <a:rPr lang="ar-IQ" smtClean="0"/>
              <a:t>26/09/1441</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93582B4-811C-48BB-AB28-13E8F21DA505}" type="slidenum">
              <a:rPr lang="ar-IQ" smtClean="0"/>
              <a:t>‹#›</a:t>
            </a:fld>
            <a:endParaRPr lang="ar-IQ"/>
          </a:p>
        </p:txBody>
      </p:sp>
    </p:spTree>
    <p:extLst>
      <p:ext uri="{BB962C8B-B14F-4D97-AF65-F5344CB8AC3E}">
        <p14:creationId xmlns:p14="http://schemas.microsoft.com/office/powerpoint/2010/main" val="29401673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endParaRPr lang="ar-IQ" dirty="0"/>
          </a:p>
        </p:txBody>
      </p:sp>
      <p:sp>
        <p:nvSpPr>
          <p:cNvPr id="4" name="Slide Number Placeholder 3"/>
          <p:cNvSpPr>
            <a:spLocks noGrp="1"/>
          </p:cNvSpPr>
          <p:nvPr>
            <p:ph type="sldNum" sz="quarter" idx="10"/>
          </p:nvPr>
        </p:nvSpPr>
        <p:spPr/>
        <p:txBody>
          <a:bodyPr/>
          <a:lstStyle/>
          <a:p>
            <a:fld id="{693582B4-811C-48BB-AB28-13E8F21DA505}" type="slidenum">
              <a:rPr lang="ar-IQ" smtClean="0"/>
              <a:t>2</a:t>
            </a:fld>
            <a:endParaRPr lang="ar-IQ"/>
          </a:p>
        </p:txBody>
      </p:sp>
    </p:spTree>
    <p:extLst>
      <p:ext uri="{BB962C8B-B14F-4D97-AF65-F5344CB8AC3E}">
        <p14:creationId xmlns:p14="http://schemas.microsoft.com/office/powerpoint/2010/main" val="3354782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EF05CF9-D0BD-4113-8A24-5DC916943619}" type="datetimeFigureOut">
              <a:rPr lang="ar-IQ" smtClean="0"/>
              <a:t>26/09/1441</a:t>
            </a:fld>
            <a:endParaRPr lang="ar-IQ"/>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33719B82-9762-48A0-85F1-3D2217F880D9}" type="slidenum">
              <a:rPr lang="ar-IQ" smtClean="0"/>
              <a:t>‹#›</a:t>
            </a:fld>
            <a:endParaRPr lang="ar-IQ"/>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ar-IQ"/>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05CF9-D0BD-4113-8A24-5DC916943619}" type="datetimeFigureOut">
              <a:rPr lang="ar-IQ" smtClean="0"/>
              <a:t>26/09/1441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3719B82-9762-48A0-85F1-3D2217F880D9}"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F05CF9-D0BD-4113-8A24-5DC916943619}" type="datetimeFigureOut">
              <a:rPr lang="ar-IQ" smtClean="0"/>
              <a:t>26/09/1441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33719B82-9762-48A0-85F1-3D2217F880D9}"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F05CF9-D0BD-4113-8A24-5DC916943619}" type="datetimeFigureOut">
              <a:rPr lang="ar-IQ" smtClean="0"/>
              <a:t>26/09/1441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3719B82-9762-48A0-85F1-3D2217F880D9}" type="slidenum">
              <a:rPr lang="ar-IQ" smtClean="0"/>
              <a:t>‹#›</a:t>
            </a:fld>
            <a:endParaRPr lang="ar-IQ"/>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EF05CF9-D0BD-4113-8A24-5DC916943619}" type="datetimeFigureOut">
              <a:rPr lang="ar-IQ" smtClean="0"/>
              <a:t>26/09/1441</a:t>
            </a:fld>
            <a:endParaRPr lang="ar-IQ"/>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33719B82-9762-48A0-85F1-3D2217F880D9}" type="slidenum">
              <a:rPr lang="ar-IQ" smtClean="0"/>
              <a:t>‹#›</a:t>
            </a:fld>
            <a:endParaRPr lang="ar-IQ"/>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ar-IQ"/>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F05CF9-D0BD-4113-8A24-5DC916943619}" type="datetimeFigureOut">
              <a:rPr lang="ar-IQ" smtClean="0"/>
              <a:t>26/09/1441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3719B82-9762-48A0-85F1-3D2217F880D9}" type="slidenum">
              <a:rPr lang="ar-IQ" smtClean="0"/>
              <a:t>‹#›</a:t>
            </a:fld>
            <a:endParaRPr lang="ar-IQ"/>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F05CF9-D0BD-4113-8A24-5DC916943619}" type="datetimeFigureOut">
              <a:rPr lang="ar-IQ" smtClean="0"/>
              <a:t>26/09/1441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33719B82-9762-48A0-85F1-3D2217F880D9}" type="slidenum">
              <a:rPr lang="ar-IQ" smtClean="0"/>
              <a:t>‹#›</a:t>
            </a:fld>
            <a:endParaRPr lang="ar-IQ"/>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EF05CF9-D0BD-4113-8A24-5DC916943619}" type="datetimeFigureOut">
              <a:rPr lang="ar-IQ" smtClean="0"/>
              <a:t>26/09/1441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33719B82-9762-48A0-85F1-3D2217F880D9}" type="slidenum">
              <a:rPr lang="ar-IQ" smtClean="0"/>
              <a:t>‹#›</a:t>
            </a:fld>
            <a:endParaRPr lang="ar-IQ"/>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EF05CF9-D0BD-4113-8A24-5DC916943619}" type="datetimeFigureOut">
              <a:rPr lang="ar-IQ" smtClean="0"/>
              <a:t>26/09/1441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33719B82-9762-48A0-85F1-3D2217F880D9}"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F05CF9-D0BD-4113-8A24-5DC916943619}" type="datetimeFigureOut">
              <a:rPr lang="ar-IQ" smtClean="0"/>
              <a:t>26/09/1441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33719B82-9762-48A0-85F1-3D2217F880D9}" type="slidenum">
              <a:rPr lang="ar-IQ" smtClean="0"/>
              <a:t>‹#›</a:t>
            </a:fld>
            <a:endParaRPr lang="ar-IQ"/>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F05CF9-D0BD-4113-8A24-5DC916943619}" type="datetimeFigureOut">
              <a:rPr lang="ar-IQ" smtClean="0"/>
              <a:t>26/09/1441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3719B82-9762-48A0-85F1-3D2217F880D9}" type="slidenum">
              <a:rPr lang="ar-IQ" smtClean="0"/>
              <a:t>‹#›</a:t>
            </a:fld>
            <a:endParaRPr lang="ar-IQ"/>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EF05CF9-D0BD-4113-8A24-5DC916943619}" type="datetimeFigureOut">
              <a:rPr lang="ar-IQ" smtClean="0"/>
              <a:t>26/09/1441</a:t>
            </a:fld>
            <a:endParaRPr lang="ar-IQ"/>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ar-IQ"/>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33719B82-9762-48A0-85F1-3D2217F880D9}"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r" defTabSz="914400" rtl="1"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r" defTabSz="914400" rtl="1"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r" defTabSz="914400" rtl="1"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r" defTabSz="914400" rtl="1"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r" defTabSz="914400" rtl="1"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r" defTabSz="914400" rtl="1"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r" defTabSz="914400" rtl="1"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r" defTabSz="914400" rtl="1"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r" defTabSz="914400" rtl="1"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4000" smtClean="0">
                <a:solidFill>
                  <a:srgbClr val="FF0000"/>
                </a:solidFill>
              </a:rPr>
              <a:t>Lab </a:t>
            </a:r>
            <a:r>
              <a:rPr lang="en-US" sz="4000" smtClean="0">
                <a:solidFill>
                  <a:srgbClr val="FF0000"/>
                </a:solidFill>
              </a:rPr>
              <a:t>8</a:t>
            </a:r>
            <a:endParaRPr lang="ar-IQ" sz="4000" dirty="0">
              <a:solidFill>
                <a:srgbClr val="FF0000"/>
              </a:solidFill>
            </a:endParaRPr>
          </a:p>
        </p:txBody>
      </p:sp>
      <p:sp>
        <p:nvSpPr>
          <p:cNvPr id="2" name="Title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6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Vitek System </a:t>
            </a:r>
            <a:endParaRPr lang="ar-IQ" sz="6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641384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3" y="1628800"/>
            <a:ext cx="8784976" cy="5112568"/>
          </a:xfrm>
        </p:spPr>
        <p:txBody>
          <a:bodyPr>
            <a:normAutofit lnSpcReduction="10000"/>
          </a:bodyPr>
          <a:lstStyle/>
          <a:p>
            <a:pPr algn="just" rtl="0">
              <a:lnSpc>
                <a:spcPct val="150000"/>
              </a:lnSpc>
            </a:pPr>
            <a:r>
              <a:rPr lang="en-US" dirty="0" smtClean="0">
                <a:solidFill>
                  <a:srgbClr val="7030A0"/>
                </a:solidFill>
              </a:rPr>
              <a:t>The VITEK </a:t>
            </a:r>
            <a:r>
              <a:rPr lang="en-US" dirty="0" smtClean="0">
                <a:solidFill>
                  <a:srgbClr val="FF0000"/>
                </a:solidFill>
              </a:rPr>
              <a:t>is an automated microbiology system utilizing growth –based technology  , used for identification of </a:t>
            </a:r>
            <a:r>
              <a:rPr lang="en-US" dirty="0" err="1" smtClean="0">
                <a:solidFill>
                  <a:srgbClr val="FF0000"/>
                </a:solidFill>
              </a:rPr>
              <a:t>m.o</a:t>
            </a:r>
            <a:r>
              <a:rPr lang="en-US" dirty="0" smtClean="0">
                <a:solidFill>
                  <a:srgbClr val="FF0000"/>
                </a:solidFill>
              </a:rPr>
              <a:t> and antibiotic sensitivity test </a:t>
            </a:r>
            <a:r>
              <a:rPr lang="en-US" dirty="0" smtClean="0">
                <a:solidFill>
                  <a:schemeClr val="tx1">
                    <a:lumMod val="95000"/>
                    <a:lumOff val="5000"/>
                  </a:schemeClr>
                </a:solidFill>
              </a:rPr>
              <a:t>. The system is available in three formats (</a:t>
            </a:r>
            <a:r>
              <a:rPr lang="en-US" dirty="0" smtClean="0">
                <a:solidFill>
                  <a:srgbClr val="0070C0"/>
                </a:solidFill>
              </a:rPr>
              <a:t>vitek 2 compact ,vitek 2, and vitek 2xL) </a:t>
            </a:r>
            <a:r>
              <a:rPr lang="en-US" dirty="0" smtClean="0">
                <a:solidFill>
                  <a:schemeClr val="tx1">
                    <a:lumMod val="95000"/>
                    <a:lumOff val="5000"/>
                  </a:schemeClr>
                </a:solidFill>
              </a:rPr>
              <a:t>that differ in increasing levels of capacity and automation .</a:t>
            </a:r>
            <a:r>
              <a:rPr lang="en-US" dirty="0">
                <a:solidFill>
                  <a:schemeClr val="tx1">
                    <a:lumMod val="95000"/>
                    <a:lumOff val="5000"/>
                  </a:schemeClr>
                </a:solidFill>
              </a:rPr>
              <a:t> </a:t>
            </a:r>
            <a:r>
              <a:rPr lang="en-US" dirty="0" smtClean="0">
                <a:solidFill>
                  <a:schemeClr val="tx1">
                    <a:lumMod val="95000"/>
                    <a:lumOff val="5000"/>
                  </a:schemeClr>
                </a:solidFill>
              </a:rPr>
              <a:t>All three systems accommodate the </a:t>
            </a:r>
            <a:r>
              <a:rPr lang="en-US" dirty="0" smtClean="0">
                <a:solidFill>
                  <a:srgbClr val="7030A0"/>
                </a:solidFill>
              </a:rPr>
              <a:t>same colorimetric reagent cards that are incubated and interpreted automatically  </a:t>
            </a:r>
          </a:p>
          <a:p>
            <a:pPr algn="just" rtl="0">
              <a:lnSpc>
                <a:spcPct val="150000"/>
              </a:lnSpc>
            </a:pPr>
            <a:r>
              <a:rPr lang="en-US" sz="2800" dirty="0" smtClean="0">
                <a:solidFill>
                  <a:srgbClr val="FF0000"/>
                </a:solidFill>
              </a:rPr>
              <a:t>There are three types :-</a:t>
            </a:r>
          </a:p>
          <a:p>
            <a:pPr algn="just" rtl="0"/>
            <a:r>
              <a:rPr lang="en-US" dirty="0" smtClean="0">
                <a:solidFill>
                  <a:schemeClr val="tx1">
                    <a:lumMod val="95000"/>
                    <a:lumOff val="5000"/>
                  </a:schemeClr>
                </a:solidFill>
              </a:rPr>
              <a:t>VITEK 2</a:t>
            </a:r>
          </a:p>
          <a:p>
            <a:pPr algn="just" rtl="0"/>
            <a:r>
              <a:rPr lang="en-US" dirty="0" smtClean="0">
                <a:solidFill>
                  <a:schemeClr val="tx1">
                    <a:lumMod val="95000"/>
                    <a:lumOff val="5000"/>
                  </a:schemeClr>
                </a:solidFill>
              </a:rPr>
              <a:t>VITEK2compact </a:t>
            </a:r>
          </a:p>
          <a:p>
            <a:pPr algn="just" rtl="0"/>
            <a:r>
              <a:rPr lang="en-US" dirty="0" smtClean="0">
                <a:solidFill>
                  <a:schemeClr val="tx1">
                    <a:lumMod val="95000"/>
                    <a:lumOff val="5000"/>
                  </a:schemeClr>
                </a:solidFill>
              </a:rPr>
              <a:t>VITEK 2xL</a:t>
            </a:r>
            <a:endParaRPr lang="ar-IQ" dirty="0">
              <a:solidFill>
                <a:schemeClr val="tx1">
                  <a:lumMod val="95000"/>
                  <a:lumOff val="5000"/>
                </a:schemeClr>
              </a:solidFill>
            </a:endParaRPr>
          </a:p>
        </p:txBody>
      </p:sp>
    </p:spTree>
    <p:extLst>
      <p:ext uri="{BB962C8B-B14F-4D97-AF65-F5344CB8AC3E}">
        <p14:creationId xmlns:p14="http://schemas.microsoft.com/office/powerpoint/2010/main" val="344974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719070"/>
            <a:ext cx="8784975" cy="4950289"/>
          </a:xfrm>
        </p:spPr>
        <p:txBody>
          <a:bodyPr>
            <a:normAutofit fontScale="92500"/>
          </a:bodyPr>
          <a:lstStyle/>
          <a:p>
            <a:pPr algn="just" rtl="0">
              <a:lnSpc>
                <a:spcPct val="150000"/>
              </a:lnSpc>
            </a:pPr>
            <a:r>
              <a:rPr lang="en-US" dirty="0" smtClean="0">
                <a:solidFill>
                  <a:schemeClr val="tx1">
                    <a:lumMod val="95000"/>
                    <a:lumOff val="5000"/>
                  </a:schemeClr>
                </a:solidFill>
              </a:rPr>
              <a:t>The reagent cards have 64 wells that can each contain an individual test substrate . Substrates measure various metabolic activities such as acidification ,alkalinization ,enzyme hydrolysis ,and growth in the presence of inhibitory substances .An optically clear film present on both sides of the card allows for the appropriate level of oxygen transmission while maintaining a sealed vessel that prevents contact with the organism-substrate admixtures .each card has a pre inserted transfer tube used for inoculation .Cards have bar codes that contain information on product type ,lot number ,expiration date ,and a unique identifier that can be linked to the sample either before or after loading the card onto the system . </a:t>
            </a:r>
            <a:endParaRPr lang="ar-IQ" dirty="0">
              <a:solidFill>
                <a:schemeClr val="tx1">
                  <a:lumMod val="95000"/>
                  <a:lumOff val="5000"/>
                </a:schemeClr>
              </a:solidFill>
            </a:endParaRPr>
          </a:p>
        </p:txBody>
      </p:sp>
      <p:sp>
        <p:nvSpPr>
          <p:cNvPr id="2" name="Title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Reagent cards </a:t>
            </a:r>
            <a:endParaRPr lang="ar-IQ" sz="3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708763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628800"/>
            <a:ext cx="8609381" cy="4950289"/>
          </a:xfrm>
        </p:spPr>
        <p:txBody>
          <a:bodyPr/>
          <a:lstStyle/>
          <a:p>
            <a:pPr algn="l" rtl="0"/>
            <a:r>
              <a:rPr lang="en-US" dirty="0" smtClean="0"/>
              <a:t>1- GN –Gram- negative fermenting and non fermenting bacilli </a:t>
            </a:r>
          </a:p>
          <a:p>
            <a:pPr algn="l" rtl="0"/>
            <a:r>
              <a:rPr lang="en-US" dirty="0" smtClean="0"/>
              <a:t>2- GP- Gram-positive </a:t>
            </a:r>
            <a:r>
              <a:rPr lang="en-US" dirty="0" err="1" smtClean="0"/>
              <a:t>cocci</a:t>
            </a:r>
            <a:r>
              <a:rPr lang="en-US" dirty="0" smtClean="0"/>
              <a:t> and non spore forming bacilli </a:t>
            </a:r>
          </a:p>
          <a:p>
            <a:pPr algn="l" rtl="0"/>
            <a:r>
              <a:rPr lang="en-US" dirty="0" smtClean="0"/>
              <a:t>3- YST –yeast and yeast –like organisms </a:t>
            </a:r>
          </a:p>
          <a:p>
            <a:pPr algn="l" rtl="0"/>
            <a:r>
              <a:rPr lang="en-US" dirty="0" smtClean="0"/>
              <a:t>4- BCL –Gram –positive spore –forming bacilli </a:t>
            </a:r>
          </a:p>
          <a:p>
            <a:pPr marL="45720" indent="0" algn="l" rtl="0">
              <a:buNone/>
            </a:pPr>
            <a:endParaRPr lang="en-US" dirty="0" smtClean="0"/>
          </a:p>
          <a:p>
            <a:pPr marL="45720" indent="0" algn="l" rtl="0">
              <a:buNone/>
            </a:pPr>
            <a:endParaRPr lang="en-US" dirty="0" smtClean="0"/>
          </a:p>
          <a:p>
            <a:pPr marL="45720" indent="0" algn="l" rtl="0">
              <a:buNone/>
            </a:pPr>
            <a:endParaRPr lang="en-US" dirty="0"/>
          </a:p>
          <a:p>
            <a:pPr marL="45720" indent="0" algn="l" rtl="0">
              <a:buNone/>
            </a:pPr>
            <a:endParaRPr lang="en-US" dirty="0" smtClean="0"/>
          </a:p>
          <a:p>
            <a:pPr marL="45720" indent="0" algn="l" rtl="0">
              <a:buNone/>
            </a:pPr>
            <a:r>
              <a:rPr lang="en-US" dirty="0" smtClean="0"/>
              <a:t>Include acceptable culture media ,culture age ,incubation conditions ,and inoculum turbidity .</a:t>
            </a:r>
            <a:endParaRPr lang="ar-IQ" dirty="0"/>
          </a:p>
        </p:txBody>
      </p:sp>
      <p:sp>
        <p:nvSpPr>
          <p:cNvPr id="2" name="Title 1"/>
          <p:cNvSpPr>
            <a:spLocks noGrp="1"/>
          </p:cNvSpPr>
          <p:nvPr>
            <p:ph type="title"/>
          </p:nvPr>
        </p:nvSpPr>
        <p:spPr/>
        <p:txBody>
          <a:bodyPr>
            <a:scene3d>
              <a:camera prst="orthographicFront"/>
              <a:lightRig rig="balanced" dir="t">
                <a:rot lat="0" lon="0" rev="2100000"/>
              </a:lightRig>
            </a:scene3d>
            <a:sp3d extrusionH="57150" prstMaterial="metal">
              <a:bevelT w="38100" h="25400"/>
              <a:contourClr>
                <a:schemeClr val="bg2"/>
              </a:contourClr>
            </a:sp3d>
          </a:bodyPr>
          <a:lstStyle/>
          <a:p>
            <a:pPr algn="l"/>
            <a:r>
              <a:rPr lang="en-US" sz="3600" b="1" cap="none" spc="0" dirty="0" smtClean="0">
                <a:ln w="50800"/>
                <a:solidFill>
                  <a:schemeClr val="bg1">
                    <a:shade val="50000"/>
                  </a:schemeClr>
                </a:solidFill>
              </a:rPr>
              <a:t>There are four reagent cards :-</a:t>
            </a:r>
            <a:endParaRPr lang="ar-IQ" sz="3600" b="1" cap="none" spc="0" dirty="0">
              <a:ln w="50800"/>
              <a:solidFill>
                <a:schemeClr val="bg1">
                  <a:shade val="50000"/>
                </a:schemeClr>
              </a:solidFill>
            </a:endParaRPr>
          </a:p>
        </p:txBody>
      </p:sp>
      <p:sp>
        <p:nvSpPr>
          <p:cNvPr id="6" name="Rounded Rectangular Callout 5"/>
          <p:cNvSpPr/>
          <p:nvPr/>
        </p:nvSpPr>
        <p:spPr>
          <a:xfrm>
            <a:off x="323528" y="3415789"/>
            <a:ext cx="5184576" cy="792088"/>
          </a:xfrm>
          <a:prstGeom prst="wedgeRoundRectCallout">
            <a:avLst/>
          </a:prstGeom>
        </p:spPr>
        <p:style>
          <a:lnRef idx="1">
            <a:schemeClr val="accent2"/>
          </a:lnRef>
          <a:fillRef idx="2">
            <a:schemeClr val="accent2"/>
          </a:fillRef>
          <a:effectRef idx="1">
            <a:schemeClr val="accent2"/>
          </a:effectRef>
          <a:fontRef idx="minor">
            <a:schemeClr val="dk1"/>
          </a:fontRef>
        </p:style>
        <p:txBody>
          <a:bodyPr rtlCol="1" anchor="ctr"/>
          <a:lstStyle/>
          <a:p>
            <a:pPr marL="45720" lvl="0" algn="l" rtl="0">
              <a:spcBef>
                <a:spcPct val="20000"/>
              </a:spcBef>
              <a:buClr>
                <a:srgbClr val="C66951"/>
              </a:buClr>
            </a:pPr>
            <a:r>
              <a:rPr lang="en-US" sz="2800" spc="150" dirty="0">
                <a:solidFill>
                  <a:srgbClr val="FF0000"/>
                </a:solidFill>
              </a:rPr>
              <a:t>Culture Requirements </a:t>
            </a:r>
          </a:p>
        </p:txBody>
      </p:sp>
    </p:spTree>
    <p:extLst>
      <p:ext uri="{BB962C8B-B14F-4D97-AF65-F5344CB8AC3E}">
        <p14:creationId xmlns:p14="http://schemas.microsoft.com/office/powerpoint/2010/main" val="2521746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719070"/>
            <a:ext cx="8784975" cy="4950289"/>
          </a:xfrm>
        </p:spPr>
        <p:txBody>
          <a:bodyPr/>
          <a:lstStyle/>
          <a:p>
            <a:pPr algn="just" rtl="0"/>
            <a:r>
              <a:rPr lang="en-US" dirty="0" smtClean="0"/>
              <a:t>A sterile swab or applicator stick is used to transfer a sufficient number of colonies of a pure culture and to suspend the microorganism in 3.0 ml of sterile saline (aqueous 0.4 % to 0.50% NaCl ,PH 4.5 to 7.0 ) in a 12 x 75 mm clear plastic (polystyrene) test tube . The turbidity is adjusted accordingly (see table 1) and measured using a turbidity meter called the DensiChek TM.</a:t>
            </a:r>
          </a:p>
          <a:p>
            <a:pPr algn="just" rtl="0"/>
            <a:endParaRPr lang="en-US" dirty="0" smtClean="0"/>
          </a:p>
          <a:p>
            <a:pPr algn="just" rtl="0"/>
            <a:endParaRPr lang="ar-IQ" dirty="0"/>
          </a:p>
        </p:txBody>
      </p:sp>
      <p:sp>
        <p:nvSpPr>
          <p:cNvPr id="2" name="Title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Suspension preparation</a:t>
            </a:r>
            <a:endParaRPr lang="ar-IQ"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4220082447"/>
              </p:ext>
            </p:extLst>
          </p:nvPr>
        </p:nvGraphicFramePr>
        <p:xfrm>
          <a:off x="683568" y="4149080"/>
          <a:ext cx="7848872" cy="2304255"/>
        </p:xfrm>
        <a:graphic>
          <a:graphicData uri="http://schemas.openxmlformats.org/drawingml/2006/table">
            <a:tbl>
              <a:tblPr rtl="1" firstRow="1" bandRow="1">
                <a:tableStyleId>{5C22544A-7EE6-4342-B048-85BDC9FD1C3A}</a:tableStyleId>
              </a:tblPr>
              <a:tblGrid>
                <a:gridCol w="5886654"/>
                <a:gridCol w="1962218"/>
              </a:tblGrid>
              <a:tr h="460851">
                <a:tc>
                  <a:txBody>
                    <a:bodyPr/>
                    <a:lstStyle/>
                    <a:p>
                      <a:pPr rtl="1"/>
                      <a:r>
                        <a:rPr lang="en-US" dirty="0" smtClean="0"/>
                        <a:t>McFarland Turbidity Range                                </a:t>
                      </a:r>
                      <a:endParaRPr lang="ar-IQ" dirty="0"/>
                    </a:p>
                  </a:txBody>
                  <a:tcPr/>
                </a:tc>
                <a:tc>
                  <a:txBody>
                    <a:bodyPr/>
                    <a:lstStyle/>
                    <a:p>
                      <a:pPr rtl="1"/>
                      <a:r>
                        <a:rPr lang="en-US" dirty="0" smtClean="0"/>
                        <a:t>Product           </a:t>
                      </a:r>
                      <a:endParaRPr lang="ar-IQ" dirty="0"/>
                    </a:p>
                  </a:txBody>
                  <a:tcPr/>
                </a:tc>
              </a:tr>
              <a:tr h="460851">
                <a:tc>
                  <a:txBody>
                    <a:bodyPr/>
                    <a:lstStyle/>
                    <a:p>
                      <a:pPr algn="ctr" rtl="0"/>
                      <a:r>
                        <a:rPr lang="en-US" dirty="0" smtClean="0"/>
                        <a:t>0.50-</a:t>
                      </a:r>
                      <a:r>
                        <a:rPr lang="en-US" baseline="0" dirty="0" smtClean="0"/>
                        <a:t> 0.63                                                                           </a:t>
                      </a:r>
                      <a:endParaRPr lang="ar-IQ" dirty="0"/>
                    </a:p>
                  </a:txBody>
                  <a:tcPr anchor="ctr"/>
                </a:tc>
                <a:tc>
                  <a:txBody>
                    <a:bodyPr/>
                    <a:lstStyle/>
                    <a:p>
                      <a:pPr algn="l" rtl="1"/>
                      <a:r>
                        <a:rPr lang="en-US" dirty="0" smtClean="0"/>
                        <a:t>GN</a:t>
                      </a:r>
                      <a:endParaRPr lang="ar-IQ" dirty="0"/>
                    </a:p>
                  </a:txBody>
                  <a:tcPr/>
                </a:tc>
              </a:tr>
              <a:tr h="460851">
                <a:tc>
                  <a:txBody>
                    <a:bodyPr/>
                    <a:lstStyle/>
                    <a:p>
                      <a:pPr algn="ctr" rtl="0"/>
                      <a:r>
                        <a:rPr lang="en-US" dirty="0" smtClean="0"/>
                        <a:t>0.50-0.63                                                                            </a:t>
                      </a:r>
                      <a:endParaRPr lang="ar-IQ" dirty="0"/>
                    </a:p>
                  </a:txBody>
                  <a:tcPr anchor="ctr"/>
                </a:tc>
                <a:tc>
                  <a:txBody>
                    <a:bodyPr/>
                    <a:lstStyle/>
                    <a:p>
                      <a:pPr algn="l" rtl="1"/>
                      <a:r>
                        <a:rPr lang="en-US" dirty="0" smtClean="0"/>
                        <a:t>GP</a:t>
                      </a:r>
                      <a:endParaRPr lang="ar-IQ" dirty="0"/>
                    </a:p>
                  </a:txBody>
                  <a:tcPr/>
                </a:tc>
              </a:tr>
              <a:tr h="460851">
                <a:tc>
                  <a:txBody>
                    <a:bodyPr/>
                    <a:lstStyle/>
                    <a:p>
                      <a:pPr algn="ctr" rtl="0"/>
                      <a:r>
                        <a:rPr lang="en-US" dirty="0" smtClean="0"/>
                        <a:t>1.80-2.20                                                                            </a:t>
                      </a:r>
                      <a:endParaRPr lang="ar-IQ" dirty="0"/>
                    </a:p>
                  </a:txBody>
                  <a:tcPr anchor="ctr"/>
                </a:tc>
                <a:tc>
                  <a:txBody>
                    <a:bodyPr/>
                    <a:lstStyle/>
                    <a:p>
                      <a:pPr algn="l" rtl="1"/>
                      <a:r>
                        <a:rPr lang="en-US" dirty="0" smtClean="0"/>
                        <a:t>YST</a:t>
                      </a:r>
                      <a:endParaRPr lang="ar-IQ" dirty="0"/>
                    </a:p>
                  </a:txBody>
                  <a:tcPr/>
                </a:tc>
              </a:tr>
              <a:tr h="460851">
                <a:tc>
                  <a:txBody>
                    <a:bodyPr/>
                    <a:lstStyle/>
                    <a:p>
                      <a:pPr algn="ctr" rtl="0"/>
                      <a:r>
                        <a:rPr lang="en-US" dirty="0" smtClean="0"/>
                        <a:t>1.80-2.20                                                                             </a:t>
                      </a:r>
                      <a:endParaRPr lang="ar-IQ" dirty="0"/>
                    </a:p>
                  </a:txBody>
                  <a:tcPr anchor="ctr"/>
                </a:tc>
                <a:tc>
                  <a:txBody>
                    <a:bodyPr/>
                    <a:lstStyle/>
                    <a:p>
                      <a:pPr algn="l" rtl="1"/>
                      <a:r>
                        <a:rPr lang="en-US" dirty="0" smtClean="0"/>
                        <a:t>BCL</a:t>
                      </a:r>
                      <a:endParaRPr lang="ar-IQ" dirty="0"/>
                    </a:p>
                  </a:txBody>
                  <a:tcPr/>
                </a:tc>
              </a:tr>
            </a:tbl>
          </a:graphicData>
        </a:graphic>
      </p:graphicFrame>
    </p:spTree>
    <p:extLst>
      <p:ext uri="{BB962C8B-B14F-4D97-AF65-F5344CB8AC3E}">
        <p14:creationId xmlns:p14="http://schemas.microsoft.com/office/powerpoint/2010/main" val="3959224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719070"/>
            <a:ext cx="8784975" cy="4950289"/>
          </a:xfrm>
        </p:spPr>
        <p:txBody>
          <a:bodyPr/>
          <a:lstStyle/>
          <a:p>
            <a:pPr algn="l" rtl="0">
              <a:lnSpc>
                <a:spcPct val="150000"/>
              </a:lnSpc>
            </a:pPr>
            <a:r>
              <a:rPr lang="en-US" dirty="0" smtClean="0"/>
              <a:t>1- A test tube containing the microorganism suspension is placed into a special rack (cassette) .</a:t>
            </a:r>
          </a:p>
          <a:p>
            <a:pPr algn="l" rtl="0">
              <a:lnSpc>
                <a:spcPct val="150000"/>
              </a:lnSpc>
            </a:pPr>
            <a:r>
              <a:rPr lang="en-US" dirty="0" smtClean="0"/>
              <a:t>2- the identification card is placed in the neighboring slot while inserting the transfer tube the corresponding suspension tube .</a:t>
            </a:r>
          </a:p>
          <a:p>
            <a:pPr algn="l" rtl="0">
              <a:lnSpc>
                <a:spcPct val="150000"/>
              </a:lnSpc>
            </a:pPr>
            <a:r>
              <a:rPr lang="en-US" dirty="0" smtClean="0"/>
              <a:t>3- the filled cassette is placed into a vacuum chamber station .</a:t>
            </a:r>
          </a:p>
          <a:p>
            <a:pPr algn="l" rtl="0">
              <a:lnSpc>
                <a:spcPct val="150000"/>
              </a:lnSpc>
            </a:pPr>
            <a:r>
              <a:rPr lang="en-US" dirty="0" smtClean="0"/>
              <a:t>4- After the vacuum is applied and air is re-introduced into the station the organism suspension is forced through the transfer tube into micro- channels that fill all the test wells .</a:t>
            </a:r>
            <a:endParaRPr lang="ar-IQ" dirty="0"/>
          </a:p>
        </p:txBody>
      </p:sp>
      <p:sp>
        <p:nvSpPr>
          <p:cNvPr id="2" name="Title 1"/>
          <p:cNvSpPr>
            <a:spLocks noGrp="1"/>
          </p:cNvSpPr>
          <p:nvPr>
            <p:ph type="title"/>
          </p:nvPr>
        </p:nvSpPr>
        <p:spPr>
          <a:xfrm>
            <a:off x="251520" y="188640"/>
            <a:ext cx="8640960" cy="1296144"/>
          </a:xfrm>
        </p:spPr>
        <p:txBody>
          <a:bodyPr>
            <a:scene3d>
              <a:camera prst="orthographicFront"/>
              <a:lightRig rig="soft" dir="t">
                <a:rot lat="0" lon="0" rev="10800000"/>
              </a:lightRig>
            </a:scene3d>
            <a:sp3d>
              <a:bevelT w="27940" h="12700"/>
              <a:contourClr>
                <a:srgbClr val="DDDDDD"/>
              </a:contourClr>
            </a:sp3d>
          </a:bodyPr>
          <a:lstStyle/>
          <a:p>
            <a:pPr algn="just" rtl="0"/>
            <a:r>
              <a:rPr lang="en-US" sz="2800" b="1" cap="none" spc="150" dirty="0" smtClean="0">
                <a:ln w="11430"/>
                <a:solidFill>
                  <a:srgbClr val="F8F8F8"/>
                </a:solidFill>
                <a:effectLst>
                  <a:outerShdw blurRad="25400" algn="tl" rotWithShape="0">
                    <a:srgbClr val="000000">
                      <a:alpha val="43000"/>
                    </a:srgbClr>
                  </a:outerShdw>
                </a:effectLst>
              </a:rPr>
              <a:t>Identification cards are inoculated with microorganism suspensions using an integrated vacuum apparatus </a:t>
            </a:r>
            <a:endParaRPr lang="ar-IQ" sz="2800" b="1" cap="none"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4233647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IQ"/>
          </a:p>
        </p:txBody>
      </p:sp>
      <p:sp>
        <p:nvSpPr>
          <p:cNvPr id="2" name="Title 1"/>
          <p:cNvSpPr>
            <a:spLocks noGrp="1"/>
          </p:cNvSpPr>
          <p:nvPr>
            <p:ph type="title"/>
          </p:nvPr>
        </p:nvSpPr>
        <p:spPr/>
        <p:txBody>
          <a:bodyPr/>
          <a:lstStyle/>
          <a:p>
            <a:endParaRPr lang="ar-IQ"/>
          </a:p>
        </p:txBody>
      </p:sp>
    </p:spTree>
    <p:extLst>
      <p:ext uri="{BB962C8B-B14F-4D97-AF65-F5344CB8AC3E}">
        <p14:creationId xmlns:p14="http://schemas.microsoft.com/office/powerpoint/2010/main" val="1778724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63</TotalTime>
  <Words>456</Words>
  <Application>Microsoft Office PowerPoint</Application>
  <PresentationFormat>On-screen Show (4:3)</PresentationFormat>
  <Paragraphs>39</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Grid</vt:lpstr>
      <vt:lpstr>The Vitek System </vt:lpstr>
      <vt:lpstr>PowerPoint Presentation</vt:lpstr>
      <vt:lpstr>Reagent cards </vt:lpstr>
      <vt:lpstr>There are four reagent cards :-</vt:lpstr>
      <vt:lpstr>Suspension preparation</vt:lpstr>
      <vt:lpstr>Identification cards are inoculated with microorganism suspensions using an integrated vacuum apparatus </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Vitek System</dc:title>
  <dc:creator>maaaaath</dc:creator>
  <cp:lastModifiedBy>maaaaath</cp:lastModifiedBy>
  <cp:revision>8</cp:revision>
  <dcterms:created xsi:type="dcterms:W3CDTF">2019-04-25T14:34:15Z</dcterms:created>
  <dcterms:modified xsi:type="dcterms:W3CDTF">2020-05-18T19:55:58Z</dcterms:modified>
</cp:coreProperties>
</file>