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9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01C1A-046E-4AB5-A388-4EE9132EC9DE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0FB6D-7886-4C40-943E-B1178863034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01C1A-046E-4AB5-A388-4EE9132EC9DE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0FB6D-7886-4C40-943E-B1178863034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01C1A-046E-4AB5-A388-4EE9132EC9DE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0FB6D-7886-4C40-943E-B1178863034A}" type="slidenum">
              <a:rPr lang="ar-IQ" smtClean="0"/>
              <a:t>‹#›</a:t>
            </a:fld>
            <a:endParaRPr lang="ar-IQ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01C1A-046E-4AB5-A388-4EE9132EC9DE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0FB6D-7886-4C40-943E-B1178863034A}" type="slidenum">
              <a:rPr lang="ar-IQ" smtClean="0"/>
              <a:t>‹#›</a:t>
            </a:fld>
            <a:endParaRPr lang="ar-IQ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01C1A-046E-4AB5-A388-4EE9132EC9DE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0FB6D-7886-4C40-943E-B1178863034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01C1A-046E-4AB5-A388-4EE9132EC9DE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0FB6D-7886-4C40-943E-B1178863034A}" type="slidenum">
              <a:rPr lang="ar-IQ" smtClean="0"/>
              <a:t>‹#›</a:t>
            </a:fld>
            <a:endParaRPr lang="ar-IQ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01C1A-046E-4AB5-A388-4EE9132EC9DE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0FB6D-7886-4C40-943E-B1178863034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01C1A-046E-4AB5-A388-4EE9132EC9DE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0FB6D-7886-4C40-943E-B1178863034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01C1A-046E-4AB5-A388-4EE9132EC9DE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0FB6D-7886-4C40-943E-B1178863034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01C1A-046E-4AB5-A388-4EE9132EC9DE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0FB6D-7886-4C40-943E-B1178863034A}" type="slidenum">
              <a:rPr lang="ar-IQ" smtClean="0"/>
              <a:t>‹#›</a:t>
            </a:fld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01C1A-046E-4AB5-A388-4EE9132EC9DE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0FB6D-7886-4C40-943E-B1178863034A}" type="slidenum">
              <a:rPr lang="ar-IQ" smtClean="0"/>
              <a:t>‹#›</a:t>
            </a:fld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3B01C1A-046E-4AB5-A388-4EE9132EC9DE}" type="datetimeFigureOut">
              <a:rPr lang="ar-IQ" smtClean="0"/>
              <a:t>26/09/1441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910FB6D-7886-4C40-943E-B1178863034A}" type="slidenum">
              <a:rPr lang="ar-IQ" smtClean="0"/>
              <a:t>‹#›</a:t>
            </a:fld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794934"/>
            <a:ext cx="7848872" cy="235414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Detection of B- </a:t>
            </a:r>
            <a:r>
              <a:rPr lang="ar-IQ" dirty="0" smtClean="0">
                <a:solidFill>
                  <a:srgbClr val="7030A0"/>
                </a:solidFill>
              </a:rPr>
              <a:t/>
            </a:r>
            <a:br>
              <a:rPr lang="ar-IQ" dirty="0" smtClean="0">
                <a:solidFill>
                  <a:srgbClr val="7030A0"/>
                </a:solidFill>
              </a:rPr>
            </a:br>
            <a:r>
              <a:rPr lang="en-US" dirty="0" smtClean="0">
                <a:solidFill>
                  <a:srgbClr val="7030A0"/>
                </a:solidFill>
              </a:rPr>
              <a:t>Lactamases </a:t>
            </a:r>
            <a:br>
              <a:rPr lang="en-US" dirty="0" smtClean="0">
                <a:solidFill>
                  <a:srgbClr val="7030A0"/>
                </a:solidFill>
              </a:rPr>
            </a:br>
            <a:r>
              <a:rPr lang="en-US" smtClean="0">
                <a:solidFill>
                  <a:srgbClr val="C00000"/>
                </a:solidFill>
              </a:rPr>
              <a:t>Lab </a:t>
            </a:r>
            <a:r>
              <a:rPr lang="en-US" smtClean="0">
                <a:solidFill>
                  <a:srgbClr val="C00000"/>
                </a:solidFill>
              </a:rPr>
              <a:t>7</a:t>
            </a:r>
            <a:endParaRPr lang="ar-IQ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576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20688"/>
            <a:ext cx="8640960" cy="6120680"/>
          </a:xfrm>
        </p:spPr>
        <p:txBody>
          <a:bodyPr>
            <a:normAutofit fontScale="77500" lnSpcReduction="20000"/>
          </a:bodyPr>
          <a:lstStyle/>
          <a:p>
            <a:pPr algn="just" rtl="0">
              <a:lnSpc>
                <a:spcPct val="150000"/>
              </a:lnSpc>
              <a:spcAft>
                <a:spcPts val="1000"/>
              </a:spcAft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B- lactamases consider the most important antimicrobial substance among drug groups against bacteria since penicillin discovering at present time. B –lactam antibiotics fall into two groups:-</a:t>
            </a:r>
            <a:endParaRPr lang="en-US" sz="2400" dirty="0">
              <a:solidFill>
                <a:schemeClr val="bg2">
                  <a:lumMod val="10000"/>
                </a:schemeClr>
              </a:solidFill>
              <a:ea typeface="Calibri"/>
              <a:cs typeface="Arial"/>
            </a:endParaRPr>
          </a:p>
          <a:p>
            <a:pPr algn="just" rtl="0">
              <a:lnSpc>
                <a:spcPct val="150000"/>
              </a:lnSpc>
              <a:spcAft>
                <a:spcPts val="1000"/>
              </a:spcAft>
            </a:pPr>
            <a:r>
              <a:rPr lang="en-US" sz="3600" b="1" dirty="0" smtClean="0">
                <a:solidFill>
                  <a:schemeClr val="bg1">
                    <a:lumMod val="10000"/>
                  </a:schemeClr>
                </a:solidFill>
                <a:effectLst/>
                <a:highlight>
                  <a:srgbClr val="D3D3D3"/>
                </a:highlight>
                <a:latin typeface="Times New Roman"/>
                <a:ea typeface="Calibri"/>
                <a:cs typeface="Arial"/>
              </a:rPr>
              <a:t>1- Penicillins</a:t>
            </a:r>
            <a:r>
              <a:rPr lang="en-US" sz="3600" b="1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 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pPr algn="just" rtl="0">
              <a:lnSpc>
                <a:spcPct val="150000"/>
              </a:lnSpc>
              <a:spcAft>
                <a:spcPts val="1000"/>
              </a:spcAft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It was discovered by Alexander Flaming in 1928 ,when he observed inhibition in growth of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staphylococcus aureus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 after contaminated with penicillium ; the penicillin used clinically after purify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from </a:t>
            </a:r>
            <a:r>
              <a:rPr lang="en-US" b="1" i="1" dirty="0" err="1" smtClean="0">
                <a:solidFill>
                  <a:schemeClr val="tx2">
                    <a:lumMod val="5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P.notatum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 to treatment world –war victims (1941).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pPr algn="l" rtl="0">
              <a:lnSpc>
                <a:spcPct val="150000"/>
              </a:lnSpc>
              <a:spcAft>
                <a:spcPts val="1000"/>
              </a:spcAft>
            </a:pPr>
            <a:r>
              <a:rPr lang="en-US" sz="3600" b="1" dirty="0" smtClean="0">
                <a:solidFill>
                  <a:schemeClr val="bg1">
                    <a:lumMod val="10000"/>
                  </a:schemeClr>
                </a:solidFill>
                <a:effectLst/>
                <a:highlight>
                  <a:srgbClr val="D3D3D3"/>
                </a:highlight>
                <a:latin typeface="Times New Roman"/>
                <a:ea typeface="Calibri"/>
                <a:cs typeface="Arial"/>
              </a:rPr>
              <a:t>2- Cephalosporins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pPr algn="just" rtl="0">
              <a:lnSpc>
                <a:spcPct val="150000"/>
              </a:lnSpc>
              <a:spcAft>
                <a:spcPts val="1000"/>
              </a:spcAft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It was discovered by </a:t>
            </a:r>
            <a:r>
              <a:rPr lang="en-US" dirty="0" err="1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Bortzain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 1948 from</a:t>
            </a:r>
            <a:r>
              <a:rPr lang="en-US" sz="3600" b="1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 </a:t>
            </a:r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Ceplalosporium aeromonium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 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in sewage water ;it's differ than Penicillins because it was Dihydrothiozin ring attached with B-lactam ring and present 2-R- side chain according to derivatives type.</a:t>
            </a:r>
            <a:r>
              <a:rPr lang="en-US" b="1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 </a:t>
            </a:r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 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8934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6632"/>
            <a:ext cx="8640960" cy="6480720"/>
          </a:xfrm>
        </p:spPr>
        <p:txBody>
          <a:bodyPr>
            <a:normAutofit fontScale="92500" lnSpcReduction="10000"/>
          </a:bodyPr>
          <a:lstStyle/>
          <a:p>
            <a:pPr algn="just" rtl="0">
              <a:lnSpc>
                <a:spcPct val="150000"/>
              </a:lnSpc>
              <a:spcAft>
                <a:spcPts val="1000"/>
              </a:spcAft>
            </a:pPr>
            <a:r>
              <a:rPr lang="en-US" sz="3000" b="1" dirty="0" smtClean="0">
                <a:solidFill>
                  <a:srgbClr val="FF0000"/>
                </a:solidFill>
                <a:effectLst/>
                <a:highlight>
                  <a:srgbClr val="D3D3D3"/>
                </a:highlight>
                <a:latin typeface="Times New Roman"/>
                <a:ea typeface="Calibri"/>
                <a:cs typeface="Arial"/>
              </a:rPr>
              <a:t>Bacterial resistance to B-lactam antibiotics by the following mechanisms</a:t>
            </a:r>
            <a:r>
              <a:rPr lang="en-US" sz="3500" b="1" dirty="0" smtClean="0">
                <a:solidFill>
                  <a:srgbClr val="FF0000"/>
                </a:solidFill>
                <a:effectLst/>
                <a:highlight>
                  <a:srgbClr val="D3D3D3"/>
                </a:highlight>
                <a:latin typeface="Times New Roman"/>
                <a:ea typeface="Calibri"/>
                <a:cs typeface="Arial"/>
              </a:rPr>
              <a:t>:-</a:t>
            </a:r>
            <a:endParaRPr lang="en-US" sz="1900" dirty="0">
              <a:solidFill>
                <a:srgbClr val="FF0000"/>
              </a:solidFill>
              <a:ea typeface="Calibri"/>
              <a:cs typeface="Arial"/>
            </a:endParaRPr>
          </a:p>
          <a:p>
            <a:pPr marL="514350" lvl="0" indent="-51435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lphaUcPeriod"/>
            </a:pPr>
            <a:r>
              <a:rPr lang="en-US" dirty="0" smtClean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Production of B-lactam degrading enzymes.</a:t>
            </a:r>
            <a:endParaRPr lang="en-US" sz="2400" dirty="0">
              <a:solidFill>
                <a:schemeClr val="tx1">
                  <a:lumMod val="90000"/>
                  <a:lumOff val="10000"/>
                </a:schemeClr>
              </a:solidFill>
              <a:ea typeface="Calibri"/>
              <a:cs typeface="Arial"/>
            </a:endParaRPr>
          </a:p>
          <a:p>
            <a:pPr marL="514350" lvl="0" indent="-51435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lphaUcPeriod"/>
            </a:pPr>
            <a:r>
              <a:rPr lang="en-US" dirty="0" smtClean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Changing the target side of antibiotics by penicillin Binding Proteins (PBPs).</a:t>
            </a:r>
            <a:endParaRPr lang="en-US" sz="2400" dirty="0">
              <a:solidFill>
                <a:schemeClr val="tx1">
                  <a:lumMod val="90000"/>
                  <a:lumOff val="10000"/>
                </a:schemeClr>
              </a:solidFill>
              <a:ea typeface="Calibri"/>
              <a:cs typeface="Arial"/>
            </a:endParaRPr>
          </a:p>
          <a:p>
            <a:pPr marL="514350" indent="-51435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lphaUcPeriod"/>
            </a:pPr>
            <a:r>
              <a:rPr lang="en-US" dirty="0" smtClean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Times New Roman"/>
                <a:ea typeface="Calibri"/>
              </a:rPr>
              <a:t>Modification of Permeability barriers in outer membrane</a:t>
            </a:r>
            <a:endParaRPr lang="ar-IQ" dirty="0" smtClean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algn="just" rtl="0">
              <a:lnSpc>
                <a:spcPct val="150000"/>
              </a:lnSpc>
              <a:spcAft>
                <a:spcPts val="1000"/>
              </a:spcAft>
            </a:pPr>
            <a:r>
              <a:rPr lang="en-US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B-lactamase degrading enzymes:-</a:t>
            </a:r>
            <a:endParaRPr lang="en-US" sz="2400" dirty="0">
              <a:solidFill>
                <a:schemeClr val="tx1">
                  <a:lumMod val="90000"/>
                  <a:lumOff val="10000"/>
                </a:schemeClr>
              </a:solidFill>
              <a:ea typeface="Calibri"/>
              <a:cs typeface="Arial"/>
            </a:endParaRPr>
          </a:p>
          <a:p>
            <a:pPr algn="just" rtl="0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1- B-lactamase  </a:t>
            </a:r>
            <a:endParaRPr lang="en-US" sz="2400" dirty="0">
              <a:solidFill>
                <a:schemeClr val="tx1">
                  <a:lumMod val="90000"/>
                  <a:lumOff val="10000"/>
                </a:schemeClr>
              </a:solidFill>
              <a:ea typeface="Calibri"/>
              <a:cs typeface="Arial"/>
            </a:endParaRPr>
          </a:p>
          <a:p>
            <a:pPr algn="just" rtl="0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2- </a:t>
            </a:r>
            <a:r>
              <a:rPr lang="en-US" dirty="0" err="1" smtClean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Acylase</a:t>
            </a:r>
            <a:endParaRPr lang="en-US" sz="2400" dirty="0">
              <a:solidFill>
                <a:schemeClr val="tx1">
                  <a:lumMod val="90000"/>
                  <a:lumOff val="10000"/>
                </a:schemeClr>
              </a:solidFill>
              <a:ea typeface="Calibri"/>
              <a:cs typeface="Arial"/>
            </a:endParaRPr>
          </a:p>
          <a:p>
            <a:pPr algn="just" rtl="0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3- Esterase</a:t>
            </a:r>
            <a:endParaRPr lang="en-US" sz="2400" dirty="0">
              <a:solidFill>
                <a:schemeClr val="tx1">
                  <a:lumMod val="90000"/>
                  <a:lumOff val="10000"/>
                </a:schemeClr>
              </a:solidFill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4419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568952" cy="4968552"/>
          </a:xfrm>
        </p:spPr>
        <p:txBody>
          <a:bodyPr>
            <a:normAutofit/>
          </a:bodyPr>
          <a:lstStyle/>
          <a:p>
            <a:pPr algn="just" rtl="0">
              <a:lnSpc>
                <a:spcPct val="150000"/>
              </a:lnSpc>
              <a:spcAft>
                <a:spcPts val="1000"/>
              </a:spcAft>
            </a:pPr>
            <a:r>
              <a:rPr lang="en-US" dirty="0" smtClean="0">
                <a:solidFill>
                  <a:schemeClr val="bg1">
                    <a:lumMod val="25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B-lactamase enzyme able to degrade amide bond of lactam ring and convert the active antibiotic to inactive ,Penicillins degradation gives stable intermediate substance Penicillins acid (dibasic acid) ;while Cephalosporic acid cleave to two fragments ; One molecule of enzyme able to stop many antibiotics, because it is able to destroyed the antibiotic and return to re-binding with another antibiotic and so . </a:t>
            </a:r>
            <a:endParaRPr lang="en-US" sz="2400" dirty="0">
              <a:solidFill>
                <a:schemeClr val="bg1">
                  <a:lumMod val="25000"/>
                </a:schemeClr>
              </a:solidFill>
              <a:ea typeface="Calibri"/>
              <a:cs typeface="Arial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087196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5141168"/>
          </a:xfrm>
        </p:spPr>
        <p:txBody>
          <a:bodyPr>
            <a:normAutofit/>
          </a:bodyPr>
          <a:lstStyle/>
          <a:p>
            <a:pPr lvl="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"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Gram positive B-lactamase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: it's extracellular enzyme produced by many bacteria –such as </a:t>
            </a:r>
            <a:r>
              <a:rPr lang="en-US" b="1" i="1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Staphylococcus aureus and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 others, production of this enzyme equal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2%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 of weight of dried cells and fall into two types constitutive and inducible enzymes.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pPr lvl="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"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Gram negative B-lactamase</a:t>
            </a:r>
            <a:r>
              <a:rPr lang="en-US" b="1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: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 it is present in periplasm space and fall into types, constitutive (common) and inducible increased by inducer.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endParaRPr lang="ar-IQ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Classification of B-lactamase according to staining of productive bacteria</a:t>
            </a:r>
            <a:endParaRPr lang="ar-IQ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546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84784"/>
            <a:ext cx="8856984" cy="5256584"/>
          </a:xfrm>
        </p:spPr>
        <p:txBody>
          <a:bodyPr>
            <a:normAutofit fontScale="77500" lnSpcReduction="20000"/>
          </a:bodyPr>
          <a:lstStyle/>
          <a:p>
            <a:pPr lvl="0" algn="just" rtl="0">
              <a:lnSpc>
                <a:spcPct val="150000"/>
              </a:lnSpc>
              <a:spcAft>
                <a:spcPts val="1000"/>
              </a:spcAft>
              <a:buFont typeface="Symbol"/>
              <a:buChar char=""/>
            </a:pPr>
            <a:r>
              <a:rPr lang="en-US" b="1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Chromosomal B-lactamase :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pPr algn="just" rtl="0">
              <a:lnSpc>
                <a:spcPct val="150000"/>
              </a:lnSpc>
              <a:spcAft>
                <a:spcPts val="1000"/>
              </a:spcAft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It is constitutive, controlled by chromosome and it is very low amount and not easy detected such as </a:t>
            </a:r>
            <a:r>
              <a:rPr lang="en-US" b="1" i="1" dirty="0" err="1" smtClean="0">
                <a:solidFill>
                  <a:schemeClr val="tx2">
                    <a:lumMod val="5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Haemophilus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; 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while </a:t>
            </a:r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Pseudomonas aeruginosa 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was heavy amount and easy detect.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pPr lvl="0" algn="just" rtl="0">
              <a:lnSpc>
                <a:spcPct val="150000"/>
              </a:lnSpc>
              <a:spcAft>
                <a:spcPts val="1000"/>
              </a:spcAft>
              <a:buFont typeface="Symbol"/>
              <a:buChar char=""/>
            </a:pPr>
            <a:r>
              <a:rPr lang="en-US" sz="3600" b="1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Inducible enzymes :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pPr algn="just" rtl="0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It is secreted when inducer is found, often the inducer is B-lactam antibiotics; this enzyme coded by structural genes controlled by other called control genes through repressor.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pPr algn="just" rtl="0">
              <a:lnSpc>
                <a:spcPct val="115000"/>
              </a:lnSpc>
              <a:spcAft>
                <a:spcPts val="1000"/>
              </a:spcAft>
            </a:pPr>
            <a:r>
              <a:rPr lang="en-US" sz="3600" b="1" u="sng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Detection of B-lactamase:-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pPr algn="just" rtl="0">
              <a:lnSpc>
                <a:spcPct val="150000"/>
              </a:lnSpc>
              <a:spcAft>
                <a:spcPts val="1000"/>
              </a:spcAft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The principle of B-lactamase enzymes detection is investigation of Penicilloic acid (dibasic acid compound) ,and  the detection done by many methods such as :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endParaRPr lang="ar-IQ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568952" cy="1008112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Low"/>
            <a:r>
              <a:rPr lang="en-US" sz="3600" b="1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+mn-cs"/>
              </a:rPr>
              <a:t>There are other classifications as following:-                                                          </a:t>
            </a:r>
            <a:endParaRPr lang="ar-IQ" sz="3600" b="1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6635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5112568"/>
          </a:xfrm>
        </p:spPr>
        <p:txBody>
          <a:bodyPr>
            <a:normAutofit lnSpcReduction="10000"/>
          </a:bodyPr>
          <a:lstStyle/>
          <a:p>
            <a:pPr algn="just" rtl="0">
              <a:lnSpc>
                <a:spcPct val="150000"/>
              </a:lnSpc>
              <a:spcAft>
                <a:spcPts val="1000"/>
              </a:spcAft>
            </a:pPr>
            <a:r>
              <a:rPr lang="en-US" b="1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1- Rapid Iodometeric method 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pPr algn="just" rtl="0">
              <a:lnSpc>
                <a:spcPct val="150000"/>
              </a:lnSpc>
              <a:spcAft>
                <a:spcPts val="1000"/>
              </a:spcAft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Iodine able to make color complex (blue) with starch, Penicilloic acid able to iodine reduction and loss their ability to form this complex as following:-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pPr lvl="0" algn="just" rtl="0">
              <a:lnSpc>
                <a:spcPct val="150000"/>
              </a:lnSpc>
              <a:spcAft>
                <a:spcPts val="1000"/>
              </a:spcAft>
              <a:buFont typeface="Symbol"/>
              <a:buChar char=""/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Prepare bacterial suspension of </a:t>
            </a:r>
            <a:r>
              <a:rPr lang="en-US" b="1" i="1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S.aureus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 growth on M.H or MacConkey agar for 24 hr.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pPr lvl="0" algn="just" rtl="0">
              <a:lnSpc>
                <a:spcPct val="150000"/>
              </a:lnSpc>
              <a:spcAft>
                <a:spcPts val="1000"/>
              </a:spcAft>
              <a:buFont typeface="Symbol"/>
              <a:buChar char=""/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Transport some colonies by loop to Eppendorf tube containing 100</a:t>
            </a:r>
            <a:r>
              <a:rPr lang="en-US" i="1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 ml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 of Penicillin G suspension, and incubate for30 minutes at 37 C.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152410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616624"/>
          </a:xfrm>
        </p:spPr>
        <p:txBody>
          <a:bodyPr>
            <a:normAutofit lnSpcReduction="10000"/>
          </a:bodyPr>
          <a:lstStyle/>
          <a:p>
            <a:pPr lvl="0" algn="just" rtl="0">
              <a:lnSpc>
                <a:spcPct val="150000"/>
              </a:lnSpc>
              <a:spcAft>
                <a:spcPts val="1000"/>
              </a:spcAft>
              <a:buFont typeface="Symbol"/>
              <a:buChar char=""/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Add 50 ml of (1%) starch solution and mix well.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pPr lvl="0" algn="just" rtl="0">
              <a:lnSpc>
                <a:spcPct val="150000"/>
              </a:lnSpc>
              <a:spcAft>
                <a:spcPts val="1000"/>
              </a:spcAft>
              <a:buFont typeface="Symbol"/>
              <a:buChar char=""/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Add 20 ml of Iodine solution until blue color will form, the tubes shaking well disappear blue color less than 1 minute refer to positive result comparatively with control tube. 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pPr algn="just" rtl="0">
              <a:lnSpc>
                <a:spcPct val="150000"/>
              </a:lnSpc>
              <a:spcAft>
                <a:spcPts val="1000"/>
              </a:spcAft>
            </a:pPr>
            <a:r>
              <a:rPr lang="en-US" b="1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2- Rapid Acidimetric method 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  <a:p>
            <a:pPr algn="just" rtl="0">
              <a:lnSpc>
                <a:spcPct val="150000"/>
              </a:lnSpc>
              <a:spcAft>
                <a:spcPts val="1000"/>
              </a:spcAft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  <a:effectLst/>
                <a:latin typeface="Times New Roman"/>
                <a:ea typeface="Calibri"/>
                <a:cs typeface="Arial"/>
              </a:rPr>
              <a:t>Alkaline red phenol solution converted to yellow color when found Penicilloic acid that formed from Penicillin degradation; Penicillins detection by (this method done with several mechanisms, but capillary tube method is easily  .</a:t>
            </a:r>
            <a:endParaRPr lang="en-US" sz="2400" dirty="0">
              <a:solidFill>
                <a:schemeClr val="bg1">
                  <a:lumMod val="10000"/>
                </a:schemeClr>
              </a:solidFill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85940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ustom 24">
      <a:dk1>
        <a:srgbClr val="0C0C0C"/>
      </a:dk1>
      <a:lt1>
        <a:srgbClr val="E5E5E5"/>
      </a:lt1>
      <a:dk2>
        <a:srgbClr val="F2A79B"/>
      </a:dk2>
      <a:lt2>
        <a:srgbClr val="FFF39D"/>
      </a:lt2>
      <a:accent1>
        <a:srgbClr val="B2B2B2"/>
      </a:accent1>
      <a:accent2>
        <a:srgbClr val="ACC1E8"/>
      </a:accent2>
      <a:accent3>
        <a:srgbClr val="F6C5BC"/>
      </a:accent3>
      <a:accent4>
        <a:srgbClr val="F9E181"/>
      </a:accent4>
      <a:accent5>
        <a:srgbClr val="EA6E59"/>
      </a:accent5>
      <a:accent6>
        <a:srgbClr val="7F7F7F"/>
      </a:accent6>
      <a:hlink>
        <a:srgbClr val="F4AEA2"/>
      </a:hlink>
      <a:folHlink>
        <a:srgbClr val="E65C01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30</TotalTime>
  <Words>562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Waveform</vt:lpstr>
      <vt:lpstr>Detection of B-  Lactamases  Lab 7</vt:lpstr>
      <vt:lpstr>PowerPoint Presentation</vt:lpstr>
      <vt:lpstr>PowerPoint Presentation</vt:lpstr>
      <vt:lpstr>PowerPoint Presentation</vt:lpstr>
      <vt:lpstr>Classification of B-lactamase according to staining of productive bacteria</vt:lpstr>
      <vt:lpstr>There are other classifications as following:-                                                          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Detection of B- Lactamases</dc:title>
  <dc:creator>maaaaath</dc:creator>
  <cp:lastModifiedBy>maaaaath</cp:lastModifiedBy>
  <cp:revision>4</cp:revision>
  <dcterms:created xsi:type="dcterms:W3CDTF">2019-04-17T17:59:59Z</dcterms:created>
  <dcterms:modified xsi:type="dcterms:W3CDTF">2020-05-18T19:55:09Z</dcterms:modified>
</cp:coreProperties>
</file>