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7" r:id="rId3"/>
    <p:sldId id="261" r:id="rId4"/>
    <p:sldId id="258" r:id="rId5"/>
    <p:sldId id="260" r:id="rId6"/>
    <p:sldId id="264" r:id="rId7"/>
    <p:sldId id="259" r:id="rId8"/>
    <p:sldId id="262" r:id="rId9"/>
    <p:sldId id="270" r:id="rId10"/>
    <p:sldId id="263" r:id="rId11"/>
    <p:sldId id="266" r:id="rId12"/>
    <p:sldId id="268" r:id="rId13"/>
    <p:sldId id="267" r:id="rId14"/>
    <p:sldId id="269" r:id="rId15"/>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9" d="100"/>
          <a:sy n="79" d="100"/>
        </p:scale>
        <p:origin x="-111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7121D3E-4EDF-448C-A5B8-C3021BFBDCDC}" type="datetimeFigureOut">
              <a:rPr lang="ar-IQ" smtClean="0"/>
              <a:t>08/08/1440</a:t>
            </a:fld>
            <a:endParaRPr lang="ar-IQ"/>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ar-IQ"/>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D0EDE28-E2FC-4C38-868A-A024A33D6369}" type="slidenum">
              <a:rPr lang="ar-IQ" smtClean="0"/>
              <a:t>‹#›</a:t>
            </a:fld>
            <a:endParaRPr lang="ar-IQ"/>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121D3E-4EDF-448C-A5B8-C3021BFBDCDC}" type="datetimeFigureOut">
              <a:rPr lang="ar-IQ" smtClean="0"/>
              <a:t>08/08/1440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D0EDE28-E2FC-4C38-868A-A024A33D6369}"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121D3E-4EDF-448C-A5B8-C3021BFBDCDC}" type="datetimeFigureOut">
              <a:rPr lang="ar-IQ" smtClean="0"/>
              <a:t>08/08/1440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D0EDE28-E2FC-4C38-868A-A024A33D6369}"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121D3E-4EDF-448C-A5B8-C3021BFBDCDC}" type="datetimeFigureOut">
              <a:rPr lang="ar-IQ" smtClean="0"/>
              <a:t>08/08/1440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D0EDE28-E2FC-4C38-868A-A024A33D6369}"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121D3E-4EDF-448C-A5B8-C3021BFBDCDC}" type="datetimeFigureOut">
              <a:rPr lang="ar-IQ" smtClean="0"/>
              <a:t>08/08/1440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D0EDE28-E2FC-4C38-868A-A024A33D6369}"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67121D3E-4EDF-448C-A5B8-C3021BFBDCDC}" type="datetimeFigureOut">
              <a:rPr lang="ar-IQ" smtClean="0"/>
              <a:t>08/08/1440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D0EDE28-E2FC-4C38-868A-A024A33D6369}" type="slidenum">
              <a:rPr lang="ar-IQ" smtClean="0"/>
              <a:t>‹#›</a:t>
            </a:fld>
            <a:endParaRPr lang="ar-IQ"/>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7121D3E-4EDF-448C-A5B8-C3021BFBDCDC}" type="datetimeFigureOut">
              <a:rPr lang="ar-IQ" smtClean="0"/>
              <a:t>08/08/1440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D0EDE28-E2FC-4C38-868A-A024A33D6369}"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121D3E-4EDF-448C-A5B8-C3021BFBDCDC}" type="datetimeFigureOut">
              <a:rPr lang="ar-IQ" smtClean="0"/>
              <a:t>08/08/1440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D0EDE28-E2FC-4C38-868A-A024A33D6369}"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121D3E-4EDF-448C-A5B8-C3021BFBDCDC}" type="datetimeFigureOut">
              <a:rPr lang="ar-IQ" smtClean="0"/>
              <a:t>08/08/1440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D0EDE28-E2FC-4C38-868A-A024A33D6369}"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7121D3E-4EDF-448C-A5B8-C3021BFBDCDC}" type="datetimeFigureOut">
              <a:rPr lang="ar-IQ" smtClean="0"/>
              <a:t>08/08/1440</a:t>
            </a:fld>
            <a:endParaRPr lang="ar-IQ"/>
          </a:p>
        </p:txBody>
      </p:sp>
      <p:sp>
        <p:nvSpPr>
          <p:cNvPr id="7" name="Slide Number Placeholder 6"/>
          <p:cNvSpPr>
            <a:spLocks noGrp="1"/>
          </p:cNvSpPr>
          <p:nvPr>
            <p:ph type="sldNum" sz="quarter" idx="12"/>
          </p:nvPr>
        </p:nvSpPr>
        <p:spPr/>
        <p:txBody>
          <a:bodyPr/>
          <a:lstStyle/>
          <a:p>
            <a:fld id="{1D0EDE28-E2FC-4C38-868A-A024A33D6369}" type="slidenum">
              <a:rPr lang="ar-IQ" smtClean="0"/>
              <a:t>‹#›</a:t>
            </a:fld>
            <a:endParaRPr lang="ar-IQ"/>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121D3E-4EDF-448C-A5B8-C3021BFBDCDC}" type="datetimeFigureOut">
              <a:rPr lang="ar-IQ" smtClean="0"/>
              <a:t>08/08/1440</a:t>
            </a:fld>
            <a:endParaRPr lang="ar-IQ"/>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p>
        </p:txBody>
      </p:sp>
      <p:sp>
        <p:nvSpPr>
          <p:cNvPr id="7" name="Slide Number Placeholder 6"/>
          <p:cNvSpPr>
            <a:spLocks noGrp="1"/>
          </p:cNvSpPr>
          <p:nvPr>
            <p:ph type="sldNum" sz="quarter" idx="12"/>
          </p:nvPr>
        </p:nvSpPr>
        <p:spPr/>
        <p:txBody>
          <a:bodyPr/>
          <a:lstStyle/>
          <a:p>
            <a:fld id="{1D0EDE28-E2FC-4C38-868A-A024A33D6369}"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7121D3E-4EDF-448C-A5B8-C3021BFBDCDC}" type="datetimeFigureOut">
              <a:rPr lang="ar-IQ" smtClean="0"/>
              <a:t>08/08/1440</a:t>
            </a:fld>
            <a:endParaRPr lang="ar-IQ"/>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ar-IQ"/>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D0EDE28-E2FC-4C38-868A-A024A33D6369}"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0" y="2708476"/>
            <a:ext cx="3600399" cy="2160684"/>
          </a:xfrm>
        </p:spPr>
        <p:txBody>
          <a:bodyPr>
            <a:normAutofit/>
          </a:bodyPr>
          <a:lstStyle/>
          <a:p>
            <a:r>
              <a:rPr lang="en-US" sz="4000" b="1" dirty="0">
                <a:solidFill>
                  <a:srgbClr val="FF0000"/>
                </a:solidFill>
              </a:rPr>
              <a:t>Antimicrobial Drugs Used in Combination </a:t>
            </a:r>
            <a:endParaRPr lang="ar-IQ" sz="4000" b="1" dirty="0">
              <a:solidFill>
                <a:srgbClr val="FF0000"/>
              </a:solidFill>
            </a:endParaRPr>
          </a:p>
        </p:txBody>
      </p:sp>
    </p:spTree>
    <p:extLst>
      <p:ext uri="{BB962C8B-B14F-4D97-AF65-F5344CB8AC3E}">
        <p14:creationId xmlns:p14="http://schemas.microsoft.com/office/powerpoint/2010/main" val="3121625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692696"/>
            <a:ext cx="7704856" cy="5760640"/>
          </a:xfrm>
        </p:spPr>
        <p:txBody>
          <a:bodyPr>
            <a:normAutofit fontScale="85000" lnSpcReduction="10000"/>
          </a:bodyPr>
          <a:lstStyle/>
          <a:p>
            <a:pPr marL="228600" algn="just" rtl="0">
              <a:lnSpc>
                <a:spcPct val="150000"/>
              </a:lnSpc>
              <a:spcAft>
                <a:spcPts val="1000"/>
              </a:spcAft>
            </a:pPr>
            <a:r>
              <a:rPr lang="en-US" b="1" dirty="0">
                <a:highlight>
                  <a:srgbClr val="D3D3D3"/>
                </a:highlight>
                <a:latin typeface="Times New Roman"/>
                <a:ea typeface="Calibri"/>
                <a:cs typeface="Arial"/>
              </a:rPr>
              <a:t>Antagonism</a:t>
            </a:r>
            <a:r>
              <a:rPr lang="en-US" dirty="0">
                <a:latin typeface="Times New Roman"/>
                <a:ea typeface="Calibri"/>
                <a:cs typeface="Arial"/>
              </a:rPr>
              <a:t> </a:t>
            </a:r>
            <a:r>
              <a:rPr lang="en-US" dirty="0">
                <a:solidFill>
                  <a:schemeClr val="tx1">
                    <a:lumMod val="95000"/>
                    <a:lumOff val="5000"/>
                  </a:schemeClr>
                </a:solidFill>
                <a:latin typeface="Times New Roman"/>
                <a:ea typeface="Calibri"/>
                <a:cs typeface="Arial"/>
              </a:rPr>
              <a:t>: The MIC of antimicrobial </a:t>
            </a:r>
            <a:r>
              <a:rPr lang="en-US" dirty="0">
                <a:solidFill>
                  <a:srgbClr val="7030A0"/>
                </a:solidFill>
                <a:latin typeface="Times New Roman"/>
                <a:ea typeface="Calibri"/>
                <a:cs typeface="Arial"/>
              </a:rPr>
              <a:t>A</a:t>
            </a:r>
            <a:r>
              <a:rPr lang="en-US" dirty="0">
                <a:solidFill>
                  <a:schemeClr val="tx1">
                    <a:lumMod val="95000"/>
                    <a:lumOff val="5000"/>
                  </a:schemeClr>
                </a:solidFill>
                <a:latin typeface="Times New Roman"/>
                <a:ea typeface="Calibri"/>
                <a:cs typeface="Arial"/>
              </a:rPr>
              <a:t> </a:t>
            </a:r>
            <a:r>
              <a:rPr lang="en-US" dirty="0">
                <a:solidFill>
                  <a:srgbClr val="FF0000"/>
                </a:solidFill>
                <a:latin typeface="Times New Roman"/>
                <a:ea typeface="Calibri"/>
                <a:cs typeface="Arial"/>
              </a:rPr>
              <a:t>was 1.0 mg/L </a:t>
            </a:r>
            <a:r>
              <a:rPr lang="en-US" dirty="0">
                <a:solidFill>
                  <a:schemeClr val="tx1">
                    <a:lumMod val="95000"/>
                    <a:lumOff val="5000"/>
                  </a:schemeClr>
                </a:solidFill>
                <a:latin typeface="Times New Roman"/>
                <a:ea typeface="Calibri"/>
                <a:cs typeface="Arial"/>
              </a:rPr>
              <a:t>when tested alone ,but was </a:t>
            </a:r>
            <a:r>
              <a:rPr lang="en-US" dirty="0">
                <a:solidFill>
                  <a:srgbClr val="FF0000"/>
                </a:solidFill>
                <a:latin typeface="Times New Roman"/>
                <a:ea typeface="Calibri"/>
                <a:cs typeface="Arial"/>
              </a:rPr>
              <a:t>8.0 </a:t>
            </a:r>
            <a:r>
              <a:rPr lang="en-US" dirty="0">
                <a:solidFill>
                  <a:schemeClr val="tx1">
                    <a:lumMod val="95000"/>
                    <a:lumOff val="5000"/>
                  </a:schemeClr>
                </a:solidFill>
                <a:latin typeface="Times New Roman"/>
                <a:ea typeface="Calibri"/>
                <a:cs typeface="Arial"/>
              </a:rPr>
              <a:t>mg/L when tested in combination with antimicrobial B; the MIC of antimicrobial </a:t>
            </a:r>
            <a:r>
              <a:rPr lang="en-US" dirty="0">
                <a:solidFill>
                  <a:srgbClr val="7030A0"/>
                </a:solidFill>
                <a:latin typeface="Times New Roman"/>
                <a:ea typeface="Calibri"/>
                <a:cs typeface="Arial"/>
              </a:rPr>
              <a:t>B</a:t>
            </a:r>
            <a:r>
              <a:rPr lang="en-US" dirty="0">
                <a:solidFill>
                  <a:schemeClr val="tx1">
                    <a:lumMod val="95000"/>
                    <a:lumOff val="5000"/>
                  </a:schemeClr>
                </a:solidFill>
                <a:latin typeface="Times New Roman"/>
                <a:ea typeface="Calibri"/>
                <a:cs typeface="Arial"/>
              </a:rPr>
              <a:t> </a:t>
            </a:r>
            <a:r>
              <a:rPr lang="en-US" dirty="0">
                <a:solidFill>
                  <a:srgbClr val="FF0000"/>
                </a:solidFill>
                <a:latin typeface="Times New Roman"/>
                <a:ea typeface="Calibri"/>
                <a:cs typeface="Arial"/>
              </a:rPr>
              <a:t>was 0.5 mg/L </a:t>
            </a:r>
            <a:r>
              <a:rPr lang="en-US" dirty="0">
                <a:solidFill>
                  <a:schemeClr val="tx1">
                    <a:lumMod val="95000"/>
                    <a:lumOff val="5000"/>
                  </a:schemeClr>
                </a:solidFill>
                <a:latin typeface="Times New Roman"/>
                <a:ea typeface="Calibri"/>
                <a:cs typeface="Arial"/>
              </a:rPr>
              <a:t>when tested alone , but </a:t>
            </a:r>
            <a:r>
              <a:rPr lang="en-US" dirty="0">
                <a:solidFill>
                  <a:srgbClr val="FF0000"/>
                </a:solidFill>
                <a:latin typeface="Times New Roman"/>
                <a:ea typeface="Calibri"/>
                <a:cs typeface="Arial"/>
              </a:rPr>
              <a:t>was 4.0</a:t>
            </a:r>
            <a:r>
              <a:rPr lang="en-US" dirty="0">
                <a:solidFill>
                  <a:schemeClr val="tx1">
                    <a:lumMod val="95000"/>
                    <a:lumOff val="5000"/>
                  </a:schemeClr>
                </a:solidFill>
                <a:latin typeface="Times New Roman"/>
                <a:ea typeface="Calibri"/>
                <a:cs typeface="Arial"/>
              </a:rPr>
              <a:t> mg/L when tested in combination with antimicrobial A .</a:t>
            </a:r>
            <a:endParaRPr lang="en-US" sz="1600" dirty="0">
              <a:solidFill>
                <a:schemeClr val="tx1">
                  <a:lumMod val="95000"/>
                  <a:lumOff val="5000"/>
                </a:schemeClr>
              </a:solidFill>
              <a:latin typeface="Calibri"/>
              <a:ea typeface="Calibri"/>
              <a:cs typeface="Arial"/>
            </a:endParaRPr>
          </a:p>
          <a:p>
            <a:pPr marL="228600" algn="just" rtl="0">
              <a:lnSpc>
                <a:spcPct val="150000"/>
              </a:lnSpc>
              <a:spcAft>
                <a:spcPts val="1000"/>
              </a:spcAft>
            </a:pPr>
            <a:r>
              <a:rPr lang="en-US" dirty="0">
                <a:latin typeface="Times New Roman"/>
                <a:ea typeface="Calibri"/>
                <a:cs typeface="Arial"/>
              </a:rPr>
              <a:t>3- </a:t>
            </a:r>
            <a:r>
              <a:rPr lang="en-US" b="1" dirty="0">
                <a:latin typeface="Times New Roman"/>
                <a:ea typeface="Calibri"/>
                <a:cs typeface="Arial"/>
              </a:rPr>
              <a:t>Synergetic effect</a:t>
            </a:r>
            <a:r>
              <a:rPr lang="en-US" dirty="0">
                <a:latin typeface="Times New Roman"/>
                <a:ea typeface="Calibri"/>
                <a:cs typeface="Arial"/>
              </a:rPr>
              <a:t>: When the activity of both drugs is significantly greater than that of either acting alone in the same concentration.</a:t>
            </a:r>
            <a:endParaRPr lang="en-US" sz="1600" dirty="0">
              <a:latin typeface="Calibri"/>
              <a:ea typeface="Calibri"/>
              <a:cs typeface="Arial"/>
            </a:endParaRPr>
          </a:p>
          <a:p>
            <a:pPr marL="228600" algn="just" rtl="0">
              <a:lnSpc>
                <a:spcPct val="150000"/>
              </a:lnSpc>
              <a:spcAft>
                <a:spcPts val="1000"/>
              </a:spcAft>
            </a:pPr>
            <a:r>
              <a:rPr lang="en-US" b="1" dirty="0">
                <a:latin typeface="Times New Roman"/>
                <a:ea typeface="Calibri"/>
                <a:cs typeface="Arial"/>
              </a:rPr>
              <a:t>Ex </a:t>
            </a:r>
            <a:r>
              <a:rPr lang="en-US" b="1" dirty="0">
                <a:solidFill>
                  <a:srgbClr val="FF0000"/>
                </a:solidFill>
                <a:latin typeface="Times New Roman"/>
                <a:ea typeface="Calibri"/>
                <a:cs typeface="Arial"/>
              </a:rPr>
              <a:t>:- </a:t>
            </a:r>
            <a:r>
              <a:rPr lang="en-US" b="1" dirty="0" err="1">
                <a:solidFill>
                  <a:srgbClr val="FF0000"/>
                </a:solidFill>
                <a:latin typeface="Times New Roman"/>
                <a:ea typeface="Calibri"/>
                <a:cs typeface="Arial"/>
              </a:rPr>
              <a:t>Methoprim</a:t>
            </a:r>
            <a:r>
              <a:rPr lang="en-US" b="1" dirty="0">
                <a:solidFill>
                  <a:srgbClr val="FF0000"/>
                </a:solidFill>
                <a:latin typeface="Times New Roman"/>
                <a:ea typeface="Calibri"/>
                <a:cs typeface="Arial"/>
              </a:rPr>
              <a:t> (</a:t>
            </a:r>
            <a:r>
              <a:rPr lang="en-US" b="1" u="sng" dirty="0" err="1">
                <a:solidFill>
                  <a:srgbClr val="FF0000"/>
                </a:solidFill>
                <a:latin typeface="Times New Roman"/>
                <a:ea typeface="Calibri"/>
                <a:cs typeface="Arial"/>
              </a:rPr>
              <a:t>Trimethoprime</a:t>
            </a:r>
            <a:r>
              <a:rPr lang="en-US" b="1" dirty="0">
                <a:solidFill>
                  <a:srgbClr val="FF0000"/>
                </a:solidFill>
                <a:latin typeface="Times New Roman"/>
                <a:ea typeface="Calibri"/>
                <a:cs typeface="Arial"/>
              </a:rPr>
              <a:t> + </a:t>
            </a:r>
            <a:r>
              <a:rPr lang="en-US" b="1" u="sng" dirty="0">
                <a:solidFill>
                  <a:srgbClr val="FF0000"/>
                </a:solidFill>
                <a:latin typeface="Times New Roman"/>
                <a:ea typeface="Calibri"/>
                <a:cs typeface="Arial"/>
              </a:rPr>
              <a:t>Sulfonamide </a:t>
            </a:r>
            <a:r>
              <a:rPr lang="en-US" b="1" dirty="0">
                <a:solidFill>
                  <a:srgbClr val="FF0000"/>
                </a:solidFill>
                <a:latin typeface="Times New Roman"/>
                <a:ea typeface="Calibri"/>
                <a:cs typeface="Arial"/>
              </a:rPr>
              <a:t>)</a:t>
            </a:r>
            <a:endParaRPr lang="en-US" sz="1600" dirty="0">
              <a:solidFill>
                <a:srgbClr val="FF0000"/>
              </a:solidFill>
              <a:latin typeface="Calibri"/>
              <a:ea typeface="Calibri"/>
              <a:cs typeface="Arial"/>
            </a:endParaRPr>
          </a:p>
          <a:p>
            <a:pPr marL="228600" algn="just" rtl="0">
              <a:lnSpc>
                <a:spcPct val="150000"/>
              </a:lnSpc>
              <a:spcAft>
                <a:spcPts val="1000"/>
              </a:spcAft>
              <a:tabLst>
                <a:tab pos="3200400" algn="l"/>
                <a:tab pos="5274310" algn="r"/>
              </a:tabLst>
            </a:pPr>
            <a:r>
              <a:rPr lang="en-US" dirty="0">
                <a:solidFill>
                  <a:srgbClr val="0070C0"/>
                </a:solidFill>
                <a:latin typeface="Times New Roman"/>
                <a:ea typeface="Calibri"/>
                <a:cs typeface="Arial"/>
              </a:rPr>
              <a:t>Para amino benzoic acid           </a:t>
            </a:r>
            <a:r>
              <a:rPr lang="en-US" dirty="0" err="1">
                <a:solidFill>
                  <a:srgbClr val="92D050"/>
                </a:solidFill>
                <a:latin typeface="Times New Roman"/>
                <a:ea typeface="Calibri"/>
                <a:cs typeface="Arial"/>
              </a:rPr>
              <a:t>dihydrofolic</a:t>
            </a:r>
            <a:r>
              <a:rPr lang="en-US" dirty="0">
                <a:solidFill>
                  <a:srgbClr val="92D050"/>
                </a:solidFill>
                <a:latin typeface="Times New Roman"/>
                <a:ea typeface="Calibri"/>
                <a:cs typeface="Arial"/>
              </a:rPr>
              <a:t> acid</a:t>
            </a:r>
            <a:r>
              <a:rPr lang="en-US" dirty="0">
                <a:latin typeface="Times New Roman"/>
                <a:ea typeface="Calibri"/>
                <a:cs typeface="Arial"/>
              </a:rPr>
              <a:t>	          </a:t>
            </a:r>
            <a:r>
              <a:rPr lang="en-US" dirty="0">
                <a:solidFill>
                  <a:srgbClr val="FF0000"/>
                </a:solidFill>
                <a:latin typeface="Times New Roman"/>
                <a:ea typeface="Calibri"/>
                <a:cs typeface="Arial"/>
              </a:rPr>
              <a:t>folic acid</a:t>
            </a:r>
            <a:endParaRPr lang="en-US" sz="1600" dirty="0">
              <a:solidFill>
                <a:srgbClr val="FF0000"/>
              </a:solidFill>
              <a:latin typeface="Calibri"/>
              <a:ea typeface="Calibri"/>
              <a:cs typeface="Arial"/>
            </a:endParaRPr>
          </a:p>
          <a:p>
            <a:pPr marL="228600" algn="just" rtl="0">
              <a:lnSpc>
                <a:spcPct val="150000"/>
              </a:lnSpc>
              <a:spcAft>
                <a:spcPts val="1000"/>
              </a:spcAft>
              <a:tabLst>
                <a:tab pos="3200400" algn="l"/>
                <a:tab pos="5274310" algn="r"/>
              </a:tabLst>
            </a:pPr>
            <a:r>
              <a:rPr lang="en-US" dirty="0">
                <a:latin typeface="Times New Roman"/>
                <a:ea typeface="Calibri"/>
                <a:cs typeface="Arial"/>
              </a:rPr>
              <a:t>(</a:t>
            </a:r>
            <a:r>
              <a:rPr lang="en-US" dirty="0">
                <a:solidFill>
                  <a:srgbClr val="FF0000"/>
                </a:solidFill>
                <a:latin typeface="Times New Roman"/>
                <a:ea typeface="Calibri"/>
                <a:cs typeface="Arial"/>
              </a:rPr>
              <a:t>PABA)           Sulfonamide                              </a:t>
            </a:r>
            <a:r>
              <a:rPr lang="en-US" dirty="0" err="1">
                <a:solidFill>
                  <a:srgbClr val="FF0000"/>
                </a:solidFill>
                <a:latin typeface="Times New Roman"/>
                <a:ea typeface="Calibri"/>
                <a:cs typeface="Arial"/>
              </a:rPr>
              <a:t>Trimethoprime</a:t>
            </a:r>
            <a:endParaRPr lang="en-US" sz="1600" dirty="0">
              <a:solidFill>
                <a:srgbClr val="FF0000"/>
              </a:solidFill>
              <a:latin typeface="Calibri"/>
              <a:ea typeface="Calibri"/>
              <a:cs typeface="Arial"/>
            </a:endParaRPr>
          </a:p>
          <a:p>
            <a:endParaRPr lang="ar-IQ" dirty="0"/>
          </a:p>
        </p:txBody>
      </p:sp>
      <p:sp>
        <p:nvSpPr>
          <p:cNvPr id="2" name="Right Arrow 1"/>
          <p:cNvSpPr/>
          <p:nvPr/>
        </p:nvSpPr>
        <p:spPr>
          <a:xfrm>
            <a:off x="3779912" y="4509120"/>
            <a:ext cx="504056"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4" name="Right Arrow 3"/>
          <p:cNvSpPr/>
          <p:nvPr/>
        </p:nvSpPr>
        <p:spPr>
          <a:xfrm>
            <a:off x="6300192" y="4509120"/>
            <a:ext cx="288032"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solidFill>
                <a:srgbClr val="FF0000"/>
              </a:solidFill>
            </a:endParaRPr>
          </a:p>
        </p:txBody>
      </p:sp>
      <p:cxnSp>
        <p:nvCxnSpPr>
          <p:cNvPr id="6" name="Straight Connector 5"/>
          <p:cNvCxnSpPr/>
          <p:nvPr/>
        </p:nvCxnSpPr>
        <p:spPr>
          <a:xfrm flipH="1">
            <a:off x="3779912" y="4365104"/>
            <a:ext cx="504056" cy="50405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6156176" y="4365104"/>
            <a:ext cx="432048" cy="50405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7665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764704"/>
            <a:ext cx="7848872" cy="5544616"/>
          </a:xfrm>
        </p:spPr>
        <p:txBody>
          <a:bodyPr>
            <a:normAutofit/>
          </a:bodyPr>
          <a:lstStyle/>
          <a:p>
            <a:pPr marL="228600" algn="just" rtl="0">
              <a:lnSpc>
                <a:spcPct val="150000"/>
              </a:lnSpc>
              <a:spcAft>
                <a:spcPts val="1000"/>
              </a:spcAft>
              <a:tabLst>
                <a:tab pos="3200400" algn="l"/>
                <a:tab pos="5274310" algn="r"/>
              </a:tabLst>
            </a:pPr>
            <a:r>
              <a:rPr lang="en-US" dirty="0">
                <a:latin typeface="Times New Roman"/>
                <a:ea typeface="Calibri"/>
                <a:cs typeface="Arial"/>
              </a:rPr>
              <a:t>The effect and activity of synergetic antibiotics it is greater than activity of antibiotic alone: also the synergetic antibiotics may causing blockage in </a:t>
            </a:r>
            <a:r>
              <a:rPr lang="en-US" dirty="0" smtClean="0">
                <a:latin typeface="Times New Roman"/>
                <a:ea typeface="Calibri"/>
                <a:cs typeface="Arial"/>
              </a:rPr>
              <a:t>microbial metabolism </a:t>
            </a:r>
            <a:r>
              <a:rPr lang="en-US" dirty="0">
                <a:latin typeface="Times New Roman"/>
                <a:ea typeface="Calibri"/>
                <a:cs typeface="Arial"/>
              </a:rPr>
              <a:t>, pathway:</a:t>
            </a:r>
            <a:endParaRPr lang="en-US" sz="1600" dirty="0">
              <a:latin typeface="Calibri"/>
              <a:ea typeface="Calibri"/>
              <a:cs typeface="Arial"/>
            </a:endParaRPr>
          </a:p>
          <a:p>
            <a:pPr algn="just" rtl="0"/>
            <a:r>
              <a:rPr lang="en-US" dirty="0">
                <a:latin typeface="Times New Roman"/>
                <a:ea typeface="Calibri"/>
              </a:rPr>
              <a:t>The </a:t>
            </a:r>
            <a:r>
              <a:rPr lang="en-US" dirty="0">
                <a:solidFill>
                  <a:srgbClr val="FF0000"/>
                </a:solidFill>
                <a:latin typeface="Times New Roman"/>
                <a:ea typeface="Calibri"/>
              </a:rPr>
              <a:t>above two antibiotics have double blockage (intermediate metabolite) ;while </a:t>
            </a:r>
            <a:r>
              <a:rPr lang="en-US" dirty="0" err="1">
                <a:solidFill>
                  <a:srgbClr val="FF0000"/>
                </a:solidFill>
                <a:latin typeface="Times New Roman"/>
                <a:ea typeface="Calibri"/>
              </a:rPr>
              <a:t>Trimethoprime</a:t>
            </a:r>
            <a:r>
              <a:rPr lang="en-US" dirty="0">
                <a:solidFill>
                  <a:srgbClr val="FF0000"/>
                </a:solidFill>
                <a:latin typeface="Times New Roman"/>
                <a:ea typeface="Calibri"/>
              </a:rPr>
              <a:t> prevent converting the </a:t>
            </a:r>
            <a:r>
              <a:rPr lang="en-US" dirty="0" err="1">
                <a:solidFill>
                  <a:srgbClr val="FF0000"/>
                </a:solidFill>
                <a:latin typeface="Times New Roman"/>
                <a:ea typeface="Calibri"/>
              </a:rPr>
              <a:t>dihydrofolic</a:t>
            </a:r>
            <a:r>
              <a:rPr lang="en-US" dirty="0">
                <a:solidFill>
                  <a:srgbClr val="FF0000"/>
                </a:solidFill>
                <a:latin typeface="Times New Roman"/>
                <a:ea typeface="Calibri"/>
              </a:rPr>
              <a:t> acid to folic acid ,for that inhibition action occurred in – two sites of the biological or metabolism pathways.</a:t>
            </a:r>
            <a:endParaRPr lang="ar-IQ" dirty="0">
              <a:solidFill>
                <a:srgbClr val="FF0000"/>
              </a:solidFill>
            </a:endParaRPr>
          </a:p>
        </p:txBody>
      </p:sp>
    </p:spTree>
    <p:extLst>
      <p:ext uri="{BB962C8B-B14F-4D97-AF65-F5344CB8AC3E}">
        <p14:creationId xmlns:p14="http://schemas.microsoft.com/office/powerpoint/2010/main" val="3853775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08720"/>
            <a:ext cx="8136904" cy="5400600"/>
          </a:xfrm>
        </p:spPr>
        <p:txBody>
          <a:bodyPr>
            <a:normAutofit fontScale="90000"/>
          </a:bodyPr>
          <a:lstStyle/>
          <a:p>
            <a:pPr algn="justLow" rtl="0">
              <a:lnSpc>
                <a:spcPct val="115000"/>
              </a:lnSpc>
              <a:spcAft>
                <a:spcPts val="1000"/>
              </a:spcAft>
            </a:pPr>
            <a:r>
              <a:rPr lang="en-US" b="1" dirty="0">
                <a:solidFill>
                  <a:schemeClr val="tx1">
                    <a:lumMod val="95000"/>
                    <a:lumOff val="5000"/>
                  </a:schemeClr>
                </a:solidFill>
                <a:highlight>
                  <a:srgbClr val="D3D3D3"/>
                </a:highlight>
                <a:latin typeface="Times New Roman"/>
                <a:ea typeface="Calibri"/>
                <a:cs typeface="Arial"/>
              </a:rPr>
              <a:t>Synergy</a:t>
            </a:r>
            <a:r>
              <a:rPr lang="en-US" sz="3600" dirty="0">
                <a:solidFill>
                  <a:schemeClr val="tx1">
                    <a:lumMod val="95000"/>
                    <a:lumOff val="5000"/>
                  </a:schemeClr>
                </a:solidFill>
                <a:latin typeface="Times New Roman"/>
                <a:ea typeface="Calibri"/>
                <a:cs typeface="Arial"/>
              </a:rPr>
              <a:t> : The MIC of antimicrobial A was 1.0 mg/L when tested alone ,but was 0.125 mg/L when tested in combination with antimicrobial B ; the MIC of antimicrobial B was 0.5 mg/L when tested alone ,but was 0.063 mg/L when tested in combination with antimicrobial A </a:t>
            </a:r>
            <a:r>
              <a:rPr lang="en-US" dirty="0">
                <a:latin typeface="Times New Roman"/>
                <a:ea typeface="Calibri"/>
                <a:cs typeface="Arial"/>
              </a:rPr>
              <a:t>.</a:t>
            </a:r>
            <a:r>
              <a:rPr lang="en-US" sz="2800" dirty="0">
                <a:latin typeface="Calibri"/>
                <a:ea typeface="Calibri"/>
                <a:cs typeface="Arial"/>
              </a:rPr>
              <a:t/>
            </a:r>
            <a:br>
              <a:rPr lang="en-US" sz="2800" dirty="0">
                <a:latin typeface="Calibri"/>
                <a:ea typeface="Calibri"/>
                <a:cs typeface="Arial"/>
              </a:rPr>
            </a:br>
            <a:r>
              <a:rPr lang="en-US" dirty="0">
                <a:latin typeface="Times New Roman"/>
                <a:ea typeface="Calibri"/>
                <a:cs typeface="Arial"/>
              </a:rPr>
              <a:t> </a:t>
            </a:r>
            <a:r>
              <a:rPr lang="en-US" sz="2800" dirty="0">
                <a:latin typeface="Calibri"/>
                <a:ea typeface="Calibri"/>
                <a:cs typeface="Arial"/>
              </a:rPr>
              <a:t/>
            </a:r>
            <a:br>
              <a:rPr lang="en-US" sz="2800" dirty="0">
                <a:latin typeface="Calibri"/>
                <a:ea typeface="Calibri"/>
                <a:cs typeface="Arial"/>
              </a:rPr>
            </a:br>
            <a:endParaRPr lang="ar-IQ" dirty="0"/>
          </a:p>
        </p:txBody>
      </p:sp>
    </p:spTree>
    <p:extLst>
      <p:ext uri="{BB962C8B-B14F-4D97-AF65-F5344CB8AC3E}">
        <p14:creationId xmlns:p14="http://schemas.microsoft.com/office/powerpoint/2010/main" val="685831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755576" y="775872"/>
            <a:ext cx="7704856" cy="5173408"/>
          </a:xfrm>
        </p:spPr>
      </p:pic>
    </p:spTree>
    <p:extLst>
      <p:ext uri="{BB962C8B-B14F-4D97-AF65-F5344CB8AC3E}">
        <p14:creationId xmlns:p14="http://schemas.microsoft.com/office/powerpoint/2010/main" val="702325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1426" t="14004" r="4722" b="25296"/>
          <a:stretch/>
        </p:blipFill>
        <p:spPr>
          <a:xfrm rot="16200000">
            <a:off x="1506762" y="245628"/>
            <a:ext cx="5354474" cy="6968690"/>
          </a:xfrm>
        </p:spPr>
      </p:pic>
    </p:spTree>
    <p:extLst>
      <p:ext uri="{BB962C8B-B14F-4D97-AF65-F5344CB8AC3E}">
        <p14:creationId xmlns:p14="http://schemas.microsoft.com/office/powerpoint/2010/main" val="2969252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620688"/>
            <a:ext cx="7312776" cy="1152128"/>
          </a:xfrm>
        </p:spPr>
        <p:txBody>
          <a:bodyPr>
            <a:normAutofit fontScale="90000"/>
          </a:bodyPr>
          <a:lstStyle/>
          <a:p>
            <a:pPr rtl="0">
              <a:spcAft>
                <a:spcPts val="1000"/>
              </a:spcAft>
            </a:pPr>
            <a:r>
              <a:rPr lang="en-US" sz="2800" dirty="0">
                <a:latin typeface="Calibri"/>
                <a:ea typeface="Calibri"/>
                <a:cs typeface="Arial"/>
              </a:rPr>
              <a:t/>
            </a:r>
            <a:br>
              <a:rPr lang="en-US" sz="2800" dirty="0">
                <a:latin typeface="Calibri"/>
                <a:ea typeface="Calibri"/>
                <a:cs typeface="Arial"/>
              </a:rPr>
            </a:br>
            <a:r>
              <a:rPr lang="en-US" sz="2700" b="1" dirty="0">
                <a:solidFill>
                  <a:srgbClr val="FF0000"/>
                </a:solidFill>
                <a:highlight>
                  <a:srgbClr val="D3D3D3"/>
                </a:highlight>
                <a:latin typeface="Times New Roman"/>
                <a:ea typeface="Calibri"/>
                <a:cs typeface="Arial"/>
              </a:rPr>
              <a:t>There are five cases that used two antibiotics or more in treatment such as :-</a:t>
            </a:r>
            <a:endParaRPr lang="ar-IQ" sz="3600" dirty="0">
              <a:solidFill>
                <a:srgbClr val="FF0000"/>
              </a:solidFill>
            </a:endParaRPr>
          </a:p>
        </p:txBody>
      </p:sp>
      <p:sp>
        <p:nvSpPr>
          <p:cNvPr id="3" name="Content Placeholder 2"/>
          <p:cNvSpPr>
            <a:spLocks noGrp="1"/>
          </p:cNvSpPr>
          <p:nvPr>
            <p:ph idx="1"/>
          </p:nvPr>
        </p:nvSpPr>
        <p:spPr>
          <a:xfrm>
            <a:off x="683568" y="1772816"/>
            <a:ext cx="7848872" cy="4608512"/>
          </a:xfrm>
        </p:spPr>
        <p:txBody>
          <a:bodyPr>
            <a:normAutofit fontScale="92500"/>
          </a:bodyPr>
          <a:lstStyle/>
          <a:p>
            <a:pPr algn="just" rtl="0">
              <a:lnSpc>
                <a:spcPct val="150000"/>
              </a:lnSpc>
              <a:spcAft>
                <a:spcPts val="1000"/>
              </a:spcAft>
            </a:pPr>
            <a:r>
              <a:rPr lang="en-US" b="1" dirty="0">
                <a:highlight>
                  <a:srgbClr val="D3D3D3"/>
                </a:highlight>
                <a:latin typeface="Times New Roman"/>
                <a:ea typeface="Calibri"/>
                <a:cs typeface="Arial"/>
              </a:rPr>
              <a:t>1- Undiagnosed infection</a:t>
            </a:r>
            <a:r>
              <a:rPr lang="en-US" dirty="0">
                <a:latin typeface="Times New Roman"/>
                <a:ea typeface="Calibri"/>
                <a:cs typeface="Arial"/>
              </a:rPr>
              <a:t> :- in pathogenic cases ,the causative agent should be diagnosed firstly treatment ; but in some cases are unstable relationship between disease symptoms and bacterial causative agents ,ex:- </a:t>
            </a:r>
            <a:r>
              <a:rPr lang="en-US" dirty="0">
                <a:solidFill>
                  <a:srgbClr val="FF0000"/>
                </a:solidFill>
                <a:latin typeface="Times New Roman"/>
                <a:ea typeface="Calibri"/>
                <a:cs typeface="Arial"/>
              </a:rPr>
              <a:t>Acute UTI and RTI caused </a:t>
            </a:r>
            <a:r>
              <a:rPr lang="en-US" dirty="0">
                <a:latin typeface="Times New Roman"/>
                <a:ea typeface="Calibri"/>
                <a:cs typeface="Arial"/>
              </a:rPr>
              <a:t>by agent that reveals same symptoms but there is no specific antibiotic lead to inhibit all microbial causative agent .</a:t>
            </a:r>
            <a:endParaRPr lang="en-US" sz="1600" dirty="0">
              <a:latin typeface="Calibri"/>
              <a:ea typeface="Calibri"/>
              <a:cs typeface="Arial"/>
            </a:endParaRPr>
          </a:p>
          <a:p>
            <a:pPr algn="just" rtl="0">
              <a:lnSpc>
                <a:spcPct val="150000"/>
              </a:lnSpc>
              <a:spcAft>
                <a:spcPts val="1000"/>
              </a:spcAft>
            </a:pPr>
            <a:r>
              <a:rPr lang="en-US" b="1" dirty="0">
                <a:highlight>
                  <a:srgbClr val="D3D3D3"/>
                </a:highlight>
                <a:latin typeface="Times New Roman"/>
                <a:ea typeface="Calibri"/>
                <a:cs typeface="Arial"/>
              </a:rPr>
              <a:t>2- Mixed infections</a:t>
            </a:r>
            <a:r>
              <a:rPr lang="en-US" dirty="0">
                <a:latin typeface="Times New Roman"/>
                <a:ea typeface="Calibri"/>
                <a:cs typeface="Arial"/>
              </a:rPr>
              <a:t>: - there is no specific antibiotic (against) all microbial causative agent.</a:t>
            </a:r>
            <a:endParaRPr lang="en-US" sz="1600" dirty="0">
              <a:latin typeface="Calibri"/>
              <a:ea typeface="Calibri"/>
              <a:cs typeface="Arial"/>
            </a:endParaRPr>
          </a:p>
          <a:p>
            <a:endParaRPr lang="ar-IQ" dirty="0"/>
          </a:p>
        </p:txBody>
      </p:sp>
    </p:spTree>
    <p:extLst>
      <p:ext uri="{BB962C8B-B14F-4D97-AF65-F5344CB8AC3E}">
        <p14:creationId xmlns:p14="http://schemas.microsoft.com/office/powerpoint/2010/main" val="686672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764704"/>
            <a:ext cx="8064896" cy="5688632"/>
          </a:xfrm>
        </p:spPr>
        <p:txBody>
          <a:bodyPr>
            <a:normAutofit fontScale="85000" lnSpcReduction="10000"/>
          </a:bodyPr>
          <a:lstStyle/>
          <a:p>
            <a:pPr algn="just" rtl="0">
              <a:lnSpc>
                <a:spcPct val="150000"/>
              </a:lnSpc>
              <a:spcAft>
                <a:spcPts val="1000"/>
              </a:spcAft>
            </a:pPr>
            <a:r>
              <a:rPr lang="en-US" b="1" dirty="0">
                <a:highlight>
                  <a:srgbClr val="D3D3D3"/>
                </a:highlight>
                <a:latin typeface="Times New Roman"/>
                <a:ea typeface="Calibri"/>
                <a:cs typeface="Arial"/>
              </a:rPr>
              <a:t>3- Preventing or delaying development of antibiotic resistance:-</a:t>
            </a:r>
            <a:endParaRPr lang="en-US" sz="1600" dirty="0">
              <a:latin typeface="Calibri"/>
              <a:ea typeface="Calibri"/>
              <a:cs typeface="Arial"/>
            </a:endParaRPr>
          </a:p>
          <a:p>
            <a:pPr algn="just" rtl="0">
              <a:lnSpc>
                <a:spcPct val="150000"/>
              </a:lnSpc>
              <a:spcAft>
                <a:spcPts val="1000"/>
              </a:spcAft>
            </a:pPr>
            <a:r>
              <a:rPr lang="en-US" dirty="0">
                <a:latin typeface="Times New Roman"/>
                <a:ea typeface="Calibri"/>
                <a:cs typeface="Arial"/>
              </a:rPr>
              <a:t>In some pathogenic cases may recommended two antibiotic to reduce the possibility developed microbial strain resistant to antibiotics</a:t>
            </a:r>
            <a:r>
              <a:rPr lang="en-US" dirty="0">
                <a:solidFill>
                  <a:srgbClr val="FF0000"/>
                </a:solidFill>
                <a:latin typeface="Times New Roman"/>
                <a:ea typeface="Calibri"/>
                <a:cs typeface="Arial"/>
              </a:rPr>
              <a:t>, because the frequency of the resistant codes for more antibiotics has different mechanism for single antibiotic resistances </a:t>
            </a:r>
            <a:r>
              <a:rPr lang="en-US" dirty="0">
                <a:latin typeface="Times New Roman"/>
                <a:ea typeface="Calibri"/>
                <a:cs typeface="Arial"/>
              </a:rPr>
              <a:t>ex:- if the possibility of the resistance for the antibiotic (A) in one microbe is A= 10</a:t>
            </a:r>
            <a:r>
              <a:rPr lang="en-US" baseline="30000" dirty="0">
                <a:latin typeface="Times New Roman"/>
                <a:ea typeface="Calibri"/>
                <a:cs typeface="Arial"/>
              </a:rPr>
              <a:t>-5</a:t>
            </a:r>
            <a:r>
              <a:rPr lang="en-US" dirty="0">
                <a:latin typeface="Times New Roman"/>
                <a:ea typeface="Calibri"/>
                <a:cs typeface="Arial"/>
              </a:rPr>
              <a:t> and to the antibiotic (B) is B= 10</a:t>
            </a:r>
            <a:r>
              <a:rPr lang="en-US" baseline="30000" dirty="0">
                <a:latin typeface="Times New Roman"/>
                <a:ea typeface="Calibri"/>
                <a:cs typeface="Arial"/>
              </a:rPr>
              <a:t>-7</a:t>
            </a:r>
            <a:r>
              <a:rPr lang="en-US" dirty="0">
                <a:latin typeface="Times New Roman"/>
                <a:ea typeface="Calibri"/>
                <a:cs typeface="Arial"/>
              </a:rPr>
              <a:t>, the possibility resistance for both antibiotics A and B is </a:t>
            </a:r>
            <a:r>
              <a:rPr lang="en-US" dirty="0">
                <a:solidFill>
                  <a:srgbClr val="FF0000"/>
                </a:solidFill>
                <a:latin typeface="Times New Roman"/>
                <a:ea typeface="Calibri"/>
                <a:cs typeface="Arial"/>
              </a:rPr>
              <a:t>10</a:t>
            </a:r>
            <a:r>
              <a:rPr lang="en-US" baseline="30000" dirty="0">
                <a:solidFill>
                  <a:srgbClr val="FF0000"/>
                </a:solidFill>
                <a:latin typeface="Times New Roman"/>
                <a:ea typeface="Calibri"/>
                <a:cs typeface="Arial"/>
              </a:rPr>
              <a:t>-5</a:t>
            </a:r>
            <a:r>
              <a:rPr lang="en-US" dirty="0">
                <a:solidFill>
                  <a:srgbClr val="FF0000"/>
                </a:solidFill>
                <a:latin typeface="Times New Roman"/>
                <a:ea typeface="Calibri"/>
                <a:cs typeface="Arial"/>
              </a:rPr>
              <a:t>+ 10</a:t>
            </a:r>
            <a:r>
              <a:rPr lang="en-US" baseline="30000" dirty="0">
                <a:solidFill>
                  <a:srgbClr val="FF0000"/>
                </a:solidFill>
                <a:latin typeface="Times New Roman"/>
                <a:ea typeface="Calibri"/>
                <a:cs typeface="Arial"/>
              </a:rPr>
              <a:t>-7</a:t>
            </a:r>
            <a:r>
              <a:rPr lang="en-US" dirty="0">
                <a:solidFill>
                  <a:srgbClr val="FF0000"/>
                </a:solidFill>
                <a:latin typeface="Times New Roman"/>
                <a:ea typeface="Calibri"/>
                <a:cs typeface="Arial"/>
              </a:rPr>
              <a:t>= 10</a:t>
            </a:r>
            <a:r>
              <a:rPr lang="en-US" baseline="30000" dirty="0">
                <a:solidFill>
                  <a:srgbClr val="FF0000"/>
                </a:solidFill>
                <a:latin typeface="Times New Roman"/>
                <a:ea typeface="Calibri"/>
                <a:cs typeface="Arial"/>
              </a:rPr>
              <a:t>-12</a:t>
            </a:r>
            <a:r>
              <a:rPr lang="en-US" dirty="0">
                <a:solidFill>
                  <a:srgbClr val="FF0000"/>
                </a:solidFill>
                <a:latin typeface="Times New Roman"/>
                <a:ea typeface="Calibri"/>
                <a:cs typeface="Arial"/>
              </a:rPr>
              <a:t> </a:t>
            </a:r>
            <a:r>
              <a:rPr lang="en-US" dirty="0">
                <a:latin typeface="Times New Roman"/>
                <a:ea typeface="Calibri"/>
                <a:cs typeface="Arial"/>
              </a:rPr>
              <a:t>( it is rare frequency ) .</a:t>
            </a:r>
            <a:endParaRPr lang="en-US" sz="1600" dirty="0">
              <a:latin typeface="Calibri"/>
              <a:ea typeface="Calibri"/>
              <a:cs typeface="Arial"/>
            </a:endParaRPr>
          </a:p>
          <a:p>
            <a:pPr algn="just" rtl="0">
              <a:lnSpc>
                <a:spcPct val="150000"/>
              </a:lnSpc>
              <a:spcAft>
                <a:spcPts val="1000"/>
              </a:spcAft>
            </a:pPr>
            <a:r>
              <a:rPr lang="en-US" b="1" dirty="0">
                <a:highlight>
                  <a:srgbClr val="D3D3D3"/>
                </a:highlight>
                <a:latin typeface="Times New Roman"/>
                <a:ea typeface="Calibri"/>
                <a:cs typeface="Arial"/>
              </a:rPr>
              <a:t>4- Synergetic effect:</a:t>
            </a:r>
            <a:r>
              <a:rPr lang="en-US" dirty="0">
                <a:latin typeface="Times New Roman"/>
                <a:ea typeface="Calibri"/>
                <a:cs typeface="Arial"/>
              </a:rPr>
              <a:t> - in some sever infections such as (Septicemia), it is may used two or more antibiotics together in order to eliminate the disease. </a:t>
            </a:r>
            <a:endParaRPr lang="en-US" sz="1600" dirty="0">
              <a:latin typeface="Calibri"/>
              <a:ea typeface="Calibri"/>
              <a:cs typeface="Arial"/>
            </a:endParaRPr>
          </a:p>
          <a:p>
            <a:endParaRPr lang="ar-IQ" dirty="0"/>
          </a:p>
        </p:txBody>
      </p:sp>
    </p:spTree>
    <p:extLst>
      <p:ext uri="{BB962C8B-B14F-4D97-AF65-F5344CB8AC3E}">
        <p14:creationId xmlns:p14="http://schemas.microsoft.com/office/powerpoint/2010/main" val="2302680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836712"/>
            <a:ext cx="7704856" cy="5544616"/>
          </a:xfrm>
        </p:spPr>
        <p:txBody>
          <a:bodyPr>
            <a:normAutofit fontScale="85000" lnSpcReduction="20000"/>
          </a:bodyPr>
          <a:lstStyle/>
          <a:p>
            <a:pPr algn="just" rtl="0">
              <a:lnSpc>
                <a:spcPct val="150000"/>
              </a:lnSpc>
              <a:spcAft>
                <a:spcPts val="1000"/>
              </a:spcAft>
            </a:pPr>
            <a:r>
              <a:rPr lang="en-US" b="1" dirty="0">
                <a:latin typeface="Times New Roman"/>
                <a:ea typeface="Calibri"/>
                <a:cs typeface="Arial"/>
              </a:rPr>
              <a:t>- To reduce the toxicity of some highly toxic antibiotics</a:t>
            </a:r>
            <a:r>
              <a:rPr lang="en-US" dirty="0">
                <a:latin typeface="Times New Roman"/>
                <a:ea typeface="Calibri"/>
                <a:cs typeface="Arial"/>
              </a:rPr>
              <a:t>: - the effect of low dosage of two combined antibiotics (synergetic) ,it is same effect for any dosage of antibiotics (non-synergetic).</a:t>
            </a:r>
            <a:endParaRPr lang="en-US" sz="1600" dirty="0">
              <a:latin typeface="Calibri"/>
              <a:ea typeface="Calibri"/>
              <a:cs typeface="Arial"/>
            </a:endParaRPr>
          </a:p>
          <a:p>
            <a:pPr algn="just" rtl="0">
              <a:lnSpc>
                <a:spcPct val="150000"/>
              </a:lnSpc>
              <a:spcAft>
                <a:spcPts val="1000"/>
              </a:spcAft>
            </a:pPr>
            <a:r>
              <a:rPr lang="en-US" dirty="0">
                <a:latin typeface="Times New Roman"/>
                <a:ea typeface="Calibri"/>
                <a:cs typeface="Arial"/>
              </a:rPr>
              <a:t>In the treatment of TB </a:t>
            </a:r>
            <a:r>
              <a:rPr lang="en-US" dirty="0">
                <a:solidFill>
                  <a:srgbClr val="FF0000"/>
                </a:solidFill>
                <a:highlight>
                  <a:srgbClr val="D3D3D3"/>
                </a:highlight>
                <a:latin typeface="Times New Roman"/>
                <a:ea typeface="Calibri"/>
                <a:cs typeface="Arial"/>
              </a:rPr>
              <a:t>1/2 dose of Streptomycin</a:t>
            </a:r>
            <a:r>
              <a:rPr lang="en-US" dirty="0">
                <a:solidFill>
                  <a:srgbClr val="FF0000"/>
                </a:solidFill>
                <a:latin typeface="Times New Roman"/>
                <a:ea typeface="Calibri"/>
                <a:cs typeface="Arial"/>
              </a:rPr>
              <a:t> </a:t>
            </a:r>
            <a:r>
              <a:rPr lang="en-US" dirty="0">
                <a:latin typeface="Times New Roman"/>
                <a:ea typeface="Calibri"/>
                <a:cs typeface="Arial"/>
              </a:rPr>
              <a:t>+</a:t>
            </a:r>
            <a:r>
              <a:rPr lang="en-US" b="1" dirty="0">
                <a:solidFill>
                  <a:srgbClr val="7030A0"/>
                </a:solidFill>
                <a:latin typeface="Times New Roman"/>
                <a:ea typeface="Calibri"/>
                <a:cs typeface="Arial"/>
              </a:rPr>
              <a:t>1/2 dose </a:t>
            </a:r>
            <a:endParaRPr lang="en-US" b="1" dirty="0" smtClean="0">
              <a:solidFill>
                <a:srgbClr val="7030A0"/>
              </a:solidFill>
              <a:latin typeface="Times New Roman"/>
              <a:ea typeface="Calibri"/>
              <a:cs typeface="Arial"/>
            </a:endParaRPr>
          </a:p>
          <a:p>
            <a:pPr algn="just" rtl="0">
              <a:lnSpc>
                <a:spcPct val="150000"/>
              </a:lnSpc>
              <a:spcAft>
                <a:spcPts val="1000"/>
              </a:spcAft>
            </a:pPr>
            <a:r>
              <a:rPr lang="en-US" b="1" dirty="0" smtClean="0">
                <a:solidFill>
                  <a:srgbClr val="7030A0"/>
                </a:solidFill>
                <a:latin typeface="Times New Roman"/>
                <a:ea typeface="Calibri"/>
                <a:cs typeface="Arial"/>
              </a:rPr>
              <a:t>Rifampin</a:t>
            </a:r>
            <a:endParaRPr lang="en-US" sz="1600" dirty="0">
              <a:latin typeface="Calibri"/>
              <a:ea typeface="Calibri"/>
              <a:cs typeface="Arial"/>
            </a:endParaRPr>
          </a:p>
          <a:p>
            <a:pPr algn="just" rtl="0">
              <a:lnSpc>
                <a:spcPct val="150000"/>
              </a:lnSpc>
              <a:spcAft>
                <a:spcPts val="1000"/>
              </a:spcAft>
              <a:tabLst>
                <a:tab pos="3646805" algn="l"/>
              </a:tabLst>
            </a:pPr>
            <a:r>
              <a:rPr lang="en-US" dirty="0" smtClean="0">
                <a:solidFill>
                  <a:srgbClr val="FF0000"/>
                </a:solidFill>
                <a:latin typeface="Times New Roman"/>
                <a:ea typeface="Calibri"/>
                <a:cs typeface="Arial"/>
              </a:rPr>
              <a:t>  </a:t>
            </a:r>
            <a:r>
              <a:rPr lang="en-US" dirty="0">
                <a:solidFill>
                  <a:srgbClr val="FF0000"/>
                </a:solidFill>
                <a:latin typeface="Times New Roman"/>
                <a:ea typeface="Calibri"/>
                <a:cs typeface="Arial"/>
              </a:rPr>
              <a:t>Cause liver damage </a:t>
            </a:r>
            <a:endParaRPr lang="en-US" sz="1600" dirty="0">
              <a:latin typeface="Calibri"/>
              <a:ea typeface="Calibri"/>
              <a:cs typeface="Arial"/>
            </a:endParaRPr>
          </a:p>
          <a:p>
            <a:pPr algn="just" rtl="0">
              <a:lnSpc>
                <a:spcPct val="150000"/>
              </a:lnSpc>
              <a:spcAft>
                <a:spcPts val="1000"/>
              </a:spcAft>
              <a:tabLst>
                <a:tab pos="3646805" algn="l"/>
              </a:tabLst>
            </a:pPr>
            <a:r>
              <a:rPr lang="en-US" dirty="0" smtClean="0">
                <a:solidFill>
                  <a:srgbClr val="FF0000"/>
                </a:solidFill>
                <a:latin typeface="Times New Roman"/>
                <a:ea typeface="Calibri"/>
                <a:cs typeface="Arial"/>
              </a:rPr>
              <a:t>                                                               Cause </a:t>
            </a:r>
            <a:r>
              <a:rPr lang="en-US" dirty="0">
                <a:solidFill>
                  <a:srgbClr val="FF0000"/>
                </a:solidFill>
                <a:latin typeface="Times New Roman"/>
                <a:ea typeface="Calibri"/>
                <a:cs typeface="Arial"/>
              </a:rPr>
              <a:t>renal </a:t>
            </a:r>
            <a:r>
              <a:rPr lang="en-US" dirty="0" smtClean="0">
                <a:solidFill>
                  <a:srgbClr val="FF0000"/>
                </a:solidFill>
                <a:latin typeface="Times New Roman"/>
                <a:ea typeface="Calibri"/>
                <a:cs typeface="Arial"/>
              </a:rPr>
              <a:t>damage  </a:t>
            </a:r>
            <a:endParaRPr lang="en-US" sz="1600" dirty="0">
              <a:latin typeface="Calibri"/>
              <a:ea typeface="Calibri"/>
              <a:cs typeface="Arial"/>
            </a:endParaRPr>
          </a:p>
          <a:p>
            <a:pPr algn="just" rtl="0">
              <a:lnSpc>
                <a:spcPct val="150000"/>
              </a:lnSpc>
              <a:spcAft>
                <a:spcPts val="1000"/>
              </a:spcAft>
            </a:pPr>
            <a:r>
              <a:rPr lang="en-US" dirty="0" smtClean="0">
                <a:latin typeface="Times New Roman"/>
                <a:ea typeface="Calibri"/>
                <a:cs typeface="Arial"/>
              </a:rPr>
              <a:t>Using </a:t>
            </a:r>
            <a:r>
              <a:rPr lang="en-US" dirty="0">
                <a:latin typeface="Times New Roman"/>
                <a:ea typeface="Calibri"/>
                <a:cs typeface="Arial"/>
              </a:rPr>
              <a:t>full dose of </a:t>
            </a:r>
            <a:r>
              <a:rPr lang="en-US" b="1" dirty="0">
                <a:solidFill>
                  <a:srgbClr val="7030A0"/>
                </a:solidFill>
                <a:latin typeface="Times New Roman"/>
                <a:ea typeface="Calibri"/>
                <a:cs typeface="Arial"/>
              </a:rPr>
              <a:t>streptomycin causing damage in kidney </a:t>
            </a:r>
            <a:r>
              <a:rPr lang="en-US" dirty="0">
                <a:latin typeface="Times New Roman"/>
                <a:ea typeface="Calibri"/>
                <a:cs typeface="Arial"/>
              </a:rPr>
              <a:t>, while </a:t>
            </a:r>
            <a:r>
              <a:rPr lang="en-US" b="1" dirty="0">
                <a:solidFill>
                  <a:srgbClr val="0070C0"/>
                </a:solidFill>
                <a:latin typeface="Times New Roman"/>
                <a:ea typeface="Calibri"/>
                <a:cs typeface="Arial"/>
              </a:rPr>
              <a:t>Rifampin ,causing damage in liver</a:t>
            </a:r>
            <a:r>
              <a:rPr lang="en-US" dirty="0">
                <a:latin typeface="Times New Roman"/>
                <a:ea typeface="Calibri"/>
                <a:cs typeface="Arial"/>
              </a:rPr>
              <a:t> ,for that , we recommended to use </a:t>
            </a:r>
            <a:r>
              <a:rPr lang="en-US" dirty="0">
                <a:solidFill>
                  <a:srgbClr val="FF0000"/>
                </a:solidFill>
                <a:latin typeface="Times New Roman"/>
                <a:ea typeface="Calibri"/>
                <a:cs typeface="Arial"/>
              </a:rPr>
              <a:t>half dose for each above of antibiotic in order to appears same effect and reduced side effects .</a:t>
            </a:r>
            <a:endParaRPr lang="en-US" sz="1600" dirty="0">
              <a:solidFill>
                <a:srgbClr val="FF0000"/>
              </a:solidFill>
              <a:latin typeface="Calibri"/>
              <a:ea typeface="Calibri"/>
              <a:cs typeface="Arial"/>
            </a:endParaRPr>
          </a:p>
          <a:p>
            <a:endParaRPr lang="ar-IQ" dirty="0"/>
          </a:p>
        </p:txBody>
      </p:sp>
      <p:sp>
        <p:nvSpPr>
          <p:cNvPr id="4" name="Down Arrow 3"/>
          <p:cNvSpPr/>
          <p:nvPr/>
        </p:nvSpPr>
        <p:spPr>
          <a:xfrm>
            <a:off x="5148064" y="2924944"/>
            <a:ext cx="792088" cy="10081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extLst>
      <p:ext uri="{BB962C8B-B14F-4D97-AF65-F5344CB8AC3E}">
        <p14:creationId xmlns:p14="http://schemas.microsoft.com/office/powerpoint/2010/main" val="299577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764704"/>
            <a:ext cx="7848872" cy="1080120"/>
          </a:xfrm>
        </p:spPr>
        <p:txBody>
          <a:bodyPr>
            <a:normAutofit fontScale="90000"/>
          </a:bodyPr>
          <a:lstStyle/>
          <a:p>
            <a:r>
              <a:rPr lang="en-US" dirty="0"/>
              <a:t>	</a:t>
            </a:r>
            <a:r>
              <a:rPr lang="en-US" sz="2700" dirty="0">
                <a:solidFill>
                  <a:srgbClr val="FF0000"/>
                </a:solidFill>
              </a:rPr>
              <a:t>There are many methods to observe the effect of antibiotics combination</a:t>
            </a:r>
            <a:r>
              <a:rPr lang="en-US" sz="3100" dirty="0"/>
              <a:t> </a:t>
            </a:r>
            <a:r>
              <a:rPr lang="en-US" sz="4400" dirty="0"/>
              <a:t>:</a:t>
            </a:r>
            <a:endParaRPr lang="ar-IQ" sz="4400" dirty="0"/>
          </a:p>
        </p:txBody>
      </p:sp>
      <p:sp>
        <p:nvSpPr>
          <p:cNvPr id="3" name="Content Placeholder 2"/>
          <p:cNvSpPr>
            <a:spLocks noGrp="1"/>
          </p:cNvSpPr>
          <p:nvPr>
            <p:ph idx="1"/>
          </p:nvPr>
        </p:nvSpPr>
        <p:spPr>
          <a:xfrm>
            <a:off x="467544" y="1916832"/>
            <a:ext cx="8280920" cy="4680520"/>
          </a:xfrm>
        </p:spPr>
        <p:txBody>
          <a:bodyPr>
            <a:normAutofit fontScale="40000" lnSpcReduction="20000"/>
          </a:bodyPr>
          <a:lstStyle/>
          <a:p>
            <a:pPr marL="228600" algn="just" rtl="0">
              <a:lnSpc>
                <a:spcPct val="150000"/>
              </a:lnSpc>
              <a:spcAft>
                <a:spcPts val="1000"/>
              </a:spcAft>
            </a:pPr>
            <a:r>
              <a:rPr lang="en-US" sz="4400" dirty="0">
                <a:highlight>
                  <a:srgbClr val="D3D3D3"/>
                </a:highlight>
                <a:latin typeface="Times New Roman"/>
                <a:ea typeface="Calibri"/>
                <a:cs typeface="Arial"/>
              </a:rPr>
              <a:t>Diffusion method:</a:t>
            </a:r>
            <a:r>
              <a:rPr lang="en-US" sz="4400" dirty="0">
                <a:latin typeface="Times New Roman"/>
                <a:ea typeface="Calibri"/>
                <a:cs typeface="Arial"/>
              </a:rPr>
              <a:t> it is simple method used to estimate the effect of combined antibiotics (discs or strips) no </a:t>
            </a:r>
            <a:r>
              <a:rPr lang="en-US" sz="4400" dirty="0" err="1">
                <a:latin typeface="Times New Roman"/>
                <a:ea typeface="Calibri"/>
                <a:cs typeface="Arial"/>
              </a:rPr>
              <a:t>m.o</a:t>
            </a:r>
            <a:r>
              <a:rPr lang="en-US" sz="4400" dirty="0">
                <a:latin typeface="Times New Roman"/>
                <a:ea typeface="Calibri"/>
                <a:cs typeface="Arial"/>
              </a:rPr>
              <a:t> ; this test done in Petri dishes containing Muller Hinton agar the cultural media inoculated with bacteria ,then the antibiotic applied on the agar surface in 90 degree angle (strips) and a suitable distance (discs) by using sterilized forceps and incubated at 37 C for 18 </a:t>
            </a:r>
            <a:r>
              <a:rPr lang="en-US" sz="4400" dirty="0" err="1">
                <a:latin typeface="Times New Roman"/>
                <a:ea typeface="Calibri"/>
                <a:cs typeface="Arial"/>
              </a:rPr>
              <a:t>hr</a:t>
            </a:r>
            <a:r>
              <a:rPr lang="en-US" sz="4400" dirty="0">
                <a:latin typeface="Times New Roman"/>
                <a:ea typeface="Calibri"/>
                <a:cs typeface="Arial"/>
              </a:rPr>
              <a:t> .and note the results </a:t>
            </a:r>
            <a:r>
              <a:rPr lang="en-US" sz="4400" dirty="0" smtClean="0">
                <a:latin typeface="Times New Roman"/>
                <a:ea typeface="Calibri"/>
                <a:cs typeface="Arial"/>
              </a:rPr>
              <a:t>.</a:t>
            </a:r>
            <a:r>
              <a:rPr lang="en-US" sz="4400" b="1" dirty="0">
                <a:highlight>
                  <a:srgbClr val="D3D3D3"/>
                </a:highlight>
                <a:latin typeface="Times New Roman"/>
                <a:ea typeface="Calibri"/>
                <a:cs typeface="Arial"/>
              </a:rPr>
              <a:t> </a:t>
            </a:r>
            <a:endParaRPr lang="en-US" sz="4400" b="1" dirty="0" smtClean="0">
              <a:highlight>
                <a:srgbClr val="D3D3D3"/>
              </a:highlight>
              <a:latin typeface="Times New Roman"/>
              <a:ea typeface="Calibri"/>
              <a:cs typeface="Arial"/>
            </a:endParaRPr>
          </a:p>
          <a:p>
            <a:pPr marL="228600" algn="just" rtl="0">
              <a:lnSpc>
                <a:spcPct val="150000"/>
              </a:lnSpc>
              <a:spcAft>
                <a:spcPts val="1000"/>
              </a:spcAft>
            </a:pPr>
            <a:r>
              <a:rPr lang="en-US" sz="4400" b="1" dirty="0" smtClean="0">
                <a:highlight>
                  <a:srgbClr val="D3D3D3"/>
                </a:highlight>
                <a:latin typeface="Times New Roman"/>
                <a:ea typeface="Calibri"/>
                <a:cs typeface="Arial"/>
              </a:rPr>
              <a:t>Mechanisms </a:t>
            </a:r>
            <a:r>
              <a:rPr lang="en-US" sz="4400" b="1" dirty="0">
                <a:highlight>
                  <a:srgbClr val="D3D3D3"/>
                </a:highlight>
                <a:latin typeface="Times New Roman"/>
                <a:ea typeface="Calibri"/>
                <a:cs typeface="Arial"/>
              </a:rPr>
              <a:t>of Combination</a:t>
            </a:r>
            <a:r>
              <a:rPr lang="en-US" sz="4400" b="1" dirty="0">
                <a:latin typeface="Times New Roman"/>
                <a:ea typeface="Calibri"/>
                <a:cs typeface="Arial"/>
              </a:rPr>
              <a:t> </a:t>
            </a:r>
            <a:endParaRPr lang="en-US" sz="4400" dirty="0">
              <a:latin typeface="Calibri"/>
              <a:ea typeface="Calibri"/>
              <a:cs typeface="Arial"/>
            </a:endParaRPr>
          </a:p>
          <a:p>
            <a:pPr marL="228600" algn="just" rtl="0">
              <a:lnSpc>
                <a:spcPct val="150000"/>
              </a:lnSpc>
              <a:spcAft>
                <a:spcPts val="1000"/>
              </a:spcAft>
            </a:pPr>
            <a:r>
              <a:rPr lang="en-US" sz="4400" b="1" dirty="0">
                <a:solidFill>
                  <a:srgbClr val="FF0000"/>
                </a:solidFill>
                <a:latin typeface="Times New Roman"/>
                <a:ea typeface="Calibri"/>
                <a:cs typeface="Arial"/>
              </a:rPr>
              <a:t>When 2 drugs act together their combined effect may be :</a:t>
            </a:r>
            <a:endParaRPr lang="en-US" sz="4400" dirty="0">
              <a:latin typeface="Calibri"/>
              <a:ea typeface="Calibri"/>
              <a:cs typeface="Arial"/>
            </a:endParaRPr>
          </a:p>
          <a:p>
            <a:pPr marL="228600" algn="just" rtl="0">
              <a:lnSpc>
                <a:spcPct val="150000"/>
              </a:lnSpc>
              <a:spcAft>
                <a:spcPts val="1000"/>
              </a:spcAft>
            </a:pPr>
            <a:r>
              <a:rPr lang="en-US" sz="4400" dirty="0">
                <a:highlight>
                  <a:srgbClr val="D3D3D3"/>
                </a:highlight>
                <a:latin typeface="Times New Roman"/>
                <a:ea typeface="Calibri"/>
                <a:cs typeface="Arial"/>
              </a:rPr>
              <a:t>1- Indifferent effect</a:t>
            </a:r>
            <a:r>
              <a:rPr lang="en-US" sz="4400" dirty="0">
                <a:latin typeface="Times New Roman"/>
                <a:ea typeface="Calibri"/>
                <a:cs typeface="Arial"/>
              </a:rPr>
              <a:t> : when the activity of both combined drugs is unaffected by the presence of the other </a:t>
            </a:r>
            <a:endParaRPr lang="en-US" sz="4400" dirty="0">
              <a:latin typeface="Calibri"/>
              <a:ea typeface="Calibri"/>
              <a:cs typeface="Arial"/>
            </a:endParaRPr>
          </a:p>
          <a:p>
            <a:pPr lvl="0" indent="-342900" algn="just" rtl="0">
              <a:lnSpc>
                <a:spcPct val="150000"/>
              </a:lnSpc>
              <a:spcAft>
                <a:spcPts val="1000"/>
              </a:spcAft>
              <a:buFont typeface="Wingdings"/>
              <a:buChar char=""/>
            </a:pPr>
            <a:endParaRPr lang="en-US" sz="1600" dirty="0">
              <a:effectLst/>
              <a:latin typeface="Calibri"/>
              <a:ea typeface="Calibri"/>
              <a:cs typeface="Arial"/>
            </a:endParaRPr>
          </a:p>
        </p:txBody>
      </p:sp>
    </p:spTree>
    <p:extLst>
      <p:ext uri="{BB962C8B-B14F-4D97-AF65-F5344CB8AC3E}">
        <p14:creationId xmlns:p14="http://schemas.microsoft.com/office/powerpoint/2010/main" val="2216408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07405" y="836712"/>
            <a:ext cx="3504555" cy="5328592"/>
          </a:xfrm>
        </p:spPr>
      </p:pic>
      <p:pic>
        <p:nvPicPr>
          <p:cNvPr id="3" name="Content Placeholder 2"/>
          <p:cNvPicPr>
            <a:picLocks noGrp="1" noChangeAspect="1"/>
          </p:cNvPicPr>
          <p:nvPr>
            <p:ph sz="quarter" idx="4"/>
          </p:nvPr>
        </p:nvPicPr>
        <p:blipFill rotWithShape="1">
          <a:blip r:embed="rId3" cstate="print">
            <a:extLst>
              <a:ext uri="{28A0092B-C50C-407E-A947-70E740481C1C}">
                <a14:useLocalDpi xmlns:a14="http://schemas.microsoft.com/office/drawing/2010/main" val="0"/>
              </a:ext>
            </a:extLst>
          </a:blip>
          <a:srcRect t="24501" b="22455"/>
          <a:stretch/>
        </p:blipFill>
        <p:spPr>
          <a:xfrm rot="16200000">
            <a:off x="3589755" y="1314902"/>
            <a:ext cx="5780916" cy="4392487"/>
          </a:xfrm>
        </p:spPr>
      </p:pic>
    </p:spTree>
    <p:extLst>
      <p:ext uri="{BB962C8B-B14F-4D97-AF65-F5344CB8AC3E}">
        <p14:creationId xmlns:p14="http://schemas.microsoft.com/office/powerpoint/2010/main" val="316523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764704"/>
            <a:ext cx="7992888" cy="5616624"/>
          </a:xfrm>
        </p:spPr>
        <p:txBody>
          <a:bodyPr>
            <a:normAutofit fontScale="85000" lnSpcReduction="10000"/>
          </a:bodyPr>
          <a:lstStyle/>
          <a:p>
            <a:pPr marL="228600" algn="just" rtl="0">
              <a:lnSpc>
                <a:spcPct val="150000"/>
              </a:lnSpc>
              <a:spcAft>
                <a:spcPts val="1000"/>
              </a:spcAft>
            </a:pPr>
            <a:r>
              <a:rPr lang="en-US" b="1" dirty="0">
                <a:solidFill>
                  <a:srgbClr val="FF0000"/>
                </a:solidFill>
                <a:highlight>
                  <a:srgbClr val="D3D3D3"/>
                </a:highlight>
                <a:latin typeface="Times New Roman"/>
                <a:ea typeface="Calibri"/>
                <a:cs typeface="Arial"/>
              </a:rPr>
              <a:t>Indifference:</a:t>
            </a:r>
            <a:r>
              <a:rPr lang="en-US" dirty="0">
                <a:solidFill>
                  <a:srgbClr val="FF0000"/>
                </a:solidFill>
                <a:latin typeface="Times New Roman"/>
                <a:ea typeface="Calibri"/>
                <a:cs typeface="Arial"/>
              </a:rPr>
              <a:t> </a:t>
            </a:r>
            <a:r>
              <a:rPr lang="en-US" dirty="0">
                <a:latin typeface="Times New Roman"/>
                <a:ea typeface="Calibri"/>
                <a:cs typeface="Arial"/>
              </a:rPr>
              <a:t>The MIC of antimicrobial </a:t>
            </a:r>
            <a:r>
              <a:rPr lang="en-US" dirty="0">
                <a:solidFill>
                  <a:srgbClr val="7030A0"/>
                </a:solidFill>
                <a:latin typeface="Times New Roman"/>
                <a:ea typeface="Calibri"/>
                <a:cs typeface="Arial"/>
              </a:rPr>
              <a:t>A was 0.1 mg/L </a:t>
            </a:r>
            <a:r>
              <a:rPr lang="en-US" dirty="0">
                <a:latin typeface="Times New Roman"/>
                <a:ea typeface="Calibri"/>
                <a:cs typeface="Arial"/>
              </a:rPr>
              <a:t>when tested alone or in combination with antimicrobial B ; the MIC of antimicrobial B </a:t>
            </a:r>
            <a:r>
              <a:rPr lang="en-US" dirty="0">
                <a:solidFill>
                  <a:srgbClr val="FF0000"/>
                </a:solidFill>
                <a:latin typeface="Times New Roman"/>
                <a:ea typeface="Calibri"/>
                <a:cs typeface="Arial"/>
              </a:rPr>
              <a:t>was 0.5 mg/L </a:t>
            </a:r>
            <a:r>
              <a:rPr lang="en-US" dirty="0">
                <a:latin typeface="Times New Roman"/>
                <a:ea typeface="Calibri"/>
                <a:cs typeface="Arial"/>
              </a:rPr>
              <a:t>when tested alone in combination with antimicrobial .</a:t>
            </a:r>
            <a:endParaRPr lang="en-US" sz="1600" dirty="0">
              <a:latin typeface="Calibri"/>
              <a:ea typeface="Calibri"/>
              <a:cs typeface="Arial"/>
            </a:endParaRPr>
          </a:p>
          <a:p>
            <a:pPr marL="228600" algn="just" rtl="0">
              <a:lnSpc>
                <a:spcPct val="150000"/>
              </a:lnSpc>
              <a:spcAft>
                <a:spcPts val="1000"/>
              </a:spcAft>
            </a:pPr>
            <a:r>
              <a:rPr lang="en-US" b="1" dirty="0">
                <a:highlight>
                  <a:srgbClr val="D3D3D3"/>
                </a:highlight>
                <a:latin typeface="Times New Roman"/>
                <a:ea typeface="Calibri"/>
                <a:cs typeface="Arial"/>
              </a:rPr>
              <a:t>2- Antagonistic effect</a:t>
            </a:r>
            <a:r>
              <a:rPr lang="en-US" b="1" dirty="0">
                <a:latin typeface="Times New Roman"/>
                <a:ea typeface="Calibri"/>
                <a:cs typeface="Arial"/>
              </a:rPr>
              <a:t> </a:t>
            </a:r>
            <a:r>
              <a:rPr lang="en-US" dirty="0">
                <a:latin typeface="Times New Roman"/>
                <a:ea typeface="Calibri"/>
                <a:cs typeface="Arial"/>
              </a:rPr>
              <a:t>: when the activity of one drug is reduced by the preset the other ;when the activity of one antibiotic affected by the second antibiotic ,the antagonist effect will appeared .Ex :- Mixing Bacteriostatic drug such as (Chloramphenicol and Tetracycline )with Bactericidal drugs such as (Aminoglycoside ), the antagonistic will occurred when the first antibiotic arrived to infected organ before the second one ;this case shown clearly in bacteria that causes meningitis .</a:t>
            </a:r>
            <a:endParaRPr lang="en-US" sz="1600" dirty="0">
              <a:latin typeface="Calibri"/>
              <a:ea typeface="Calibri"/>
              <a:cs typeface="Arial"/>
            </a:endParaRPr>
          </a:p>
          <a:p>
            <a:endParaRPr lang="ar-IQ" dirty="0"/>
          </a:p>
        </p:txBody>
      </p:sp>
    </p:spTree>
    <p:extLst>
      <p:ext uri="{BB962C8B-B14F-4D97-AF65-F5344CB8AC3E}">
        <p14:creationId xmlns:p14="http://schemas.microsoft.com/office/powerpoint/2010/main" val="2947774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980728"/>
            <a:ext cx="7488832" cy="5245620"/>
          </a:xfrm>
        </p:spPr>
      </p:pic>
    </p:spTree>
    <p:extLst>
      <p:ext uri="{BB962C8B-B14F-4D97-AF65-F5344CB8AC3E}">
        <p14:creationId xmlns:p14="http://schemas.microsoft.com/office/powerpoint/2010/main" val="2152284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t="22233" b="20153"/>
          <a:stretch/>
        </p:blipFill>
        <p:spPr>
          <a:xfrm rot="16200000">
            <a:off x="1639254" y="-479014"/>
            <a:ext cx="5865493" cy="7776862"/>
          </a:xfrm>
        </p:spPr>
      </p:pic>
    </p:spTree>
    <p:extLst>
      <p:ext uri="{BB962C8B-B14F-4D97-AF65-F5344CB8AC3E}">
        <p14:creationId xmlns:p14="http://schemas.microsoft.com/office/powerpoint/2010/main" val="17118500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44</TotalTime>
  <Words>751</Words>
  <Application>Microsoft Office PowerPoint</Application>
  <PresentationFormat>On-screen Show (4:3)</PresentationFormat>
  <Paragraphs>28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Antimicrobial Drugs Used in Combination </vt:lpstr>
      <vt:lpstr> There are five cases that used two antibiotics or more in treatment such as :-</vt:lpstr>
      <vt:lpstr>PowerPoint Presentation</vt:lpstr>
      <vt:lpstr>PowerPoint Presentation</vt:lpstr>
      <vt:lpstr> There are many methods to observe the effect of antibiotics combination :</vt:lpstr>
      <vt:lpstr>PowerPoint Presentation</vt:lpstr>
      <vt:lpstr>PowerPoint Presentation</vt:lpstr>
      <vt:lpstr>PowerPoint Presentation</vt:lpstr>
      <vt:lpstr>PowerPoint Presentation</vt:lpstr>
      <vt:lpstr>PowerPoint Presentation</vt:lpstr>
      <vt:lpstr>PowerPoint Presentation</vt:lpstr>
      <vt:lpstr>Synergy : The MIC of antimicrobial A was 1.0 mg/L when tested alone ,but was 0.125 mg/L when tested in combination with antimicrobial B ; the MIC of antimicrobial B was 0.5 mg/L when tested alone ,but was 0.063 mg/L when tested in combination with antimicrobial A .   </vt:lpstr>
      <vt:lpstr>PowerPoint Presentation</vt:lpstr>
      <vt:lpstr>PowerPoint Presentation</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Antimicrobial Drugs Used in Combination</dc:title>
  <dc:creator>maaaaath</dc:creator>
  <cp:lastModifiedBy>maaaaath</cp:lastModifiedBy>
  <cp:revision>5</cp:revision>
  <dcterms:created xsi:type="dcterms:W3CDTF">2019-04-02T17:15:22Z</dcterms:created>
  <dcterms:modified xsi:type="dcterms:W3CDTF">2019-04-13T14:19:35Z</dcterms:modified>
</cp:coreProperties>
</file>