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6" r:id="rId11"/>
    <p:sldId id="268" r:id="rId12"/>
    <p:sldId id="269" r:id="rId13"/>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3" d="100"/>
          <a:sy n="63" d="100"/>
        </p:scale>
        <p:origin x="-1596"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724D0F9-90CB-429A-B0CF-D0DC32F4CAAE}" type="datetimeFigureOut">
              <a:rPr lang="ar-IQ" smtClean="0"/>
              <a:t>04/02/1441</a:t>
            </a:fld>
            <a:endParaRPr lang="ar-IQ"/>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ar-IQ"/>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51C7532-8C13-4DC0-93DF-D731F0C366FA}"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724D0F9-90CB-429A-B0CF-D0DC32F4CAAE}" type="datetimeFigureOut">
              <a:rPr lang="ar-IQ" smtClean="0"/>
              <a:t>04/02/1441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51C7532-8C13-4DC0-93DF-D731F0C366FA}"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724D0F9-90CB-429A-B0CF-D0DC32F4CAAE}" type="datetimeFigureOut">
              <a:rPr lang="ar-IQ" smtClean="0"/>
              <a:t>04/02/1441</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A51C7532-8C13-4DC0-93DF-D731F0C366FA}"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724D0F9-90CB-429A-B0CF-D0DC32F4CAAE}" type="datetimeFigureOut">
              <a:rPr lang="ar-IQ" smtClean="0"/>
              <a:t>04/02/1441</a:t>
            </a:fld>
            <a:endParaRPr lang="ar-IQ"/>
          </a:p>
        </p:txBody>
      </p:sp>
      <p:sp>
        <p:nvSpPr>
          <p:cNvPr id="9" name="Slide Number Placeholder 8"/>
          <p:cNvSpPr>
            <a:spLocks noGrp="1"/>
          </p:cNvSpPr>
          <p:nvPr>
            <p:ph type="sldNum" sz="quarter" idx="15"/>
          </p:nvPr>
        </p:nvSpPr>
        <p:spPr/>
        <p:txBody>
          <a:bodyPr rtlCol="0"/>
          <a:lstStyle/>
          <a:p>
            <a:fld id="{A51C7532-8C13-4DC0-93DF-D731F0C366FA}" type="slidenum">
              <a:rPr lang="ar-IQ" smtClean="0"/>
              <a:t>‹#›</a:t>
            </a:fld>
            <a:endParaRPr lang="ar-IQ"/>
          </a:p>
        </p:txBody>
      </p:sp>
      <p:sp>
        <p:nvSpPr>
          <p:cNvPr id="10" name="Footer Placeholder 9"/>
          <p:cNvSpPr>
            <a:spLocks noGrp="1"/>
          </p:cNvSpPr>
          <p:nvPr>
            <p:ph type="ftr" sz="quarter" idx="16"/>
          </p:nvPr>
        </p:nvSpPr>
        <p:spPr/>
        <p:txBody>
          <a:bodyPr rtlCol="0"/>
          <a:lstStyle/>
          <a:p>
            <a:endParaRPr lang="ar-IQ"/>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724D0F9-90CB-429A-B0CF-D0DC32F4CAAE}" type="datetimeFigureOut">
              <a:rPr lang="ar-IQ" smtClean="0"/>
              <a:t>04/02/1441</a:t>
            </a:fld>
            <a:endParaRPr lang="ar-IQ"/>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ar-IQ"/>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51C7532-8C13-4DC0-93DF-D731F0C366FA}" type="slidenum">
              <a:rPr lang="ar-IQ" smtClean="0"/>
              <a:t>‹#›</a:t>
            </a:fld>
            <a:endParaRPr lang="ar-IQ"/>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724D0F9-90CB-429A-B0CF-D0DC32F4CAAE}" type="datetimeFigureOut">
              <a:rPr lang="ar-IQ" smtClean="0"/>
              <a:t>04/02/1441</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A51C7532-8C13-4DC0-93DF-D731F0C366FA}" type="slidenum">
              <a:rPr lang="ar-IQ" smtClean="0"/>
              <a:t>‹#›</a:t>
            </a:fld>
            <a:endParaRPr lang="ar-IQ"/>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724D0F9-90CB-429A-B0CF-D0DC32F4CAAE}" type="datetimeFigureOut">
              <a:rPr lang="ar-IQ" smtClean="0"/>
              <a:t>04/02/1441</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A51C7532-8C13-4DC0-93DF-D731F0C366FA}" type="slidenum">
              <a:rPr lang="ar-IQ" smtClean="0"/>
              <a:t>‹#›</a:t>
            </a:fld>
            <a:endParaRPr lang="ar-IQ"/>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724D0F9-90CB-429A-B0CF-D0DC32F4CAAE}" type="datetimeFigureOut">
              <a:rPr lang="ar-IQ" smtClean="0"/>
              <a:t>04/02/1441</a:t>
            </a:fld>
            <a:endParaRPr lang="ar-IQ"/>
          </a:p>
        </p:txBody>
      </p:sp>
      <p:sp>
        <p:nvSpPr>
          <p:cNvPr id="7" name="Slide Number Placeholder 6"/>
          <p:cNvSpPr>
            <a:spLocks noGrp="1"/>
          </p:cNvSpPr>
          <p:nvPr>
            <p:ph type="sldNum" sz="quarter" idx="11"/>
          </p:nvPr>
        </p:nvSpPr>
        <p:spPr/>
        <p:txBody>
          <a:bodyPr rtlCol="0"/>
          <a:lstStyle/>
          <a:p>
            <a:fld id="{A51C7532-8C13-4DC0-93DF-D731F0C366FA}" type="slidenum">
              <a:rPr lang="ar-IQ" smtClean="0"/>
              <a:t>‹#›</a:t>
            </a:fld>
            <a:endParaRPr lang="ar-IQ"/>
          </a:p>
        </p:txBody>
      </p:sp>
      <p:sp>
        <p:nvSpPr>
          <p:cNvPr id="8" name="Footer Placeholder 7"/>
          <p:cNvSpPr>
            <a:spLocks noGrp="1"/>
          </p:cNvSpPr>
          <p:nvPr>
            <p:ph type="ftr" sz="quarter" idx="12"/>
          </p:nvPr>
        </p:nvSpPr>
        <p:spPr/>
        <p:txBody>
          <a:bodyPr rtlCol="0"/>
          <a:lstStyle/>
          <a:p>
            <a:endParaRPr lang="ar-IQ"/>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24D0F9-90CB-429A-B0CF-D0DC32F4CAAE}" type="datetimeFigureOut">
              <a:rPr lang="ar-IQ" smtClean="0"/>
              <a:t>04/02/1441</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A51C7532-8C13-4DC0-93DF-D731F0C366FA}"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724D0F9-90CB-429A-B0CF-D0DC32F4CAAE}" type="datetimeFigureOut">
              <a:rPr lang="ar-IQ" smtClean="0"/>
              <a:t>04/02/1441</a:t>
            </a:fld>
            <a:endParaRPr lang="ar-IQ"/>
          </a:p>
        </p:txBody>
      </p:sp>
      <p:sp>
        <p:nvSpPr>
          <p:cNvPr id="22" name="Slide Number Placeholder 21"/>
          <p:cNvSpPr>
            <a:spLocks noGrp="1"/>
          </p:cNvSpPr>
          <p:nvPr>
            <p:ph type="sldNum" sz="quarter" idx="15"/>
          </p:nvPr>
        </p:nvSpPr>
        <p:spPr/>
        <p:txBody>
          <a:bodyPr rtlCol="0"/>
          <a:lstStyle/>
          <a:p>
            <a:fld id="{A51C7532-8C13-4DC0-93DF-D731F0C366FA}" type="slidenum">
              <a:rPr lang="ar-IQ" smtClean="0"/>
              <a:t>‹#›</a:t>
            </a:fld>
            <a:endParaRPr lang="ar-IQ"/>
          </a:p>
        </p:txBody>
      </p:sp>
      <p:sp>
        <p:nvSpPr>
          <p:cNvPr id="23" name="Footer Placeholder 22"/>
          <p:cNvSpPr>
            <a:spLocks noGrp="1"/>
          </p:cNvSpPr>
          <p:nvPr>
            <p:ph type="ftr" sz="quarter" idx="16"/>
          </p:nvPr>
        </p:nvSpPr>
        <p:spPr/>
        <p:txBody>
          <a:bodyPr rtlCol="0"/>
          <a:lstStyle/>
          <a:p>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724D0F9-90CB-429A-B0CF-D0DC32F4CAAE}" type="datetimeFigureOut">
              <a:rPr lang="ar-IQ" smtClean="0"/>
              <a:t>04/02/1441</a:t>
            </a:fld>
            <a:endParaRPr lang="ar-IQ"/>
          </a:p>
        </p:txBody>
      </p:sp>
      <p:sp>
        <p:nvSpPr>
          <p:cNvPr id="18" name="Slide Number Placeholder 17"/>
          <p:cNvSpPr>
            <a:spLocks noGrp="1"/>
          </p:cNvSpPr>
          <p:nvPr>
            <p:ph type="sldNum" sz="quarter" idx="11"/>
          </p:nvPr>
        </p:nvSpPr>
        <p:spPr/>
        <p:txBody>
          <a:bodyPr rtlCol="0"/>
          <a:lstStyle/>
          <a:p>
            <a:fld id="{A51C7532-8C13-4DC0-93DF-D731F0C366FA}" type="slidenum">
              <a:rPr lang="ar-IQ" smtClean="0"/>
              <a:t>‹#›</a:t>
            </a:fld>
            <a:endParaRPr lang="ar-IQ"/>
          </a:p>
        </p:txBody>
      </p:sp>
      <p:sp>
        <p:nvSpPr>
          <p:cNvPr id="21" name="Footer Placeholder 20"/>
          <p:cNvSpPr>
            <a:spLocks noGrp="1"/>
          </p:cNvSpPr>
          <p:nvPr>
            <p:ph type="ftr" sz="quarter" idx="12"/>
          </p:nvPr>
        </p:nvSpPr>
        <p:spPr/>
        <p:txBody>
          <a:bodyPr rtlCol="0"/>
          <a:lstStyle/>
          <a:p>
            <a:endParaRPr lang="ar-IQ"/>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724D0F9-90CB-429A-B0CF-D0DC32F4CAAE}" type="datetimeFigureOut">
              <a:rPr lang="ar-IQ" smtClean="0"/>
              <a:t>04/02/1441</a:t>
            </a:fld>
            <a:endParaRPr lang="ar-IQ"/>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IQ"/>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51C7532-8C13-4DC0-93DF-D731F0C366FA}"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nSpc>
                <a:spcPct val="115000"/>
              </a:lnSpc>
              <a:spcAft>
                <a:spcPts val="1000"/>
              </a:spcAft>
              <a:tabLst>
                <a:tab pos="4689475" algn="l"/>
              </a:tabLst>
            </a:pPr>
            <a:r>
              <a:rPr lang="en-US" sz="800" b="1" dirty="0">
                <a:ea typeface="Calibri"/>
                <a:cs typeface="Arial"/>
              </a:rPr>
              <a:t> </a:t>
            </a:r>
            <a:r>
              <a:rPr lang="en-US" sz="2800" dirty="0">
                <a:ea typeface="Calibri"/>
                <a:cs typeface="Arial"/>
              </a:rPr>
              <a:t/>
            </a:r>
            <a:br>
              <a:rPr lang="en-US" sz="2800" dirty="0">
                <a:ea typeface="Calibri"/>
                <a:cs typeface="Arial"/>
              </a:rPr>
            </a:br>
            <a:r>
              <a:rPr lang="en-US" b="1" dirty="0" smtClean="0">
                <a:effectLst/>
                <a:highlight>
                  <a:srgbClr val="D3D3D3"/>
                </a:highlight>
                <a:latin typeface="Times New Roman"/>
                <a:ea typeface="Calibri"/>
                <a:cs typeface="Arial"/>
              </a:rPr>
              <a:t>Factors affecting the results of diffusion tests</a:t>
            </a:r>
            <a:r>
              <a:rPr lang="en-US" b="1" dirty="0" smtClean="0">
                <a:effectLst/>
                <a:latin typeface="Times New Roman"/>
                <a:ea typeface="Calibri"/>
                <a:cs typeface="Arial"/>
              </a:rPr>
              <a:t> </a:t>
            </a:r>
            <a:r>
              <a:rPr lang="en-US" sz="2800" dirty="0">
                <a:ea typeface="Calibri"/>
                <a:cs typeface="Arial"/>
              </a:rPr>
              <a:t/>
            </a:r>
            <a:br>
              <a:rPr lang="en-US" sz="2800" dirty="0">
                <a:ea typeface="Calibri"/>
                <a:cs typeface="Arial"/>
              </a:rPr>
            </a:br>
            <a:endParaRPr lang="ar-IQ" dirty="0"/>
          </a:p>
        </p:txBody>
      </p:sp>
    </p:spTree>
    <p:extLst>
      <p:ext uri="{BB962C8B-B14F-4D97-AF65-F5344CB8AC3E}">
        <p14:creationId xmlns:p14="http://schemas.microsoft.com/office/powerpoint/2010/main" val="17409972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88640"/>
            <a:ext cx="8964488" cy="6480720"/>
          </a:xfrm>
        </p:spPr>
        <p:txBody>
          <a:bodyPr>
            <a:normAutofit fontScale="70000" lnSpcReduction="20000"/>
          </a:bodyPr>
          <a:lstStyle/>
          <a:p>
            <a:pPr algn="just" rtl="0">
              <a:lnSpc>
                <a:spcPct val="115000"/>
              </a:lnSpc>
              <a:spcAft>
                <a:spcPts val="1000"/>
              </a:spcAft>
              <a:tabLst>
                <a:tab pos="3849370" algn="l"/>
              </a:tabLst>
            </a:pPr>
            <a:r>
              <a:rPr lang="en-US" dirty="0">
                <a:solidFill>
                  <a:srgbClr val="262626"/>
                </a:solidFill>
                <a:latin typeface="Times New Roman"/>
                <a:ea typeface="Calibri"/>
                <a:cs typeface="Arial"/>
              </a:rPr>
              <a:t>Critical density: density of inoculum that inhibited by the drug on zone edge and depends on both drug and organism.</a:t>
            </a:r>
            <a:endParaRPr lang="en-US" sz="2400" dirty="0">
              <a:ea typeface="Calibri"/>
              <a:cs typeface="Arial"/>
            </a:endParaRPr>
          </a:p>
          <a:p>
            <a:pPr algn="just" rtl="0">
              <a:lnSpc>
                <a:spcPct val="150000"/>
              </a:lnSpc>
              <a:spcAft>
                <a:spcPts val="1000"/>
              </a:spcAft>
              <a:tabLst>
                <a:tab pos="3849370" algn="l"/>
              </a:tabLst>
            </a:pPr>
            <a:r>
              <a:rPr lang="en-US" dirty="0">
                <a:solidFill>
                  <a:srgbClr val="262626"/>
                </a:solidFill>
                <a:latin typeface="Times New Roman"/>
                <a:ea typeface="Calibri"/>
                <a:cs typeface="Arial"/>
              </a:rPr>
              <a:t>If the inoculum is </a:t>
            </a:r>
            <a:r>
              <a:rPr lang="en-US" dirty="0">
                <a:solidFill>
                  <a:srgbClr val="262626"/>
                </a:solidFill>
                <a:highlight>
                  <a:srgbClr val="FFFF00"/>
                </a:highlight>
                <a:latin typeface="Times New Roman"/>
                <a:ea typeface="Calibri"/>
                <a:cs typeface="Arial"/>
              </a:rPr>
              <a:t>more than</a:t>
            </a:r>
            <a:r>
              <a:rPr lang="en-US" dirty="0">
                <a:solidFill>
                  <a:srgbClr val="262626"/>
                </a:solidFill>
                <a:latin typeface="Times New Roman"/>
                <a:ea typeface="Calibri"/>
                <a:cs typeface="Arial"/>
              </a:rPr>
              <a:t> critical density, the inhibition zone </a:t>
            </a:r>
            <a:r>
              <a:rPr lang="en-US" dirty="0">
                <a:solidFill>
                  <a:srgbClr val="262626"/>
                </a:solidFill>
                <a:highlight>
                  <a:srgbClr val="FFFF00"/>
                </a:highlight>
                <a:latin typeface="Times New Roman"/>
                <a:ea typeface="Calibri"/>
                <a:cs typeface="Arial"/>
              </a:rPr>
              <a:t>will not formed,</a:t>
            </a:r>
            <a:r>
              <a:rPr lang="en-US" dirty="0">
                <a:solidFill>
                  <a:srgbClr val="262626"/>
                </a:solidFill>
                <a:latin typeface="Times New Roman"/>
                <a:ea typeface="Calibri"/>
                <a:cs typeface="Arial"/>
              </a:rPr>
              <a:t> but if the inoculum is </a:t>
            </a:r>
            <a:r>
              <a:rPr lang="en-US" dirty="0">
                <a:solidFill>
                  <a:srgbClr val="262626"/>
                </a:solidFill>
                <a:highlight>
                  <a:srgbClr val="00FFFF"/>
                </a:highlight>
                <a:latin typeface="Times New Roman"/>
                <a:ea typeface="Calibri"/>
                <a:cs typeface="Arial"/>
              </a:rPr>
              <a:t>less than</a:t>
            </a:r>
            <a:r>
              <a:rPr lang="en-US" dirty="0">
                <a:solidFill>
                  <a:srgbClr val="262626"/>
                </a:solidFill>
                <a:latin typeface="Times New Roman"/>
                <a:ea typeface="Calibri"/>
                <a:cs typeface="Arial"/>
              </a:rPr>
              <a:t> critical density so the inhibition zone </a:t>
            </a:r>
            <a:r>
              <a:rPr lang="en-US" dirty="0">
                <a:solidFill>
                  <a:srgbClr val="262626"/>
                </a:solidFill>
                <a:highlight>
                  <a:srgbClr val="00FFFF"/>
                </a:highlight>
                <a:latin typeface="Times New Roman"/>
                <a:ea typeface="Calibri"/>
                <a:cs typeface="Arial"/>
              </a:rPr>
              <a:t>will be very wide</a:t>
            </a:r>
            <a:r>
              <a:rPr lang="en-US" dirty="0">
                <a:solidFill>
                  <a:srgbClr val="262626"/>
                </a:solidFill>
                <a:latin typeface="Times New Roman"/>
                <a:ea typeface="Calibri"/>
                <a:cs typeface="Arial"/>
              </a:rPr>
              <a:t>. In case of slow growing organism, the drug diffusion will be faster and inhibition zone will be bigger (not truth).</a:t>
            </a:r>
            <a:endParaRPr lang="en-US" sz="2400" dirty="0">
              <a:ea typeface="Calibri"/>
              <a:cs typeface="Arial"/>
            </a:endParaRPr>
          </a:p>
          <a:p>
            <a:pPr lvl="0" algn="just" rtl="0">
              <a:lnSpc>
                <a:spcPct val="150000"/>
              </a:lnSpc>
              <a:spcAft>
                <a:spcPts val="1000"/>
              </a:spcAft>
              <a:buFont typeface="Wingdings"/>
              <a:buChar char=""/>
              <a:tabLst>
                <a:tab pos="3849370" algn="l"/>
              </a:tabLst>
            </a:pPr>
            <a:r>
              <a:rPr lang="en-US" sz="3600" u="sng" dirty="0">
                <a:highlight>
                  <a:srgbClr val="D3D3D3"/>
                </a:highlight>
                <a:latin typeface="Times New Roman"/>
                <a:ea typeface="Calibri"/>
                <a:cs typeface="Arial"/>
              </a:rPr>
              <a:t>The gradient plate test </a:t>
            </a:r>
            <a:endParaRPr lang="en-US" sz="2400" dirty="0">
              <a:ea typeface="Calibri"/>
              <a:cs typeface="Arial"/>
            </a:endParaRPr>
          </a:p>
          <a:p>
            <a:pPr algn="just" rtl="0"/>
            <a:r>
              <a:rPr lang="en-US" dirty="0">
                <a:solidFill>
                  <a:srgbClr val="262626"/>
                </a:solidFill>
                <a:latin typeface="Times New Roman"/>
                <a:ea typeface="Calibri"/>
              </a:rPr>
              <a:t>This method is used to know the sensitivity or resistance of </a:t>
            </a:r>
            <a:r>
              <a:rPr lang="en-US" dirty="0" err="1">
                <a:solidFill>
                  <a:srgbClr val="262626"/>
                </a:solidFill>
                <a:latin typeface="Times New Roman"/>
                <a:ea typeface="Calibri"/>
              </a:rPr>
              <a:t>m.o</a:t>
            </a:r>
            <a:r>
              <a:rPr lang="en-US" dirty="0">
                <a:solidFill>
                  <a:srgbClr val="262626"/>
                </a:solidFill>
                <a:latin typeface="Times New Roman"/>
                <a:ea typeface="Calibri"/>
              </a:rPr>
              <a:t>. to specific or several antibiotics , and from the gradient of concentration you can know the MIC of antibiotic to microorganisms ; this method is done by preparing and pouring half amount of nutrient agar (at 45-50C) in a petri dish ,then turning it and leaving the media to solidify to get tilt surface ; then the remaining amount of nutrient agar wormed at 45C (still </a:t>
            </a:r>
            <a:endParaRPr lang="ar-IQ" dirty="0"/>
          </a:p>
        </p:txBody>
      </p:sp>
    </p:spTree>
    <p:extLst>
      <p:ext uri="{BB962C8B-B14F-4D97-AF65-F5344CB8AC3E}">
        <p14:creationId xmlns:p14="http://schemas.microsoft.com/office/powerpoint/2010/main" val="302284296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07504" y="260648"/>
            <a:ext cx="8712968" cy="6264696"/>
          </a:xfrm>
        </p:spPr>
        <p:txBody>
          <a:bodyPr>
            <a:normAutofit fontScale="55000" lnSpcReduction="20000"/>
          </a:bodyPr>
          <a:lstStyle/>
          <a:p>
            <a:pPr algn="just" rtl="0">
              <a:lnSpc>
                <a:spcPct val="115000"/>
              </a:lnSpc>
              <a:spcAft>
                <a:spcPts val="1000"/>
              </a:spcAft>
              <a:tabLst>
                <a:tab pos="3849370" algn="l"/>
              </a:tabLst>
            </a:pPr>
            <a:r>
              <a:rPr lang="en-US" dirty="0">
                <a:solidFill>
                  <a:srgbClr val="262626"/>
                </a:solidFill>
                <a:latin typeface="Times New Roman"/>
                <a:ea typeface="Calibri"/>
                <a:cs typeface="Arial"/>
              </a:rPr>
              <a:t>liquid ) and mixing with the antibiotic under test that prepared in certain concentration and poured over the first layer ,then leave to solidify to get plane surface, so ,two layers will be formed in the Petri dish and get clear gradient of antibiotic concentration ,then the media will streaked by bacteria and incubated in suitable time and notice the growth of bacteria on the surface of media </a:t>
            </a:r>
            <a:endParaRPr lang="en-US" sz="2400" dirty="0">
              <a:ea typeface="Calibri"/>
              <a:cs typeface="Arial"/>
            </a:endParaRPr>
          </a:p>
          <a:p>
            <a:pPr lvl="0" algn="just" rtl="0">
              <a:lnSpc>
                <a:spcPct val="115000"/>
              </a:lnSpc>
              <a:spcAft>
                <a:spcPts val="1000"/>
              </a:spcAft>
              <a:buFont typeface="Wingdings"/>
              <a:buChar char=""/>
              <a:tabLst>
                <a:tab pos="3849370" algn="l"/>
              </a:tabLst>
            </a:pPr>
            <a:r>
              <a:rPr lang="en-US" sz="3600" b="1" u="sng" dirty="0">
                <a:solidFill>
                  <a:srgbClr val="262626"/>
                </a:solidFill>
                <a:highlight>
                  <a:srgbClr val="D3D3D3"/>
                </a:highlight>
                <a:latin typeface="Times New Roman"/>
                <a:ea typeface="Calibri"/>
                <a:cs typeface="Arial"/>
              </a:rPr>
              <a:t>Well method or the agar cup method </a:t>
            </a:r>
            <a:endParaRPr lang="en-US" sz="2400" dirty="0">
              <a:ea typeface="Calibri"/>
              <a:cs typeface="Arial"/>
            </a:endParaRPr>
          </a:p>
          <a:p>
            <a:pPr algn="just" rtl="0">
              <a:lnSpc>
                <a:spcPct val="150000"/>
              </a:lnSpc>
              <a:spcAft>
                <a:spcPts val="1000"/>
              </a:spcAft>
              <a:tabLst>
                <a:tab pos="3849370" algn="l"/>
              </a:tabLst>
            </a:pPr>
            <a:r>
              <a:rPr lang="en-US" dirty="0">
                <a:solidFill>
                  <a:srgbClr val="262626"/>
                </a:solidFill>
                <a:latin typeface="Times New Roman"/>
                <a:ea typeface="Calibri"/>
                <a:cs typeface="Arial"/>
              </a:rPr>
              <a:t>This method is used for evaluation of liquid and semi-solid sample of antibiotics, Media is poured in 4mm . Thicknesses then inoculated with bacteria by streaking or swabbing, and then make a well in the center of dish (agar) by sterile cork porer (more than one well could be done by this method in order to use more than one concentration or more than one kind of antibiotic) in proper diameter 5-10 mm.  </a:t>
            </a:r>
            <a:endParaRPr lang="en-US" sz="2400" dirty="0">
              <a:ea typeface="Calibri"/>
              <a:cs typeface="Arial"/>
            </a:endParaRPr>
          </a:p>
          <a:p>
            <a:pPr algn="just" rtl="0">
              <a:lnSpc>
                <a:spcPct val="150000"/>
              </a:lnSpc>
              <a:spcAft>
                <a:spcPts val="1000"/>
              </a:spcAft>
              <a:tabLst>
                <a:tab pos="3849370" algn="l"/>
              </a:tabLst>
            </a:pPr>
            <a:r>
              <a:rPr lang="en-US" dirty="0">
                <a:solidFill>
                  <a:srgbClr val="262626"/>
                </a:solidFill>
                <a:latin typeface="Times New Roman"/>
                <a:ea typeface="Calibri"/>
                <a:cs typeface="Arial"/>
              </a:rPr>
              <a:t>Under a sterile condition and the well depth should not reach the bottom of plate then add a suitable amount of drug (ex:50ml) ,incubate the plate at 37C for 24hr . Then measured the inhibition zone around the well by mm, This method could be used to know the activity of certain antibiotic to several kinds of </a:t>
            </a:r>
            <a:r>
              <a:rPr lang="en-US" dirty="0" err="1">
                <a:solidFill>
                  <a:srgbClr val="262626"/>
                </a:solidFill>
                <a:latin typeface="Times New Roman"/>
                <a:ea typeface="Calibri"/>
                <a:cs typeface="Arial"/>
              </a:rPr>
              <a:t>m.o</a:t>
            </a:r>
            <a:r>
              <a:rPr lang="en-US" dirty="0">
                <a:solidFill>
                  <a:srgbClr val="262626"/>
                </a:solidFill>
                <a:latin typeface="Times New Roman"/>
                <a:ea typeface="Calibri"/>
                <a:cs typeface="Arial"/>
              </a:rPr>
              <a:t> .</a:t>
            </a:r>
            <a:endParaRPr lang="en-US" sz="2400" dirty="0">
              <a:ea typeface="Calibri"/>
              <a:cs typeface="Arial"/>
            </a:endParaRPr>
          </a:p>
          <a:p>
            <a:endParaRPr lang="ar-IQ" dirty="0"/>
          </a:p>
        </p:txBody>
      </p:sp>
    </p:spTree>
    <p:extLst>
      <p:ext uri="{BB962C8B-B14F-4D97-AF65-F5344CB8AC3E}">
        <p14:creationId xmlns:p14="http://schemas.microsoft.com/office/powerpoint/2010/main" val="33268650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899592" y="548680"/>
            <a:ext cx="7848871" cy="5442907"/>
          </a:xfrm>
        </p:spPr>
      </p:pic>
    </p:spTree>
    <p:extLst>
      <p:ext uri="{BB962C8B-B14F-4D97-AF65-F5344CB8AC3E}">
        <p14:creationId xmlns:p14="http://schemas.microsoft.com/office/powerpoint/2010/main" val="40374743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07504" y="116632"/>
            <a:ext cx="8928992" cy="6552728"/>
          </a:xfrm>
        </p:spPr>
        <p:txBody>
          <a:bodyPr>
            <a:normAutofit/>
          </a:bodyPr>
          <a:lstStyle/>
          <a:p>
            <a:pPr algn="just" rtl="0">
              <a:lnSpc>
                <a:spcPct val="150000"/>
              </a:lnSpc>
              <a:spcAft>
                <a:spcPts val="1000"/>
              </a:spcAft>
            </a:pPr>
            <a:r>
              <a:rPr lang="en-US" b="1" dirty="0" smtClean="0">
                <a:effectLst/>
                <a:highlight>
                  <a:srgbClr val="D3D3D3"/>
                </a:highlight>
                <a:latin typeface="Times New Roman"/>
                <a:ea typeface="Calibri"/>
                <a:cs typeface="Arial"/>
              </a:rPr>
              <a:t>1- Rate of drug diffusion</a:t>
            </a:r>
            <a:r>
              <a:rPr lang="en-US" dirty="0" smtClean="0">
                <a:effectLst/>
                <a:latin typeface="Times New Roman"/>
                <a:ea typeface="Calibri"/>
                <a:cs typeface="Arial"/>
              </a:rPr>
              <a:t> : depends mainly on the molecular weight of the antibiotic , for example Penicillin has low m.wt  so it diffuse rapidly in the agar while Polymyxins has high m.wt so it diffuses  slowly .Sometime the diffusion rate may be affected by the chemical interaction between media and drug .</a:t>
            </a:r>
          </a:p>
          <a:p>
            <a:pPr algn="just" rtl="0">
              <a:lnSpc>
                <a:spcPct val="150000"/>
              </a:lnSpc>
              <a:spcAft>
                <a:spcPts val="1000"/>
              </a:spcAft>
            </a:pPr>
            <a:r>
              <a:rPr lang="en-US" b="1" dirty="0" smtClean="0">
                <a:effectLst/>
                <a:highlight>
                  <a:srgbClr val="D3D3D3"/>
                </a:highlight>
                <a:latin typeface="Times New Roman"/>
                <a:ea typeface="Calibri"/>
                <a:cs typeface="Arial"/>
              </a:rPr>
              <a:t> 2- The culture media</a:t>
            </a:r>
            <a:r>
              <a:rPr lang="en-US" b="1" dirty="0" smtClean="0">
                <a:effectLst/>
                <a:latin typeface="Times New Roman"/>
                <a:ea typeface="Calibri"/>
                <a:cs typeface="Arial"/>
              </a:rPr>
              <a:t> </a:t>
            </a:r>
            <a:endParaRPr lang="en-US" sz="2400" dirty="0">
              <a:ea typeface="Calibri"/>
              <a:cs typeface="Arial"/>
            </a:endParaRPr>
          </a:p>
          <a:p>
            <a:pPr lvl="0" algn="just" rtl="0">
              <a:lnSpc>
                <a:spcPct val="150000"/>
              </a:lnSpc>
              <a:spcAft>
                <a:spcPts val="1000"/>
              </a:spcAft>
              <a:buFont typeface="+mj-lt"/>
              <a:buAutoNum type="alphaUcPeriod"/>
            </a:pPr>
            <a:r>
              <a:rPr lang="en-US" u="sng" dirty="0" smtClean="0">
                <a:effectLst/>
                <a:highlight>
                  <a:srgbClr val="D3D3D3"/>
                </a:highlight>
                <a:latin typeface="Times New Roman"/>
                <a:ea typeface="Calibri"/>
                <a:cs typeface="Arial"/>
              </a:rPr>
              <a:t>Media constituents</a:t>
            </a:r>
            <a:r>
              <a:rPr lang="en-US" dirty="0" smtClean="0">
                <a:effectLst/>
                <a:latin typeface="Times New Roman"/>
                <a:ea typeface="Calibri"/>
                <a:cs typeface="Arial"/>
              </a:rPr>
              <a:t>: the perfect medium should not contain any antagonist materials that interfere with antibiotic activity .Some media dose not contain the proper nutrients for the microbial growth in order to perform the sensitivity test. </a:t>
            </a:r>
            <a:endParaRPr lang="en-US" sz="2400" dirty="0">
              <a:ea typeface="Calibri"/>
              <a:cs typeface="Arial"/>
            </a:endParaRPr>
          </a:p>
          <a:p>
            <a:pPr algn="just" rtl="0">
              <a:lnSpc>
                <a:spcPct val="150000"/>
              </a:lnSpc>
              <a:spcAft>
                <a:spcPts val="1000"/>
              </a:spcAft>
            </a:pPr>
            <a:endParaRPr lang="en-US" dirty="0" smtClean="0">
              <a:effectLst/>
              <a:latin typeface="Times New Roman"/>
              <a:ea typeface="Calibri"/>
              <a:cs typeface="Arial"/>
            </a:endParaRPr>
          </a:p>
          <a:p>
            <a:pPr algn="just" rtl="0">
              <a:lnSpc>
                <a:spcPct val="150000"/>
              </a:lnSpc>
              <a:spcAft>
                <a:spcPts val="1000"/>
              </a:spcAft>
            </a:pPr>
            <a:endParaRPr lang="en-US" sz="2400" dirty="0">
              <a:ea typeface="Calibri"/>
              <a:cs typeface="Arial"/>
            </a:endParaRPr>
          </a:p>
          <a:p>
            <a:endParaRPr lang="ar-IQ" dirty="0"/>
          </a:p>
        </p:txBody>
      </p:sp>
    </p:spTree>
    <p:extLst>
      <p:ext uri="{BB962C8B-B14F-4D97-AF65-F5344CB8AC3E}">
        <p14:creationId xmlns:p14="http://schemas.microsoft.com/office/powerpoint/2010/main" val="32272992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16632"/>
            <a:ext cx="8784976" cy="6624736"/>
          </a:xfrm>
        </p:spPr>
        <p:txBody>
          <a:bodyPr>
            <a:normAutofit fontScale="85000" lnSpcReduction="20000"/>
          </a:bodyPr>
          <a:lstStyle/>
          <a:p>
            <a:pPr lvl="0" algn="just" rtl="0">
              <a:lnSpc>
                <a:spcPct val="150000"/>
              </a:lnSpc>
              <a:spcAft>
                <a:spcPts val="1000"/>
              </a:spcAft>
              <a:buFont typeface="+mj-lt"/>
              <a:buAutoNum type="alphaUcPeriod"/>
            </a:pPr>
            <a:r>
              <a:rPr lang="en-US" u="sng" dirty="0" smtClean="0">
                <a:effectLst/>
                <a:highlight>
                  <a:srgbClr val="D3D3D3"/>
                </a:highlight>
                <a:latin typeface="Times New Roman"/>
                <a:ea typeface="Calibri"/>
                <a:cs typeface="Arial"/>
              </a:rPr>
              <a:t>pH of the medium</a:t>
            </a:r>
            <a:r>
              <a:rPr lang="en-US" dirty="0" smtClean="0">
                <a:effectLst/>
                <a:latin typeface="Times New Roman"/>
                <a:ea typeface="Calibri"/>
                <a:cs typeface="Arial"/>
              </a:rPr>
              <a:t> : affecting on activity of many antibiotics many test preferred to be done on pH = 7.3 (the pH of human body)</a:t>
            </a:r>
            <a:endParaRPr lang="en-US" sz="2400" dirty="0">
              <a:ea typeface="Calibri"/>
              <a:cs typeface="Arial"/>
            </a:endParaRPr>
          </a:p>
          <a:p>
            <a:pPr marL="408940" algn="just" rtl="0">
              <a:lnSpc>
                <a:spcPct val="150000"/>
              </a:lnSpc>
              <a:spcAft>
                <a:spcPts val="1000"/>
              </a:spcAft>
            </a:pPr>
            <a:r>
              <a:rPr lang="en-US" dirty="0" smtClean="0">
                <a:effectLst/>
                <a:latin typeface="Times New Roman"/>
                <a:ea typeface="Calibri"/>
                <a:cs typeface="Arial"/>
              </a:rPr>
              <a:t> </a:t>
            </a:r>
            <a:endParaRPr lang="en-US" sz="2400" dirty="0">
              <a:ea typeface="Calibri"/>
              <a:cs typeface="Arial"/>
            </a:endParaRPr>
          </a:p>
          <a:p>
            <a:pPr lvl="0" algn="just" rtl="0">
              <a:lnSpc>
                <a:spcPct val="150000"/>
              </a:lnSpc>
              <a:spcAft>
                <a:spcPts val="1000"/>
              </a:spcAft>
              <a:buFont typeface="+mj-lt"/>
              <a:buAutoNum type="alphaUcPeriod"/>
            </a:pPr>
            <a:r>
              <a:rPr lang="en-US" u="sng" dirty="0" smtClean="0">
                <a:effectLst/>
                <a:highlight>
                  <a:srgbClr val="D3D3D3"/>
                </a:highlight>
                <a:latin typeface="Times New Roman"/>
                <a:ea typeface="Calibri"/>
                <a:cs typeface="Arial"/>
              </a:rPr>
              <a:t>Minerals and salts</a:t>
            </a:r>
            <a:r>
              <a:rPr lang="en-US" u="sng" dirty="0" smtClean="0">
                <a:effectLst/>
                <a:latin typeface="Times New Roman"/>
                <a:ea typeface="Calibri"/>
                <a:cs typeface="Arial"/>
              </a:rPr>
              <a:t> </a:t>
            </a:r>
            <a:r>
              <a:rPr lang="en-US" dirty="0" smtClean="0">
                <a:effectLst/>
                <a:latin typeface="Times New Roman"/>
                <a:ea typeface="Calibri"/>
                <a:cs typeface="Arial"/>
              </a:rPr>
              <a:t>: monovalent cataions increase </a:t>
            </a:r>
            <a:r>
              <a:rPr lang="en-US" dirty="0" err="1" smtClean="0">
                <a:effectLst/>
                <a:latin typeface="Times New Roman"/>
                <a:ea typeface="Calibri"/>
                <a:cs typeface="Arial"/>
              </a:rPr>
              <a:t>catalize</a:t>
            </a:r>
            <a:r>
              <a:rPr lang="en-US" dirty="0" smtClean="0">
                <a:effectLst/>
                <a:latin typeface="Times New Roman"/>
                <a:ea typeface="Calibri"/>
                <a:cs typeface="Arial"/>
              </a:rPr>
              <a:t> the activity of many antibiotics like Bacitracin and Novobiocin against Staphylococci and Penicillin against Proteus , while Divalent </a:t>
            </a:r>
            <a:r>
              <a:rPr lang="en-US" dirty="0" err="1" smtClean="0">
                <a:effectLst/>
                <a:latin typeface="Times New Roman"/>
                <a:ea typeface="Calibri"/>
                <a:cs typeface="Arial"/>
              </a:rPr>
              <a:t>cations</a:t>
            </a:r>
            <a:r>
              <a:rPr lang="en-US" dirty="0" smtClean="0">
                <a:effectLst/>
                <a:latin typeface="Times New Roman"/>
                <a:ea typeface="Calibri"/>
                <a:cs typeface="Arial"/>
              </a:rPr>
              <a:t> decrease the inhibition zone because they interact with peptide antibiotics like Polymyxin or alkaline antibiotic like kanamycin .</a:t>
            </a:r>
            <a:endParaRPr lang="en-US" sz="2400" dirty="0">
              <a:ea typeface="Calibri"/>
              <a:cs typeface="Arial"/>
            </a:endParaRPr>
          </a:p>
          <a:p>
            <a:pPr lvl="0" algn="just" rtl="0">
              <a:lnSpc>
                <a:spcPct val="150000"/>
              </a:lnSpc>
              <a:spcAft>
                <a:spcPts val="1000"/>
              </a:spcAft>
              <a:buFont typeface="+mj-lt"/>
              <a:buAutoNum type="alphaUcPeriod"/>
            </a:pPr>
            <a:r>
              <a:rPr lang="en-US" u="sng" dirty="0" smtClean="0">
                <a:effectLst/>
                <a:highlight>
                  <a:srgbClr val="D3D3D3"/>
                </a:highlight>
                <a:latin typeface="Times New Roman"/>
                <a:ea typeface="Calibri"/>
                <a:cs typeface="Arial"/>
              </a:rPr>
              <a:t>Carbohydrates</a:t>
            </a:r>
            <a:r>
              <a:rPr lang="en-US" sz="3600" u="sng" dirty="0" smtClean="0">
                <a:effectLst/>
                <a:highlight>
                  <a:srgbClr val="D3D3D3"/>
                </a:highlight>
                <a:latin typeface="Times New Roman"/>
                <a:ea typeface="Calibri"/>
                <a:cs typeface="Arial"/>
              </a:rPr>
              <a:t> </a:t>
            </a:r>
            <a:r>
              <a:rPr lang="en-US" sz="2800" dirty="0" smtClean="0">
                <a:effectLst/>
                <a:highlight>
                  <a:srgbClr val="D3D3D3"/>
                </a:highlight>
                <a:latin typeface="Times New Roman"/>
                <a:ea typeface="Calibri"/>
                <a:cs typeface="Arial"/>
              </a:rPr>
              <a:t>:</a:t>
            </a:r>
            <a:r>
              <a:rPr lang="en-US" sz="2800" dirty="0" smtClean="0">
                <a:effectLst/>
                <a:latin typeface="Times New Roman"/>
                <a:ea typeface="Calibri"/>
                <a:cs typeface="Arial"/>
              </a:rPr>
              <a:t> </a:t>
            </a:r>
            <a:r>
              <a:rPr lang="en-US" dirty="0" smtClean="0">
                <a:effectLst/>
                <a:latin typeface="Times New Roman"/>
                <a:ea typeface="Calibri"/>
                <a:cs typeface="Arial"/>
              </a:rPr>
              <a:t>may decrease the inhibition zone to some microbes and some antibiotics .</a:t>
            </a:r>
            <a:endParaRPr lang="en-US" sz="2400" dirty="0">
              <a:ea typeface="Calibri"/>
              <a:cs typeface="Arial"/>
            </a:endParaRPr>
          </a:p>
          <a:p>
            <a:pPr lvl="0" algn="just" rtl="0">
              <a:lnSpc>
                <a:spcPct val="150000"/>
              </a:lnSpc>
              <a:spcAft>
                <a:spcPts val="1000"/>
              </a:spcAft>
              <a:buFont typeface="+mj-lt"/>
              <a:buAutoNum type="alphaUcPeriod"/>
            </a:pPr>
            <a:r>
              <a:rPr lang="en-US" u="sng" dirty="0" smtClean="0">
                <a:effectLst/>
                <a:highlight>
                  <a:srgbClr val="D3D3D3"/>
                </a:highlight>
                <a:latin typeface="Times New Roman"/>
                <a:ea typeface="Calibri"/>
                <a:cs typeface="Arial"/>
              </a:rPr>
              <a:t>The blood</a:t>
            </a:r>
            <a:r>
              <a:rPr lang="en-US" u="sng" dirty="0" smtClean="0">
                <a:effectLst/>
                <a:latin typeface="Times New Roman"/>
                <a:ea typeface="Calibri"/>
                <a:cs typeface="Arial"/>
              </a:rPr>
              <a:t> </a:t>
            </a:r>
            <a:r>
              <a:rPr lang="en-US" dirty="0" smtClean="0">
                <a:effectLst/>
                <a:latin typeface="Times New Roman"/>
                <a:ea typeface="Calibri"/>
                <a:cs typeface="Arial"/>
              </a:rPr>
              <a:t>: small inhibition zone are seen for some antibiotics that have peptide bonds like Fusidic acid and Novobiocin .</a:t>
            </a:r>
            <a:endParaRPr lang="en-US" sz="2400" dirty="0">
              <a:ea typeface="Calibri"/>
              <a:cs typeface="Arial"/>
            </a:endParaRPr>
          </a:p>
          <a:p>
            <a:pPr algn="just" rtl="0">
              <a:lnSpc>
                <a:spcPct val="150000"/>
              </a:lnSpc>
              <a:spcAft>
                <a:spcPts val="1000"/>
              </a:spcAft>
            </a:pPr>
            <a:r>
              <a:rPr lang="en-US" sz="800" dirty="0" smtClean="0">
                <a:effectLst/>
                <a:latin typeface="Times New Roman"/>
                <a:ea typeface="Calibri"/>
                <a:cs typeface="Arial"/>
              </a:rPr>
              <a:t> </a:t>
            </a:r>
            <a:endParaRPr lang="en-US" sz="2400" dirty="0">
              <a:ea typeface="Calibri"/>
              <a:cs typeface="Arial"/>
            </a:endParaRPr>
          </a:p>
          <a:p>
            <a:endParaRPr lang="ar-IQ" dirty="0"/>
          </a:p>
        </p:txBody>
      </p:sp>
    </p:spTree>
    <p:extLst>
      <p:ext uri="{BB962C8B-B14F-4D97-AF65-F5344CB8AC3E}">
        <p14:creationId xmlns:p14="http://schemas.microsoft.com/office/powerpoint/2010/main" val="29973606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07504" y="116632"/>
            <a:ext cx="8856984" cy="6480720"/>
          </a:xfrm>
        </p:spPr>
        <p:txBody>
          <a:bodyPr>
            <a:normAutofit fontScale="92500" lnSpcReduction="20000"/>
          </a:bodyPr>
          <a:lstStyle/>
          <a:p>
            <a:pPr algn="just" rtl="0">
              <a:lnSpc>
                <a:spcPct val="150000"/>
              </a:lnSpc>
              <a:spcAft>
                <a:spcPts val="1000"/>
              </a:spcAft>
              <a:tabLst>
                <a:tab pos="3849370" algn="l"/>
              </a:tabLst>
            </a:pPr>
            <a:r>
              <a:rPr lang="en-US" b="1" dirty="0" smtClean="0">
                <a:effectLst/>
                <a:latin typeface="Times New Roman"/>
                <a:ea typeface="Calibri"/>
                <a:cs typeface="Arial"/>
              </a:rPr>
              <a:t>3</a:t>
            </a:r>
            <a:r>
              <a:rPr lang="en-US" sz="3600" b="1" dirty="0" smtClean="0">
                <a:effectLst/>
                <a:highlight>
                  <a:srgbClr val="D3D3D3"/>
                </a:highlight>
                <a:latin typeface="Times New Roman"/>
                <a:ea typeface="Calibri"/>
                <a:cs typeface="Arial"/>
              </a:rPr>
              <a:t>- </a:t>
            </a:r>
            <a:r>
              <a:rPr lang="en-US" b="1" dirty="0" smtClean="0">
                <a:effectLst/>
                <a:highlight>
                  <a:srgbClr val="D3D3D3"/>
                </a:highlight>
                <a:latin typeface="Times New Roman"/>
                <a:ea typeface="Calibri"/>
                <a:cs typeface="Arial"/>
              </a:rPr>
              <a:t>Depth of medium</a:t>
            </a:r>
            <a:r>
              <a:rPr lang="en-US" dirty="0" smtClean="0">
                <a:effectLst/>
                <a:latin typeface="Times New Roman"/>
                <a:ea typeface="Calibri"/>
                <a:cs typeface="Arial"/>
              </a:rPr>
              <a:t>: inhibition zone increase in size when agar depth is thin, very thin layer media must be avoided and the optimum depth is 4 mm .</a:t>
            </a:r>
            <a:endParaRPr lang="en-US" sz="2400" dirty="0">
              <a:ea typeface="Calibri"/>
              <a:cs typeface="Arial"/>
            </a:endParaRPr>
          </a:p>
          <a:p>
            <a:pPr algn="just" rtl="0">
              <a:lnSpc>
                <a:spcPct val="150000"/>
              </a:lnSpc>
              <a:spcAft>
                <a:spcPts val="1000"/>
              </a:spcAft>
              <a:tabLst>
                <a:tab pos="3849370" algn="l"/>
              </a:tabLst>
            </a:pPr>
            <a:r>
              <a:rPr lang="en-US" sz="3600" b="1" dirty="0" smtClean="0">
                <a:effectLst/>
                <a:highlight>
                  <a:srgbClr val="D3D3D3"/>
                </a:highlight>
                <a:latin typeface="Times New Roman"/>
                <a:ea typeface="Calibri"/>
                <a:cs typeface="Arial"/>
              </a:rPr>
              <a:t>4</a:t>
            </a:r>
            <a:r>
              <a:rPr lang="en-US" b="1" dirty="0" smtClean="0">
                <a:effectLst/>
                <a:highlight>
                  <a:srgbClr val="D3D3D3"/>
                </a:highlight>
                <a:latin typeface="Times New Roman"/>
                <a:ea typeface="Calibri"/>
                <a:cs typeface="Arial"/>
              </a:rPr>
              <a:t>- Density of Inoculum</a:t>
            </a:r>
            <a:r>
              <a:rPr lang="en-US" dirty="0" smtClean="0">
                <a:effectLst/>
                <a:latin typeface="Times New Roman"/>
                <a:ea typeface="Calibri"/>
                <a:cs typeface="Arial"/>
              </a:rPr>
              <a:t> : the density  of inoculum affecting on the inhibition zone for example a very light inoculum may result in a difficulties in evaluation for zone edge and a large inhibition zone may formed if the inoculum was very light. </a:t>
            </a:r>
            <a:endParaRPr lang="en-US" sz="2400" dirty="0">
              <a:ea typeface="Calibri"/>
              <a:cs typeface="Arial"/>
            </a:endParaRPr>
          </a:p>
          <a:p>
            <a:pPr algn="just" rtl="0">
              <a:lnSpc>
                <a:spcPct val="150000"/>
              </a:lnSpc>
              <a:spcAft>
                <a:spcPts val="1000"/>
              </a:spcAft>
              <a:tabLst>
                <a:tab pos="3849370" algn="l"/>
              </a:tabLst>
            </a:pPr>
            <a:r>
              <a:rPr lang="en-US" b="1" dirty="0" smtClean="0">
                <a:effectLst/>
                <a:latin typeface="Times New Roman"/>
                <a:ea typeface="Calibri"/>
                <a:cs typeface="Arial"/>
              </a:rPr>
              <a:t>5- </a:t>
            </a:r>
            <a:r>
              <a:rPr lang="en-US" sz="3600" b="1" dirty="0" smtClean="0">
                <a:solidFill>
                  <a:srgbClr val="C00000"/>
                </a:solidFill>
                <a:effectLst/>
                <a:highlight>
                  <a:srgbClr val="D3D3D3"/>
                </a:highlight>
                <a:latin typeface="Times New Roman"/>
                <a:ea typeface="Calibri"/>
                <a:cs typeface="Arial"/>
              </a:rPr>
              <a:t>Incubation period</a:t>
            </a:r>
            <a:r>
              <a:rPr lang="en-US" sz="3600" dirty="0" smtClean="0">
                <a:solidFill>
                  <a:srgbClr val="C00000"/>
                </a:solidFill>
                <a:effectLst/>
                <a:highlight>
                  <a:srgbClr val="D3D3D3"/>
                </a:highlight>
                <a:latin typeface="Times New Roman"/>
                <a:ea typeface="Calibri"/>
                <a:cs typeface="Arial"/>
              </a:rPr>
              <a:t>:</a:t>
            </a:r>
            <a:r>
              <a:rPr lang="en-US" sz="3600" dirty="0" smtClean="0">
                <a:solidFill>
                  <a:srgbClr val="C00000"/>
                </a:solidFill>
                <a:effectLst/>
                <a:latin typeface="Times New Roman"/>
                <a:ea typeface="Calibri"/>
                <a:cs typeface="Arial"/>
              </a:rPr>
              <a:t> </a:t>
            </a:r>
            <a:r>
              <a:rPr lang="en-US" b="1" dirty="0" smtClean="0">
                <a:solidFill>
                  <a:srgbClr val="C00000"/>
                </a:solidFill>
                <a:effectLst/>
                <a:latin typeface="Times New Roman"/>
                <a:ea typeface="Calibri"/>
                <a:cs typeface="Arial"/>
              </a:rPr>
              <a:t>should be less than 24 hr</a:t>
            </a:r>
            <a:r>
              <a:rPr lang="en-US" dirty="0" smtClean="0">
                <a:effectLst/>
                <a:latin typeface="Times New Roman"/>
                <a:ea typeface="Calibri"/>
                <a:cs typeface="Arial"/>
              </a:rPr>
              <a:t>. </a:t>
            </a:r>
            <a:r>
              <a:rPr lang="en-US" dirty="0" smtClean="0">
                <a:solidFill>
                  <a:srgbClr val="7030A0"/>
                </a:solidFill>
                <a:effectLst/>
                <a:latin typeface="Times New Roman"/>
                <a:ea typeface="Calibri"/>
                <a:cs typeface="Arial"/>
              </a:rPr>
              <a:t>Because long incubation period less the drug activity and this allows the sensitive microorganisms that inhibited by drug to grow again </a:t>
            </a:r>
            <a:r>
              <a:rPr lang="en-US" dirty="0" smtClean="0">
                <a:effectLst/>
                <a:latin typeface="Times New Roman"/>
                <a:ea typeface="Calibri"/>
                <a:cs typeface="Arial"/>
              </a:rPr>
              <a:t>.so this method is used for rapidly growth microorganisms (have short generation time ).</a:t>
            </a:r>
            <a:endParaRPr lang="en-US" sz="2400" dirty="0">
              <a:ea typeface="Calibri"/>
              <a:cs typeface="Arial"/>
            </a:endParaRPr>
          </a:p>
          <a:p>
            <a:endParaRPr lang="ar-IQ" dirty="0"/>
          </a:p>
        </p:txBody>
      </p:sp>
    </p:spTree>
    <p:extLst>
      <p:ext uri="{BB962C8B-B14F-4D97-AF65-F5344CB8AC3E}">
        <p14:creationId xmlns:p14="http://schemas.microsoft.com/office/powerpoint/2010/main" val="26773883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88640"/>
            <a:ext cx="8507288" cy="6408712"/>
          </a:xfrm>
        </p:spPr>
        <p:txBody>
          <a:bodyPr>
            <a:normAutofit fontScale="92500" lnSpcReduction="20000"/>
          </a:bodyPr>
          <a:lstStyle/>
          <a:p>
            <a:pPr algn="just" rtl="0">
              <a:lnSpc>
                <a:spcPct val="150000"/>
              </a:lnSpc>
              <a:spcAft>
                <a:spcPts val="1000"/>
              </a:spcAft>
              <a:tabLst>
                <a:tab pos="3849370" algn="l"/>
              </a:tabLst>
            </a:pPr>
            <a:r>
              <a:rPr lang="en-US" b="1" dirty="0" smtClean="0">
                <a:effectLst/>
                <a:highlight>
                  <a:srgbClr val="D3D3D3"/>
                </a:highlight>
                <a:latin typeface="Times New Roman"/>
                <a:ea typeface="Calibri"/>
                <a:cs typeface="Arial"/>
              </a:rPr>
              <a:t>6- The discs</a:t>
            </a:r>
            <a:r>
              <a:rPr lang="en-US" sz="3600" dirty="0" smtClean="0">
                <a:effectLst/>
                <a:latin typeface="Times New Roman"/>
                <a:ea typeface="Calibri"/>
                <a:cs typeface="Arial"/>
              </a:rPr>
              <a:t>:</a:t>
            </a:r>
            <a:r>
              <a:rPr lang="en-US" dirty="0" smtClean="0">
                <a:effectLst/>
                <a:latin typeface="Times New Roman"/>
                <a:ea typeface="Calibri"/>
                <a:cs typeface="Arial"/>
              </a:rPr>
              <a:t> must be stored under proper conditions at 4c , validity (not expired ) ,number of discs per dish and spaces between them .</a:t>
            </a:r>
            <a:endParaRPr lang="en-US" sz="2400" dirty="0">
              <a:ea typeface="Calibri"/>
              <a:cs typeface="Arial"/>
            </a:endParaRPr>
          </a:p>
          <a:p>
            <a:pPr algn="just" rtl="0">
              <a:lnSpc>
                <a:spcPct val="150000"/>
              </a:lnSpc>
              <a:spcAft>
                <a:spcPts val="1000"/>
              </a:spcAft>
              <a:tabLst>
                <a:tab pos="3849370" algn="l"/>
              </a:tabLst>
            </a:pPr>
            <a:r>
              <a:rPr lang="en-US" sz="2800" b="1" dirty="0" smtClean="0">
                <a:effectLst/>
                <a:highlight>
                  <a:srgbClr val="D3D3D3"/>
                </a:highlight>
                <a:latin typeface="Times New Roman"/>
                <a:ea typeface="Calibri"/>
                <a:cs typeface="Arial"/>
              </a:rPr>
              <a:t>7- </a:t>
            </a:r>
            <a:r>
              <a:rPr lang="en-US" b="1" dirty="0" smtClean="0">
                <a:effectLst/>
                <a:highlight>
                  <a:srgbClr val="D3D3D3"/>
                </a:highlight>
                <a:latin typeface="Times New Roman"/>
                <a:ea typeface="Calibri"/>
                <a:cs typeface="Arial"/>
              </a:rPr>
              <a:t>Controls cultures</a:t>
            </a:r>
            <a:r>
              <a:rPr lang="en-US" dirty="0" smtClean="0">
                <a:effectLst/>
                <a:latin typeface="Times New Roman"/>
                <a:ea typeface="Calibri"/>
                <a:cs typeface="Arial"/>
              </a:rPr>
              <a:t>: types of bacteria that are well known about their response to antibiotics and they are used to compare with other results such as </a:t>
            </a:r>
            <a:r>
              <a:rPr lang="en-US" b="1" i="1" dirty="0" smtClean="0">
                <a:effectLst/>
                <a:latin typeface="Times New Roman"/>
                <a:ea typeface="Calibri"/>
                <a:cs typeface="Arial"/>
              </a:rPr>
              <a:t>P .</a:t>
            </a:r>
            <a:r>
              <a:rPr lang="en-US" b="1" i="1" dirty="0" err="1" smtClean="0">
                <a:effectLst/>
                <a:latin typeface="Times New Roman"/>
                <a:ea typeface="Calibri"/>
                <a:cs typeface="Arial"/>
              </a:rPr>
              <a:t>aeroginosa</a:t>
            </a:r>
            <a:r>
              <a:rPr lang="en-US" b="1" i="1" dirty="0" smtClean="0">
                <a:effectLst/>
                <a:latin typeface="Times New Roman"/>
                <a:ea typeface="Calibri"/>
                <a:cs typeface="Arial"/>
              </a:rPr>
              <a:t> </a:t>
            </a:r>
            <a:r>
              <a:rPr lang="en-US" dirty="0" smtClean="0">
                <a:effectLst/>
                <a:latin typeface="Times New Roman"/>
                <a:ea typeface="Calibri"/>
                <a:cs typeface="Arial"/>
              </a:rPr>
              <a:t>, </a:t>
            </a:r>
            <a:r>
              <a:rPr lang="en-US" b="1" i="1" dirty="0" smtClean="0">
                <a:effectLst/>
                <a:latin typeface="Times New Roman"/>
                <a:ea typeface="Calibri"/>
                <a:cs typeface="Arial"/>
              </a:rPr>
              <a:t>E.coli</a:t>
            </a:r>
            <a:r>
              <a:rPr lang="en-US" dirty="0" smtClean="0">
                <a:effectLst/>
                <a:latin typeface="Times New Roman"/>
                <a:ea typeface="Calibri"/>
                <a:cs typeface="Arial"/>
              </a:rPr>
              <a:t> and </a:t>
            </a:r>
            <a:r>
              <a:rPr lang="en-US" b="1" i="1" dirty="0" err="1" smtClean="0">
                <a:effectLst/>
                <a:latin typeface="Times New Roman"/>
                <a:ea typeface="Calibri"/>
                <a:cs typeface="Arial"/>
              </a:rPr>
              <a:t>S.aureus</a:t>
            </a:r>
            <a:r>
              <a:rPr lang="en-US" dirty="0" smtClean="0">
                <a:effectLst/>
                <a:latin typeface="Times New Roman"/>
                <a:ea typeface="Calibri"/>
                <a:cs typeface="Arial"/>
              </a:rPr>
              <a:t> .</a:t>
            </a:r>
            <a:endParaRPr lang="en-US" sz="2400" dirty="0">
              <a:ea typeface="Calibri"/>
              <a:cs typeface="Arial"/>
            </a:endParaRPr>
          </a:p>
          <a:p>
            <a:pPr algn="just" rtl="0">
              <a:lnSpc>
                <a:spcPct val="150000"/>
              </a:lnSpc>
              <a:spcAft>
                <a:spcPts val="1000"/>
              </a:spcAft>
              <a:tabLst>
                <a:tab pos="3849370" algn="l"/>
              </a:tabLst>
            </a:pPr>
            <a:r>
              <a:rPr lang="en-US" sz="3600" b="1" u="sng" dirty="0" smtClean="0">
                <a:effectLst/>
                <a:highlight>
                  <a:srgbClr val="D3D3D3"/>
                </a:highlight>
                <a:latin typeface="Times New Roman"/>
                <a:ea typeface="Calibri"/>
                <a:cs typeface="Arial"/>
              </a:rPr>
              <a:t>Ideal sensitivity testing medium:-</a:t>
            </a:r>
            <a:r>
              <a:rPr lang="en-US" sz="3600" b="1" u="sng" dirty="0" smtClean="0">
                <a:effectLst/>
                <a:latin typeface="Times New Roman"/>
                <a:ea typeface="Calibri"/>
                <a:cs typeface="Arial"/>
              </a:rPr>
              <a:t> </a:t>
            </a:r>
            <a:endParaRPr lang="en-US" sz="2400" dirty="0">
              <a:ea typeface="Calibri"/>
              <a:cs typeface="Arial"/>
            </a:endParaRPr>
          </a:p>
          <a:p>
            <a:pPr algn="just" rtl="0">
              <a:lnSpc>
                <a:spcPct val="115000"/>
              </a:lnSpc>
              <a:spcAft>
                <a:spcPts val="1000"/>
              </a:spcAft>
              <a:tabLst>
                <a:tab pos="3849370" algn="l"/>
              </a:tabLst>
            </a:pPr>
            <a:r>
              <a:rPr lang="en-US" b="1" dirty="0" smtClean="0">
                <a:effectLst/>
                <a:highlight>
                  <a:srgbClr val="D3D3D3"/>
                </a:highlight>
                <a:latin typeface="Times New Roman"/>
                <a:ea typeface="Calibri"/>
                <a:cs typeface="Arial"/>
              </a:rPr>
              <a:t>1-</a:t>
            </a:r>
            <a:r>
              <a:rPr lang="en-US" dirty="0" smtClean="0">
                <a:effectLst/>
                <a:latin typeface="Times New Roman"/>
                <a:ea typeface="Calibri"/>
                <a:cs typeface="Arial"/>
              </a:rPr>
              <a:t> Very well-known ingredients </a:t>
            </a:r>
            <a:endParaRPr lang="en-US" sz="2400" dirty="0">
              <a:ea typeface="Calibri"/>
              <a:cs typeface="Arial"/>
            </a:endParaRPr>
          </a:p>
          <a:p>
            <a:pPr algn="just" rtl="0">
              <a:lnSpc>
                <a:spcPct val="115000"/>
              </a:lnSpc>
              <a:spcAft>
                <a:spcPts val="1000"/>
              </a:spcAft>
              <a:tabLst>
                <a:tab pos="3849370" algn="l"/>
              </a:tabLst>
            </a:pPr>
            <a:r>
              <a:rPr lang="en-US" b="1" dirty="0" smtClean="0">
                <a:effectLst/>
                <a:highlight>
                  <a:srgbClr val="D3D3D3"/>
                </a:highlight>
                <a:latin typeface="Times New Roman"/>
                <a:ea typeface="Calibri"/>
                <a:cs typeface="Arial"/>
              </a:rPr>
              <a:t>2-</a:t>
            </a:r>
            <a:r>
              <a:rPr lang="en-US" dirty="0" smtClean="0">
                <a:effectLst/>
                <a:latin typeface="Times New Roman"/>
                <a:ea typeface="Calibri"/>
                <a:cs typeface="Arial"/>
              </a:rPr>
              <a:t> Should not be enriched media support the rapid growth of bacteria.</a:t>
            </a:r>
            <a:endParaRPr lang="en-US" sz="2400" dirty="0">
              <a:ea typeface="Calibri"/>
              <a:cs typeface="Arial"/>
            </a:endParaRPr>
          </a:p>
          <a:p>
            <a:pPr algn="just" rtl="0">
              <a:lnSpc>
                <a:spcPct val="115000"/>
              </a:lnSpc>
              <a:spcAft>
                <a:spcPts val="1000"/>
              </a:spcAft>
              <a:tabLst>
                <a:tab pos="3849370" algn="l"/>
              </a:tabLst>
            </a:pPr>
            <a:r>
              <a:rPr lang="en-US" b="1" dirty="0" smtClean="0">
                <a:effectLst/>
                <a:highlight>
                  <a:srgbClr val="D3D3D3"/>
                </a:highlight>
                <a:latin typeface="Times New Roman"/>
                <a:ea typeface="Calibri"/>
                <a:cs typeface="Arial"/>
              </a:rPr>
              <a:t>3</a:t>
            </a:r>
            <a:r>
              <a:rPr lang="en-US" b="1" dirty="0" smtClean="0">
                <a:effectLst/>
                <a:latin typeface="Times New Roman"/>
                <a:ea typeface="Calibri"/>
                <a:cs typeface="Arial"/>
              </a:rPr>
              <a:t>-</a:t>
            </a:r>
            <a:r>
              <a:rPr lang="en-US" dirty="0" smtClean="0">
                <a:effectLst/>
                <a:latin typeface="Times New Roman"/>
                <a:ea typeface="Calibri"/>
                <a:cs typeface="Arial"/>
              </a:rPr>
              <a:t> Dose not contains antagonist materials to any bacterial Spp. </a:t>
            </a:r>
            <a:endParaRPr lang="en-US" sz="2400" dirty="0">
              <a:ea typeface="Calibri"/>
              <a:cs typeface="Arial"/>
            </a:endParaRPr>
          </a:p>
          <a:p>
            <a:pPr algn="just" rtl="0">
              <a:lnSpc>
                <a:spcPct val="115000"/>
              </a:lnSpc>
              <a:spcAft>
                <a:spcPts val="1000"/>
              </a:spcAft>
              <a:tabLst>
                <a:tab pos="3849370" algn="l"/>
              </a:tabLst>
            </a:pPr>
            <a:r>
              <a:rPr lang="en-US" b="1" dirty="0" smtClean="0">
                <a:effectLst/>
                <a:highlight>
                  <a:srgbClr val="D3D3D3"/>
                </a:highlight>
                <a:latin typeface="Times New Roman"/>
                <a:ea typeface="Calibri"/>
                <a:cs typeface="Arial"/>
              </a:rPr>
              <a:t>4</a:t>
            </a:r>
            <a:r>
              <a:rPr lang="en-US" dirty="0" smtClean="0">
                <a:effectLst/>
                <a:latin typeface="Times New Roman"/>
                <a:ea typeface="Calibri"/>
                <a:cs typeface="Arial"/>
              </a:rPr>
              <a:t>- Keep its pH stable and constant during bacterial growth</a:t>
            </a:r>
            <a:endParaRPr lang="en-US" sz="2400" dirty="0">
              <a:ea typeface="Calibri"/>
              <a:cs typeface="Arial"/>
            </a:endParaRPr>
          </a:p>
          <a:p>
            <a:pPr algn="just" rtl="0">
              <a:lnSpc>
                <a:spcPct val="115000"/>
              </a:lnSpc>
              <a:spcAft>
                <a:spcPts val="1000"/>
              </a:spcAft>
              <a:tabLst>
                <a:tab pos="3849370" algn="l"/>
              </a:tabLst>
            </a:pPr>
            <a:r>
              <a:rPr lang="en-US" dirty="0" smtClean="0">
                <a:effectLst/>
                <a:highlight>
                  <a:srgbClr val="D3D3D3"/>
                </a:highlight>
                <a:latin typeface="Times New Roman"/>
                <a:ea typeface="Calibri"/>
                <a:cs typeface="Arial"/>
              </a:rPr>
              <a:t>5</a:t>
            </a:r>
            <a:r>
              <a:rPr lang="en-US" dirty="0" smtClean="0">
                <a:effectLst/>
                <a:latin typeface="Times New Roman"/>
                <a:ea typeface="Calibri"/>
                <a:cs typeface="Arial"/>
              </a:rPr>
              <a:t>- Should be isotonic.</a:t>
            </a:r>
            <a:endParaRPr lang="en-US" sz="2400" dirty="0">
              <a:ea typeface="Calibri"/>
              <a:cs typeface="Arial"/>
            </a:endParaRPr>
          </a:p>
          <a:p>
            <a:endParaRPr lang="ar-IQ" dirty="0"/>
          </a:p>
        </p:txBody>
      </p:sp>
    </p:spTree>
    <p:extLst>
      <p:ext uri="{BB962C8B-B14F-4D97-AF65-F5344CB8AC3E}">
        <p14:creationId xmlns:p14="http://schemas.microsoft.com/office/powerpoint/2010/main" val="6185982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16632"/>
            <a:ext cx="8507288" cy="6009531"/>
          </a:xfrm>
        </p:spPr>
        <p:txBody>
          <a:bodyPr>
            <a:normAutofit lnSpcReduction="10000"/>
          </a:bodyPr>
          <a:lstStyle/>
          <a:p>
            <a:pPr algn="just" rtl="0">
              <a:lnSpc>
                <a:spcPct val="115000"/>
              </a:lnSpc>
              <a:spcAft>
                <a:spcPts val="1000"/>
              </a:spcAft>
              <a:tabLst>
                <a:tab pos="3849370" algn="l"/>
              </a:tabLst>
            </a:pPr>
            <a:r>
              <a:rPr lang="en-US" sz="3600" u="sng" dirty="0" smtClean="0">
                <a:effectLst/>
                <a:highlight>
                  <a:srgbClr val="D3D3D3"/>
                </a:highlight>
                <a:latin typeface="Times New Roman"/>
                <a:ea typeface="Calibri"/>
                <a:cs typeface="Arial"/>
              </a:rPr>
              <a:t>Methods for inoculation:</a:t>
            </a:r>
            <a:endParaRPr lang="en-US" sz="2400" dirty="0">
              <a:ea typeface="Calibri"/>
              <a:cs typeface="Arial"/>
            </a:endParaRPr>
          </a:p>
          <a:p>
            <a:pPr algn="just" rtl="0">
              <a:lnSpc>
                <a:spcPct val="150000"/>
              </a:lnSpc>
              <a:spcAft>
                <a:spcPts val="1000"/>
              </a:spcAft>
              <a:tabLst>
                <a:tab pos="3849370" algn="l"/>
              </a:tabLst>
            </a:pPr>
            <a:r>
              <a:rPr lang="en-US" dirty="0" smtClean="0">
                <a:effectLst/>
                <a:latin typeface="Times New Roman"/>
                <a:ea typeface="Calibri"/>
                <a:cs typeface="Arial"/>
              </a:rPr>
              <a:t>The way of inoculation is affecting on the balance and spreading of growth on the media and the best results are obtained by flooding or agar overlay methods of culturing.</a:t>
            </a:r>
            <a:endParaRPr lang="en-US" sz="2400" dirty="0">
              <a:ea typeface="Calibri"/>
              <a:cs typeface="Arial"/>
            </a:endParaRPr>
          </a:p>
          <a:p>
            <a:pPr algn="just"/>
            <a:r>
              <a:rPr lang="en-US" sz="3600" b="1" u="sng" dirty="0" smtClean="0">
                <a:effectLst/>
                <a:latin typeface="Times New Roman"/>
                <a:ea typeface="Calibri"/>
              </a:rPr>
              <a:t>Flooding</a:t>
            </a:r>
            <a:r>
              <a:rPr lang="en-US" dirty="0" smtClean="0">
                <a:effectLst/>
                <a:latin typeface="Times New Roman"/>
                <a:ea typeface="Calibri"/>
              </a:rPr>
              <a:t> : in this method the bacterial suspension is over </a:t>
            </a:r>
            <a:r>
              <a:rPr lang="en-US" dirty="0" err="1" smtClean="0">
                <a:effectLst/>
                <a:latin typeface="Times New Roman"/>
                <a:ea typeface="Calibri"/>
              </a:rPr>
              <a:t>layed</a:t>
            </a:r>
            <a:r>
              <a:rPr lang="en-US" dirty="0" smtClean="0">
                <a:effectLst/>
                <a:latin typeface="Times New Roman"/>
                <a:ea typeface="Calibri"/>
              </a:rPr>
              <a:t> on the agar surface in a proper volume by dropping and distributed by Pasteur pipette until the inoculums cover all the surface , the media is turning from side to side to cover the surface and then turning the media to dispose the excess inoculum and this done by Pasteur pipette .</a:t>
            </a:r>
          </a:p>
          <a:p>
            <a:pPr algn="l"/>
            <a:r>
              <a:rPr lang="en-US" dirty="0" smtClean="0">
                <a:effectLst/>
                <a:latin typeface="Times New Roman"/>
                <a:ea typeface="Calibri"/>
              </a:rPr>
              <a:t> </a:t>
            </a:r>
            <a:r>
              <a:rPr lang="en-US" b="1" dirty="0" smtClean="0">
                <a:solidFill>
                  <a:srgbClr val="FF0000"/>
                </a:solidFill>
                <a:effectLst/>
                <a:latin typeface="Times New Roman"/>
                <a:ea typeface="Calibri"/>
              </a:rPr>
              <a:t>This method is dangerous</a:t>
            </a:r>
            <a:r>
              <a:rPr lang="en-US" dirty="0" smtClean="0">
                <a:solidFill>
                  <a:srgbClr val="FF0000"/>
                </a:solidFill>
                <a:effectLst/>
                <a:latin typeface="Times New Roman"/>
                <a:ea typeface="Calibri"/>
              </a:rPr>
              <a:t> </a:t>
            </a:r>
            <a:r>
              <a:rPr lang="en-US" dirty="0" smtClean="0">
                <a:solidFill>
                  <a:srgbClr val="7030A0"/>
                </a:solidFill>
                <a:effectLst/>
                <a:latin typeface="Times New Roman"/>
                <a:ea typeface="Calibri"/>
              </a:rPr>
              <a:t>because it may produce aerosols during the pipetting and this should be avoided when using highly virulence organisms</a:t>
            </a:r>
            <a:endParaRPr lang="ar-IQ" dirty="0"/>
          </a:p>
        </p:txBody>
      </p:sp>
    </p:spTree>
    <p:extLst>
      <p:ext uri="{BB962C8B-B14F-4D97-AF65-F5344CB8AC3E}">
        <p14:creationId xmlns:p14="http://schemas.microsoft.com/office/powerpoint/2010/main" val="30005377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16632"/>
            <a:ext cx="8712968" cy="6480720"/>
          </a:xfrm>
        </p:spPr>
        <p:txBody>
          <a:bodyPr>
            <a:normAutofit fontScale="77500" lnSpcReduction="20000"/>
          </a:bodyPr>
          <a:lstStyle/>
          <a:p>
            <a:pPr lvl="0" algn="just" rtl="0">
              <a:lnSpc>
                <a:spcPct val="150000"/>
              </a:lnSpc>
              <a:spcAft>
                <a:spcPts val="1000"/>
              </a:spcAft>
              <a:buSzPts val="1600"/>
              <a:buFont typeface="+mj-lt"/>
              <a:buAutoNum type="alphaUcPeriod"/>
              <a:tabLst>
                <a:tab pos="3849370" algn="l"/>
              </a:tabLst>
            </a:pPr>
            <a:r>
              <a:rPr lang="en-US" b="1" u="sng" dirty="0" smtClean="0">
                <a:effectLst/>
                <a:latin typeface="Times New Roman"/>
                <a:ea typeface="Calibri"/>
                <a:cs typeface="Arial"/>
              </a:rPr>
              <a:t>Agar overlay</a:t>
            </a:r>
            <a:r>
              <a:rPr lang="en-US" b="1" dirty="0" smtClean="0">
                <a:effectLst/>
                <a:latin typeface="Times New Roman"/>
                <a:ea typeface="Calibri"/>
                <a:cs typeface="Arial"/>
              </a:rPr>
              <a:t> </a:t>
            </a:r>
            <a:r>
              <a:rPr lang="en-US" sz="2800" dirty="0" smtClean="0">
                <a:effectLst/>
                <a:latin typeface="Times New Roman"/>
                <a:ea typeface="Calibri"/>
                <a:cs typeface="Arial"/>
              </a:rPr>
              <a:t>: Bacterial suspension is diluted and mixed with agar at 45 C then poured on previously agar layer in Petri dish .This method give good results when compare with other methods .</a:t>
            </a:r>
            <a:endParaRPr lang="en-US" sz="2000" dirty="0">
              <a:ea typeface="Calibri"/>
              <a:cs typeface="Arial"/>
            </a:endParaRPr>
          </a:p>
          <a:p>
            <a:pPr lvl="0" algn="just" rtl="0">
              <a:lnSpc>
                <a:spcPct val="150000"/>
              </a:lnSpc>
              <a:spcAft>
                <a:spcPts val="1000"/>
              </a:spcAft>
              <a:buSzPts val="1600"/>
              <a:buFont typeface="+mj-lt"/>
              <a:buAutoNum type="alphaUcPeriod"/>
              <a:tabLst>
                <a:tab pos="3849370" algn="l"/>
              </a:tabLst>
            </a:pPr>
            <a:r>
              <a:rPr lang="en-US" sz="2800" b="1" dirty="0" smtClean="0">
                <a:effectLst/>
                <a:latin typeface="Times New Roman"/>
                <a:ea typeface="Calibri"/>
                <a:cs typeface="Arial"/>
              </a:rPr>
              <a:t>Swabbing by swab.</a:t>
            </a:r>
            <a:endParaRPr lang="en-US" sz="2000" dirty="0">
              <a:ea typeface="Calibri"/>
              <a:cs typeface="Arial"/>
            </a:endParaRPr>
          </a:p>
          <a:p>
            <a:pPr lvl="0" algn="just" rtl="0">
              <a:lnSpc>
                <a:spcPct val="150000"/>
              </a:lnSpc>
              <a:spcAft>
                <a:spcPts val="1000"/>
              </a:spcAft>
              <a:buSzPts val="1600"/>
              <a:buFont typeface="+mj-lt"/>
              <a:buAutoNum type="alphaUcPeriod"/>
              <a:tabLst>
                <a:tab pos="3849370" algn="l"/>
              </a:tabLst>
            </a:pPr>
            <a:r>
              <a:rPr lang="en-US" sz="2800" b="1" dirty="0" smtClean="0">
                <a:effectLst/>
                <a:latin typeface="Times New Roman"/>
                <a:ea typeface="Calibri"/>
                <a:cs typeface="Arial"/>
              </a:rPr>
              <a:t>Spreading by spreader.</a:t>
            </a:r>
            <a:endParaRPr lang="en-US" sz="2000" dirty="0">
              <a:ea typeface="Calibri"/>
              <a:cs typeface="Arial"/>
            </a:endParaRPr>
          </a:p>
          <a:p>
            <a:pPr lvl="0" algn="just" rtl="0">
              <a:lnSpc>
                <a:spcPct val="150000"/>
              </a:lnSpc>
              <a:spcAft>
                <a:spcPts val="1000"/>
              </a:spcAft>
              <a:buSzPts val="1600"/>
              <a:buFont typeface="+mj-lt"/>
              <a:buAutoNum type="alphaUcPeriod"/>
              <a:tabLst>
                <a:tab pos="3849370" algn="l"/>
              </a:tabLst>
            </a:pPr>
            <a:r>
              <a:rPr lang="en-US" sz="2800" b="1" dirty="0" smtClean="0">
                <a:effectLst/>
                <a:latin typeface="Times New Roman"/>
                <a:ea typeface="Calibri"/>
                <a:cs typeface="Arial"/>
              </a:rPr>
              <a:t>Streaking by loop </a:t>
            </a:r>
            <a:endParaRPr lang="en-US" sz="2000" dirty="0">
              <a:ea typeface="Calibri"/>
              <a:cs typeface="Arial"/>
            </a:endParaRPr>
          </a:p>
          <a:p>
            <a:pPr algn="just" rtl="0">
              <a:lnSpc>
                <a:spcPct val="115000"/>
              </a:lnSpc>
              <a:spcAft>
                <a:spcPts val="1000"/>
              </a:spcAft>
              <a:tabLst>
                <a:tab pos="3849370" algn="l"/>
              </a:tabLst>
            </a:pPr>
            <a:r>
              <a:rPr lang="en-US" b="1" u="sng" dirty="0" smtClean="0">
                <a:effectLst/>
                <a:highlight>
                  <a:srgbClr val="D3D3D3"/>
                </a:highlight>
                <a:latin typeface="Times New Roman"/>
                <a:ea typeface="Calibri"/>
                <a:cs typeface="Arial"/>
              </a:rPr>
              <a:t>The theory of zone formation</a:t>
            </a:r>
            <a:endParaRPr lang="en-US" sz="2000" dirty="0">
              <a:ea typeface="Calibri"/>
              <a:cs typeface="Arial"/>
            </a:endParaRPr>
          </a:p>
          <a:p>
            <a:pPr algn="just" rtl="0">
              <a:lnSpc>
                <a:spcPct val="115000"/>
              </a:lnSpc>
              <a:spcAft>
                <a:spcPts val="1000"/>
              </a:spcAft>
              <a:tabLst>
                <a:tab pos="3849370" algn="l"/>
              </a:tabLst>
            </a:pPr>
            <a:r>
              <a:rPr lang="en-US" dirty="0" smtClean="0">
                <a:effectLst/>
                <a:latin typeface="Times New Roman"/>
                <a:ea typeface="Calibri"/>
                <a:cs typeface="Arial"/>
              </a:rPr>
              <a:t>The rate of drug diffusion in the media </a:t>
            </a:r>
            <a:r>
              <a:rPr lang="en-US" dirty="0" smtClean="0">
                <a:solidFill>
                  <a:srgbClr val="FF0000"/>
                </a:solidFill>
                <a:effectLst/>
                <a:latin typeface="Times New Roman"/>
                <a:ea typeface="Calibri"/>
                <a:cs typeface="Arial"/>
              </a:rPr>
              <a:t>depending on </a:t>
            </a:r>
            <a:r>
              <a:rPr lang="en-US" dirty="0" smtClean="0">
                <a:effectLst/>
                <a:latin typeface="Times New Roman"/>
                <a:ea typeface="Calibri"/>
                <a:cs typeface="Arial"/>
              </a:rPr>
              <a:t>it's m.wt and chemical composition for both drug and medium,</a:t>
            </a:r>
            <a:endParaRPr lang="en-US" sz="2000" dirty="0">
              <a:ea typeface="Calibri"/>
              <a:cs typeface="Arial"/>
            </a:endParaRPr>
          </a:p>
          <a:p>
            <a:pPr algn="just" rtl="0">
              <a:lnSpc>
                <a:spcPct val="115000"/>
              </a:lnSpc>
              <a:spcAft>
                <a:spcPts val="1000"/>
              </a:spcAft>
              <a:tabLst>
                <a:tab pos="3849370" algn="l"/>
              </a:tabLst>
            </a:pPr>
            <a:r>
              <a:rPr lang="en-US" dirty="0" smtClean="0">
                <a:effectLst/>
                <a:latin typeface="Times New Roman"/>
                <a:ea typeface="Calibri"/>
                <a:cs typeface="Arial"/>
              </a:rPr>
              <a:t> The drug concentration decrease from the disc to the edge of inhibition zone gradually, this disc contents is known </a:t>
            </a:r>
            <a:r>
              <a:rPr lang="en-US" dirty="0" smtClean="0">
                <a:solidFill>
                  <a:srgbClr val="FF0000"/>
                </a:solidFill>
                <a:effectLst/>
                <a:highlight>
                  <a:srgbClr val="D3D3D3"/>
                </a:highlight>
                <a:latin typeface="Times New Roman"/>
                <a:ea typeface="Calibri"/>
                <a:cs typeface="Arial"/>
              </a:rPr>
              <a:t>(absolute amount).</a:t>
            </a:r>
            <a:endParaRPr lang="en-US" sz="2000" dirty="0">
              <a:ea typeface="Calibri"/>
              <a:cs typeface="Arial"/>
            </a:endParaRPr>
          </a:p>
          <a:p>
            <a:endParaRPr lang="ar-IQ" dirty="0"/>
          </a:p>
        </p:txBody>
      </p:sp>
    </p:spTree>
    <p:extLst>
      <p:ext uri="{BB962C8B-B14F-4D97-AF65-F5344CB8AC3E}">
        <p14:creationId xmlns:p14="http://schemas.microsoft.com/office/powerpoint/2010/main" val="37635544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79512" y="188640"/>
            <a:ext cx="8507288" cy="6408712"/>
          </a:xfrm>
        </p:spPr>
        <p:txBody>
          <a:bodyPr>
            <a:normAutofit fontScale="92500" lnSpcReduction="10000"/>
          </a:bodyPr>
          <a:lstStyle/>
          <a:p>
            <a:pPr algn="just" rtl="0">
              <a:lnSpc>
                <a:spcPct val="150000"/>
              </a:lnSpc>
              <a:spcAft>
                <a:spcPts val="1000"/>
              </a:spcAft>
              <a:tabLst>
                <a:tab pos="3849370" algn="l"/>
              </a:tabLst>
            </a:pPr>
            <a:r>
              <a:rPr lang="en-US" sz="3600" b="1" u="sng" dirty="0">
                <a:highlight>
                  <a:srgbClr val="D3D3D3"/>
                </a:highlight>
                <a:latin typeface="Times New Roman"/>
                <a:ea typeface="Calibri"/>
                <a:cs typeface="Arial"/>
              </a:rPr>
              <a:t>Critical concentration</a:t>
            </a:r>
            <a:r>
              <a:rPr lang="en-US" sz="3600" dirty="0">
                <a:latin typeface="Times New Roman"/>
                <a:ea typeface="Calibri"/>
                <a:cs typeface="Arial"/>
              </a:rPr>
              <a:t>:</a:t>
            </a:r>
            <a:r>
              <a:rPr lang="en-US" dirty="0">
                <a:latin typeface="Times New Roman"/>
                <a:ea typeface="Calibri"/>
                <a:cs typeface="Arial"/>
              </a:rPr>
              <a:t> the less concentration of the drug that can inhibit the microorganism under testing at the zone edge and it depend on microbe sensitivity to the drug and </a:t>
            </a:r>
            <a:r>
              <a:rPr lang="en-US" u="sng" dirty="0">
                <a:solidFill>
                  <a:srgbClr val="FF0000"/>
                </a:solidFill>
                <a:latin typeface="Times New Roman"/>
                <a:ea typeface="Calibri"/>
                <a:cs typeface="Arial"/>
              </a:rPr>
              <a:t>Minimal Inhibitory Concentration </a:t>
            </a:r>
            <a:r>
              <a:rPr lang="en-US" b="1" u="sng" dirty="0">
                <a:solidFill>
                  <a:srgbClr val="FF0000"/>
                </a:solidFill>
                <a:latin typeface="Times New Roman"/>
                <a:ea typeface="Calibri"/>
                <a:cs typeface="Arial"/>
              </a:rPr>
              <a:t>(MIC)</a:t>
            </a:r>
            <a:r>
              <a:rPr lang="en-US" b="1" dirty="0">
                <a:solidFill>
                  <a:srgbClr val="FF0000"/>
                </a:solidFill>
                <a:latin typeface="Times New Roman"/>
                <a:ea typeface="Calibri"/>
                <a:cs typeface="Arial"/>
              </a:rPr>
              <a:t> </a:t>
            </a:r>
            <a:r>
              <a:rPr lang="en-US" b="1" dirty="0" smtClean="0">
                <a:solidFill>
                  <a:srgbClr val="FF0000"/>
                </a:solidFill>
                <a:latin typeface="Times New Roman"/>
                <a:ea typeface="Calibri"/>
                <a:cs typeface="Arial"/>
              </a:rPr>
              <a:t>.</a:t>
            </a:r>
          </a:p>
          <a:p>
            <a:pPr algn="just" rtl="0">
              <a:lnSpc>
                <a:spcPct val="115000"/>
              </a:lnSpc>
              <a:spcAft>
                <a:spcPts val="1000"/>
              </a:spcAft>
              <a:tabLst>
                <a:tab pos="3849370" algn="l"/>
              </a:tabLst>
            </a:pPr>
            <a:r>
              <a:rPr lang="en-US" sz="2800" b="1" dirty="0">
                <a:solidFill>
                  <a:srgbClr val="FF0000"/>
                </a:solidFill>
                <a:highlight>
                  <a:srgbClr val="D3D3D3"/>
                </a:highlight>
                <a:latin typeface="Times New Roman"/>
                <a:ea typeface="Calibri"/>
                <a:cs typeface="Arial"/>
              </a:rPr>
              <a:t>The distance between disc to zone edge depend on :-</a:t>
            </a:r>
            <a:r>
              <a:rPr lang="en-US" sz="2800" b="1" dirty="0">
                <a:solidFill>
                  <a:srgbClr val="FF0000"/>
                </a:solidFill>
                <a:latin typeface="Times New Roman"/>
                <a:ea typeface="Calibri"/>
                <a:cs typeface="Arial"/>
              </a:rPr>
              <a:t> </a:t>
            </a:r>
            <a:endParaRPr lang="en-US" sz="1800" dirty="0">
              <a:ea typeface="Calibri"/>
              <a:cs typeface="Arial"/>
            </a:endParaRPr>
          </a:p>
          <a:p>
            <a:pPr lvl="0" algn="just" rtl="0">
              <a:lnSpc>
                <a:spcPct val="115000"/>
              </a:lnSpc>
              <a:spcAft>
                <a:spcPts val="1000"/>
              </a:spcAft>
              <a:buFont typeface="+mj-lt"/>
              <a:buAutoNum type="arabicPeriod"/>
              <a:tabLst>
                <a:tab pos="3849370" algn="l"/>
              </a:tabLst>
            </a:pPr>
            <a:r>
              <a:rPr lang="en-US" sz="2400" dirty="0">
                <a:solidFill>
                  <a:srgbClr val="262626"/>
                </a:solidFill>
                <a:latin typeface="Times New Roman"/>
                <a:ea typeface="Calibri"/>
                <a:cs typeface="Arial"/>
              </a:rPr>
              <a:t>Inoculum volume</a:t>
            </a:r>
            <a:endParaRPr lang="en-US" sz="1800" dirty="0">
              <a:ea typeface="Calibri"/>
              <a:cs typeface="Arial"/>
            </a:endParaRPr>
          </a:p>
          <a:p>
            <a:pPr lvl="0" algn="just" rtl="0">
              <a:lnSpc>
                <a:spcPct val="115000"/>
              </a:lnSpc>
              <a:spcAft>
                <a:spcPts val="1000"/>
              </a:spcAft>
              <a:buFont typeface="+mj-lt"/>
              <a:buAutoNum type="arabicPeriod"/>
              <a:tabLst>
                <a:tab pos="3849370" algn="l"/>
              </a:tabLst>
            </a:pPr>
            <a:r>
              <a:rPr lang="en-US" sz="2400" dirty="0">
                <a:solidFill>
                  <a:srgbClr val="262626"/>
                </a:solidFill>
                <a:latin typeface="Times New Roman"/>
                <a:ea typeface="Calibri"/>
                <a:cs typeface="Arial"/>
              </a:rPr>
              <a:t> Growth rate </a:t>
            </a:r>
            <a:endParaRPr lang="en-US" sz="1800" dirty="0">
              <a:ea typeface="Calibri"/>
              <a:cs typeface="Arial"/>
            </a:endParaRPr>
          </a:p>
          <a:p>
            <a:pPr lvl="0" algn="just" rtl="0">
              <a:lnSpc>
                <a:spcPct val="115000"/>
              </a:lnSpc>
              <a:spcAft>
                <a:spcPts val="1000"/>
              </a:spcAft>
              <a:buFont typeface="+mj-lt"/>
              <a:buAutoNum type="arabicPeriod"/>
              <a:tabLst>
                <a:tab pos="3849370" algn="l"/>
              </a:tabLst>
            </a:pPr>
            <a:r>
              <a:rPr lang="en-US" sz="2400" dirty="0">
                <a:solidFill>
                  <a:srgbClr val="262626"/>
                </a:solidFill>
                <a:latin typeface="Times New Roman"/>
                <a:ea typeface="Calibri"/>
                <a:cs typeface="Arial"/>
              </a:rPr>
              <a:t>Pre-incubation period</a:t>
            </a:r>
            <a:endParaRPr lang="en-US" sz="1800" dirty="0">
              <a:ea typeface="Calibri"/>
              <a:cs typeface="Arial"/>
            </a:endParaRPr>
          </a:p>
          <a:p>
            <a:pPr lvl="0" algn="just" rtl="0">
              <a:lnSpc>
                <a:spcPct val="115000"/>
              </a:lnSpc>
              <a:spcAft>
                <a:spcPts val="1000"/>
              </a:spcAft>
              <a:buFont typeface="+mj-lt"/>
              <a:buAutoNum type="arabicPeriod"/>
              <a:tabLst>
                <a:tab pos="3849370" algn="l"/>
              </a:tabLst>
            </a:pPr>
            <a:r>
              <a:rPr lang="en-US" sz="2400" dirty="0">
                <a:solidFill>
                  <a:srgbClr val="262626"/>
                </a:solidFill>
                <a:latin typeface="Times New Roman"/>
                <a:ea typeface="Calibri"/>
                <a:cs typeface="Arial"/>
              </a:rPr>
              <a:t>Pre-diffusion </a:t>
            </a:r>
            <a:endParaRPr lang="en-US" sz="1800" dirty="0">
              <a:ea typeface="Calibri"/>
              <a:cs typeface="Arial"/>
            </a:endParaRPr>
          </a:p>
          <a:p>
            <a:pPr algn="just" rtl="0">
              <a:lnSpc>
                <a:spcPct val="150000"/>
              </a:lnSpc>
              <a:spcAft>
                <a:spcPts val="1000"/>
              </a:spcAft>
              <a:tabLst>
                <a:tab pos="3849370" algn="l"/>
              </a:tabLst>
            </a:pPr>
            <a:endParaRPr lang="en-US" sz="2400" dirty="0">
              <a:ea typeface="Calibri"/>
              <a:cs typeface="Arial"/>
            </a:endParaRPr>
          </a:p>
          <a:p>
            <a:endParaRPr lang="ar-IQ" dirty="0"/>
          </a:p>
        </p:txBody>
      </p:sp>
    </p:spTree>
    <p:extLst>
      <p:ext uri="{BB962C8B-B14F-4D97-AF65-F5344CB8AC3E}">
        <p14:creationId xmlns:p14="http://schemas.microsoft.com/office/powerpoint/2010/main" val="3583455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sz="quarter" idx="1"/>
          </p:nvPr>
        </p:nvPicPr>
        <p:blipFill>
          <a:blip r:embed="rId2">
            <a:extLst>
              <a:ext uri="{28A0092B-C50C-407E-A947-70E740481C1C}">
                <a14:useLocalDpi xmlns:a14="http://schemas.microsoft.com/office/drawing/2010/main" val="0"/>
              </a:ext>
            </a:extLst>
          </a:blip>
          <a:stretch>
            <a:fillRect/>
          </a:stretch>
        </p:blipFill>
        <p:spPr>
          <a:xfrm>
            <a:off x="119756" y="548680"/>
            <a:ext cx="8412684" cy="5112568"/>
          </a:xfrm>
        </p:spPr>
      </p:pic>
    </p:spTree>
    <p:extLst>
      <p:ext uri="{BB962C8B-B14F-4D97-AF65-F5344CB8AC3E}">
        <p14:creationId xmlns:p14="http://schemas.microsoft.com/office/powerpoint/2010/main" val="42829643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151</TotalTime>
  <Words>1103</Words>
  <Application>Microsoft Office PowerPoint</Application>
  <PresentationFormat>On-screen Show (4:3)</PresentationFormat>
  <Paragraphs>47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Oriel</vt:lpstr>
      <vt:lpstr>  Factors affecting the results of diffusion tests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Factors affecting the results of diffusion tests  </dc:title>
  <dc:creator>maaaaath</dc:creator>
  <cp:lastModifiedBy>maaaaath</cp:lastModifiedBy>
  <cp:revision>8</cp:revision>
  <dcterms:created xsi:type="dcterms:W3CDTF">2019-03-16T06:21:47Z</dcterms:created>
  <dcterms:modified xsi:type="dcterms:W3CDTF">2019-10-03T12:14:05Z</dcterms:modified>
</cp:coreProperties>
</file>