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1" r:id="rId6"/>
    <p:sldId id="263" r:id="rId7"/>
    <p:sldId id="262" r:id="rId8"/>
    <p:sldId id="265" r:id="rId9"/>
    <p:sldId id="264" r:id="rId1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9" d="100"/>
          <a:sy n="79" d="100"/>
        </p:scale>
        <p:origin x="-111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F4E2A53-6FF0-45F2-ADC0-B611503A8D08}" type="datetimeFigureOut">
              <a:rPr lang="ar-IQ" smtClean="0"/>
              <a:t>03/07/1440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94D5E55-F32A-496C-8749-9BAE3671FAC7}"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4E2A53-6FF0-45F2-ADC0-B611503A8D08}" type="datetimeFigureOut">
              <a:rPr lang="ar-IQ" smtClean="0"/>
              <a:t>03/07/1440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94D5E55-F32A-496C-8749-9BAE3671FAC7}"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4E2A53-6FF0-45F2-ADC0-B611503A8D08}" type="datetimeFigureOut">
              <a:rPr lang="ar-IQ" smtClean="0"/>
              <a:t>03/07/1440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94D5E55-F32A-496C-8749-9BAE3671FAC7}"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4E2A53-6FF0-45F2-ADC0-B611503A8D08}" type="datetimeFigureOut">
              <a:rPr lang="ar-IQ" smtClean="0"/>
              <a:t>03/07/1440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94D5E55-F32A-496C-8749-9BAE3671FAC7}"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4E2A53-6FF0-45F2-ADC0-B611503A8D08}" type="datetimeFigureOut">
              <a:rPr lang="ar-IQ" smtClean="0"/>
              <a:t>03/07/1440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94D5E55-F32A-496C-8749-9BAE3671FAC7}"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4E2A53-6FF0-45F2-ADC0-B611503A8D08}" type="datetimeFigureOut">
              <a:rPr lang="ar-IQ" smtClean="0"/>
              <a:t>03/07/1440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94D5E55-F32A-496C-8749-9BAE3671FAC7}"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F4E2A53-6FF0-45F2-ADC0-B611503A8D08}" type="datetimeFigureOut">
              <a:rPr lang="ar-IQ" smtClean="0"/>
              <a:t>03/07/1440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494D5E55-F32A-496C-8749-9BAE3671FAC7}"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4E2A53-6FF0-45F2-ADC0-B611503A8D08}" type="datetimeFigureOut">
              <a:rPr lang="ar-IQ" smtClean="0"/>
              <a:t>03/07/1440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494D5E55-F32A-496C-8749-9BAE3671FAC7}"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4E2A53-6FF0-45F2-ADC0-B611503A8D08}" type="datetimeFigureOut">
              <a:rPr lang="ar-IQ" smtClean="0"/>
              <a:t>03/07/1440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494D5E55-F32A-496C-8749-9BAE3671FAC7}"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4E2A53-6FF0-45F2-ADC0-B611503A8D08}" type="datetimeFigureOut">
              <a:rPr lang="ar-IQ" smtClean="0"/>
              <a:t>03/07/1440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94D5E55-F32A-496C-8749-9BAE3671FAC7}" type="slidenum">
              <a:rPr lang="ar-IQ" smtClean="0"/>
              <a:t>‹#›</a:t>
            </a:fld>
            <a:endParaRPr lang="ar-IQ"/>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F4E2A53-6FF0-45F2-ADC0-B611503A8D08}" type="datetimeFigureOut">
              <a:rPr lang="ar-IQ" smtClean="0"/>
              <a:t>03/07/1440</a:t>
            </a:fld>
            <a:endParaRPr lang="ar-IQ"/>
          </a:p>
        </p:txBody>
      </p:sp>
      <p:sp>
        <p:nvSpPr>
          <p:cNvPr id="9" name="Slide Number Placeholder 8"/>
          <p:cNvSpPr>
            <a:spLocks noGrp="1"/>
          </p:cNvSpPr>
          <p:nvPr>
            <p:ph type="sldNum" sz="quarter" idx="11"/>
          </p:nvPr>
        </p:nvSpPr>
        <p:spPr/>
        <p:txBody>
          <a:bodyPr/>
          <a:lstStyle/>
          <a:p>
            <a:fld id="{494D5E55-F32A-496C-8749-9BAE3671FAC7}" type="slidenum">
              <a:rPr lang="ar-IQ" smtClean="0"/>
              <a:t>‹#›</a:t>
            </a:fld>
            <a:endParaRPr lang="ar-IQ"/>
          </a:p>
        </p:txBody>
      </p:sp>
      <p:sp>
        <p:nvSpPr>
          <p:cNvPr id="10" name="Footer Placeholder 9"/>
          <p:cNvSpPr>
            <a:spLocks noGrp="1"/>
          </p:cNvSpPr>
          <p:nvPr>
            <p:ph type="ftr" sz="quarter" idx="12"/>
          </p:nvPr>
        </p:nvSpPr>
        <p:spPr/>
        <p:txBody>
          <a:bodyPr/>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94D5E55-F32A-496C-8749-9BAE3671FAC7}" type="slidenum">
              <a:rPr lang="ar-IQ" smtClean="0"/>
              <a:t>‹#›</a:t>
            </a:fld>
            <a:endParaRPr lang="ar-IQ"/>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IQ"/>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F4E2A53-6FF0-45F2-ADC0-B611503A8D08}" type="datetimeFigureOut">
              <a:rPr lang="ar-IQ" smtClean="0"/>
              <a:t>03/07/1440</a:t>
            </a:fld>
            <a:endParaRPr lang="ar-IQ"/>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340769"/>
            <a:ext cx="7918648" cy="2259682"/>
          </a:xfrm>
        </p:spPr>
        <p:txBody>
          <a:bodyPr>
            <a:noAutofit/>
          </a:bodyPr>
          <a:lstStyle/>
          <a:p>
            <a:pPr algn="ctr">
              <a:spcAft>
                <a:spcPts val="1000"/>
              </a:spcAft>
            </a:pPr>
            <a:r>
              <a:rPr lang="en-US" sz="4800" b="1" dirty="0" smtClean="0">
                <a:effectLst/>
                <a:latin typeface="Times New Roman"/>
                <a:ea typeface="Calibri"/>
                <a:cs typeface="Arial"/>
              </a:rPr>
              <a:t>Test of antibiotic susceptibility (sensitivity) </a:t>
            </a:r>
            <a:r>
              <a:rPr lang="en-US" sz="4800" dirty="0">
                <a:ea typeface="Calibri"/>
                <a:cs typeface="Arial"/>
              </a:rPr>
              <a:t/>
            </a:r>
            <a:br>
              <a:rPr lang="en-US" sz="4800" dirty="0">
                <a:ea typeface="Calibri"/>
                <a:cs typeface="Arial"/>
              </a:rPr>
            </a:br>
            <a:endParaRPr lang="ar-IQ" sz="4800" dirty="0"/>
          </a:p>
        </p:txBody>
      </p:sp>
    </p:spTree>
    <p:extLst>
      <p:ext uri="{BB962C8B-B14F-4D97-AF65-F5344CB8AC3E}">
        <p14:creationId xmlns:p14="http://schemas.microsoft.com/office/powerpoint/2010/main" val="3905346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136904" cy="6048672"/>
          </a:xfrm>
        </p:spPr>
        <p:txBody>
          <a:bodyPr>
            <a:normAutofit/>
          </a:bodyPr>
          <a:lstStyle/>
          <a:p>
            <a:pPr algn="just" rtl="0">
              <a:lnSpc>
                <a:spcPct val="150000"/>
              </a:lnSpc>
              <a:spcAft>
                <a:spcPts val="1000"/>
              </a:spcAft>
            </a:pPr>
            <a:r>
              <a:rPr lang="en-US" dirty="0" smtClean="0">
                <a:effectLst/>
                <a:latin typeface="Times New Roman"/>
                <a:ea typeface="Calibri"/>
                <a:cs typeface="Arial"/>
              </a:rPr>
              <a:t>Microbial susceptibility to different types of antibiotics could be estimated through the ability of these antibiotics to inhibit the microbial growth, sensitivity could be measured by many methods qualitative and quantitative.</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The purpose of this test is to know if the organism either sensitive or resistant to some antibiotics that used to treat the patients before applying a sensitivity test we should notice the following:</a:t>
            </a:r>
            <a:endParaRPr lang="en-US" sz="2400" dirty="0">
              <a:ea typeface="Calibri"/>
              <a:cs typeface="Arial"/>
            </a:endParaRPr>
          </a:p>
          <a:p>
            <a:endParaRPr lang="ar-IQ" dirty="0"/>
          </a:p>
        </p:txBody>
      </p:sp>
    </p:spTree>
    <p:extLst>
      <p:ext uri="{BB962C8B-B14F-4D97-AF65-F5344CB8AC3E}">
        <p14:creationId xmlns:p14="http://schemas.microsoft.com/office/powerpoint/2010/main" val="2295032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260648"/>
            <a:ext cx="8208912" cy="6480720"/>
          </a:xfrm>
        </p:spPr>
        <p:txBody>
          <a:bodyPr>
            <a:normAutofit fontScale="92500" lnSpcReduction="20000"/>
          </a:bodyPr>
          <a:lstStyle/>
          <a:p>
            <a:pPr algn="just" rtl="0">
              <a:lnSpc>
                <a:spcPct val="150000"/>
              </a:lnSpc>
              <a:spcAft>
                <a:spcPts val="1000"/>
              </a:spcAft>
            </a:pPr>
            <a:r>
              <a:rPr lang="en-US" dirty="0" smtClean="0">
                <a:effectLst/>
                <a:latin typeface="Times New Roman"/>
                <a:ea typeface="Calibri"/>
                <a:cs typeface="Arial"/>
              </a:rPr>
              <a:t>1- The genetic background for microbe sensitivity in vitro since some microbes pocess mutations .</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2- The sensitivity range of strains under test in comparison with the same species .</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3- Information about the antibiotic under test : toxicity ,chemical composition , absorption by the body and mode of action .</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4- Patients immune state .</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Antimicrobial drugs act in one of several ways :</a:t>
            </a:r>
            <a:endParaRPr lang="en-US" sz="2400" dirty="0">
              <a:ea typeface="Calibri"/>
              <a:cs typeface="Arial"/>
            </a:endParaRPr>
          </a:p>
          <a:p>
            <a:pPr lvl="0" algn="just" rtl="0">
              <a:lnSpc>
                <a:spcPct val="150000"/>
              </a:lnSpc>
              <a:spcAft>
                <a:spcPts val="1000"/>
              </a:spcAft>
              <a:buFont typeface="Wingdings"/>
              <a:buChar char=""/>
            </a:pPr>
            <a:r>
              <a:rPr lang="en-US" dirty="0" smtClean="0">
                <a:effectLst/>
                <a:latin typeface="Times New Roman"/>
                <a:ea typeface="Calibri"/>
                <a:cs typeface="Arial"/>
              </a:rPr>
              <a:t>Selective toxicity. </a:t>
            </a:r>
            <a:endParaRPr lang="en-US" sz="2400" dirty="0">
              <a:ea typeface="Calibri"/>
              <a:cs typeface="Arial"/>
            </a:endParaRPr>
          </a:p>
          <a:p>
            <a:pPr lvl="0" algn="just" rtl="0">
              <a:lnSpc>
                <a:spcPct val="150000"/>
              </a:lnSpc>
              <a:spcAft>
                <a:spcPts val="1000"/>
              </a:spcAft>
              <a:buFont typeface="Wingdings"/>
              <a:buChar char=""/>
            </a:pPr>
            <a:r>
              <a:rPr lang="en-US" dirty="0" smtClean="0">
                <a:effectLst/>
                <a:latin typeface="Times New Roman"/>
                <a:ea typeface="Calibri"/>
                <a:cs typeface="Arial"/>
              </a:rPr>
              <a:t>Inhibition of cell membrane synthesis and function.</a:t>
            </a:r>
            <a:endParaRPr lang="en-US" sz="2400" dirty="0">
              <a:ea typeface="Calibri"/>
              <a:cs typeface="Arial"/>
            </a:endParaRPr>
          </a:p>
          <a:p>
            <a:pPr lvl="0" algn="just" rtl="0">
              <a:lnSpc>
                <a:spcPct val="150000"/>
              </a:lnSpc>
              <a:spcAft>
                <a:spcPts val="1000"/>
              </a:spcAft>
              <a:buFont typeface="Wingdings"/>
              <a:buChar char=""/>
            </a:pPr>
            <a:r>
              <a:rPr lang="en-US" dirty="0" smtClean="0">
                <a:effectLst/>
                <a:latin typeface="Times New Roman"/>
                <a:ea typeface="Calibri"/>
                <a:cs typeface="Arial"/>
              </a:rPr>
              <a:t>Inhibition of protein synthesis.</a:t>
            </a:r>
            <a:endParaRPr lang="en-US" sz="2400" dirty="0">
              <a:ea typeface="Calibri"/>
              <a:cs typeface="Arial"/>
            </a:endParaRPr>
          </a:p>
          <a:p>
            <a:pPr lvl="0" algn="just" rtl="0">
              <a:lnSpc>
                <a:spcPct val="150000"/>
              </a:lnSpc>
              <a:spcAft>
                <a:spcPts val="1000"/>
              </a:spcAft>
              <a:buFont typeface="Wingdings"/>
              <a:buChar char=""/>
            </a:pPr>
            <a:r>
              <a:rPr lang="en-US" dirty="0" smtClean="0">
                <a:effectLst/>
                <a:latin typeface="Times New Roman"/>
                <a:ea typeface="Calibri"/>
                <a:cs typeface="Arial"/>
              </a:rPr>
              <a:t>Inhibition of cell nucleic acid synthesis. </a:t>
            </a:r>
            <a:endParaRPr lang="en-US" sz="2400" dirty="0">
              <a:ea typeface="Calibri"/>
              <a:cs typeface="Arial"/>
            </a:endParaRPr>
          </a:p>
          <a:p>
            <a:endParaRPr lang="ar-IQ" dirty="0"/>
          </a:p>
        </p:txBody>
      </p:sp>
    </p:spTree>
    <p:extLst>
      <p:ext uri="{BB962C8B-B14F-4D97-AF65-F5344CB8AC3E}">
        <p14:creationId xmlns:p14="http://schemas.microsoft.com/office/powerpoint/2010/main" val="1494543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7992888" cy="5865515"/>
          </a:xfrm>
        </p:spPr>
        <p:txBody>
          <a:bodyPr>
            <a:normAutofit/>
          </a:bodyPr>
          <a:lstStyle/>
          <a:p>
            <a:pPr algn="just" rtl="0">
              <a:lnSpc>
                <a:spcPct val="150000"/>
              </a:lnSpc>
              <a:spcAft>
                <a:spcPts val="1000"/>
              </a:spcAft>
            </a:pPr>
            <a:r>
              <a:rPr lang="en-US" sz="3600" b="1" dirty="0" smtClean="0">
                <a:solidFill>
                  <a:srgbClr val="FF0000"/>
                </a:solidFill>
                <a:effectLst/>
                <a:latin typeface="Times New Roman"/>
                <a:ea typeface="Calibri"/>
                <a:cs typeface="Arial"/>
              </a:rPr>
              <a:t>Diffusion methods of sensitivity testing </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This method is done by using solid media inoculated previously with the microbe under test, the antibiotics will diffuse to the agar during incubation period, if the microbe was sensitive to that antibiotics, an inhibition zone of growth will be formed: this method is qualitative and sometime considered as semi quantitative method because the inhibition zone is effected by the sensitivity of the microbe toward the antibiotic.</a:t>
            </a:r>
            <a:endParaRPr lang="en-US" sz="2400" dirty="0">
              <a:ea typeface="Calibri"/>
              <a:cs typeface="Arial"/>
            </a:endParaRPr>
          </a:p>
          <a:p>
            <a:endParaRPr lang="ar-IQ" dirty="0"/>
          </a:p>
        </p:txBody>
      </p:sp>
    </p:spTree>
    <p:extLst>
      <p:ext uri="{BB962C8B-B14F-4D97-AF65-F5344CB8AC3E}">
        <p14:creationId xmlns:p14="http://schemas.microsoft.com/office/powerpoint/2010/main" val="2183310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208912" cy="6480720"/>
          </a:xfrm>
        </p:spPr>
        <p:txBody>
          <a:bodyPr>
            <a:normAutofit fontScale="92500" lnSpcReduction="20000"/>
          </a:bodyPr>
          <a:lstStyle/>
          <a:p>
            <a:pPr algn="just" rtl="0">
              <a:lnSpc>
                <a:spcPct val="150000"/>
              </a:lnSpc>
              <a:spcAft>
                <a:spcPts val="1000"/>
              </a:spcAft>
            </a:pPr>
            <a:r>
              <a:rPr lang="en-US" b="1" dirty="0" smtClean="0">
                <a:solidFill>
                  <a:srgbClr val="FF0000"/>
                </a:solidFill>
                <a:effectLst/>
                <a:highlight>
                  <a:srgbClr val="00FFFF"/>
                </a:highlight>
                <a:latin typeface="Times New Roman"/>
                <a:ea typeface="Calibri"/>
                <a:cs typeface="Arial"/>
              </a:rPr>
              <a:t>Disc –diffusion method (Kirby –Bauer method)</a:t>
            </a:r>
            <a:r>
              <a:rPr lang="en-US" b="1" dirty="0" smtClean="0">
                <a:solidFill>
                  <a:srgbClr val="FF0000"/>
                </a:solidFill>
                <a:effectLst/>
                <a:latin typeface="Times New Roman"/>
                <a:ea typeface="Calibri"/>
                <a:cs typeface="Arial"/>
              </a:rPr>
              <a:t> </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One of the most commonly methods used routinely in diagnostic laboratories. Test is done by inoculating bacteria under test on solid media in petri dish and using blotting paper discs containing different types of antibiotics with different concentrations applied on the agar surface, during the incubation period the antibiotic with diffuse from the disc to media and inhibition zone will form according to the microbe sensitivity . </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Antibiotics disc can be prepared in laboratory in any concentration by using blotting paper as following:</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Filter paper is pored in 5 mm in diameter (filter paper No.3) ,spread in a sterile Petri dish then immersing in a specific concentration of previously prepared antibiotic dried in sterile concentration , then the discs used for sensitivity testing by putting them on a surface of media inoculating with bacteria previously .</a:t>
            </a:r>
            <a:endParaRPr lang="en-US" sz="2400" dirty="0">
              <a:ea typeface="Calibri"/>
              <a:cs typeface="Arial"/>
            </a:endParaRPr>
          </a:p>
          <a:p>
            <a:endParaRPr lang="ar-IQ" dirty="0"/>
          </a:p>
        </p:txBody>
      </p:sp>
    </p:spTree>
    <p:extLst>
      <p:ext uri="{BB962C8B-B14F-4D97-AF65-F5344CB8AC3E}">
        <p14:creationId xmlns:p14="http://schemas.microsoft.com/office/powerpoint/2010/main" val="1760688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57498" y="548681"/>
            <a:ext cx="6482853" cy="4386064"/>
          </a:xfrm>
        </p:spPr>
      </p:pic>
    </p:spTree>
    <p:extLst>
      <p:ext uri="{BB962C8B-B14F-4D97-AF65-F5344CB8AC3E}">
        <p14:creationId xmlns:p14="http://schemas.microsoft.com/office/powerpoint/2010/main" val="3875956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81068" y="1052736"/>
            <a:ext cx="5943260" cy="4680520"/>
          </a:xfrm>
        </p:spPr>
      </p:pic>
    </p:spTree>
    <p:extLst>
      <p:ext uri="{BB962C8B-B14F-4D97-AF65-F5344CB8AC3E}">
        <p14:creationId xmlns:p14="http://schemas.microsoft.com/office/powerpoint/2010/main" val="1624070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260648"/>
            <a:ext cx="8579296" cy="6336704"/>
          </a:xfrm>
        </p:spPr>
        <p:txBody>
          <a:bodyPr>
            <a:normAutofit/>
          </a:bodyPr>
          <a:lstStyle/>
          <a:p>
            <a:pPr algn="l" rtl="0">
              <a:lnSpc>
                <a:spcPct val="115000"/>
              </a:lnSpc>
              <a:spcAft>
                <a:spcPts val="1000"/>
              </a:spcAft>
              <a:tabLst>
                <a:tab pos="1984375" algn="l"/>
              </a:tabLst>
            </a:pPr>
            <a:r>
              <a:rPr lang="en-US" sz="3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ea typeface="Calibri"/>
                <a:cs typeface="Arial"/>
              </a:rPr>
              <a:t>Methodology </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a typeface="Calibri"/>
              <a:cs typeface="Arial"/>
            </a:endParaRPr>
          </a:p>
          <a:p>
            <a:pPr algn="l" rtl="0">
              <a:lnSpc>
                <a:spcPct val="115000"/>
              </a:lnSpc>
              <a:spcAft>
                <a:spcPts val="1000"/>
              </a:spcAft>
              <a:tabLst>
                <a:tab pos="1984375" algn="l"/>
              </a:tabLst>
            </a:pPr>
            <a:r>
              <a:rPr lang="en-US" dirty="0" smtClean="0">
                <a:effectLst/>
                <a:latin typeface="Times New Roman"/>
                <a:ea typeface="Calibri"/>
                <a:cs typeface="Arial"/>
              </a:rPr>
              <a:t>Prepare Muller – Hinton agar (prepared according to FDA) as the best media for the growth of most types of pathogenic bacteria.</a:t>
            </a:r>
            <a:endParaRPr lang="en-US" sz="2400" dirty="0">
              <a:ea typeface="Calibri"/>
              <a:cs typeface="Arial"/>
            </a:endParaRPr>
          </a:p>
          <a:p>
            <a:pPr algn="l" rtl="0">
              <a:lnSpc>
                <a:spcPct val="115000"/>
              </a:lnSpc>
              <a:spcAft>
                <a:spcPts val="1000"/>
              </a:spcAft>
              <a:tabLst>
                <a:tab pos="1984375" algn="l"/>
              </a:tabLst>
            </a:pPr>
            <a:r>
              <a:rPr lang="en-US" dirty="0" smtClean="0">
                <a:effectLst/>
                <a:latin typeface="Times New Roman"/>
                <a:ea typeface="Calibri"/>
                <a:cs typeface="Arial"/>
              </a:rPr>
              <a:t>1- The media is cultured by the bacteria under test in sterile condition (by streaking or swabbing method).</a:t>
            </a:r>
            <a:endParaRPr lang="en-US" sz="2400" dirty="0">
              <a:ea typeface="Calibri"/>
              <a:cs typeface="Arial"/>
            </a:endParaRPr>
          </a:p>
          <a:p>
            <a:pPr algn="l" rtl="0">
              <a:lnSpc>
                <a:spcPct val="115000"/>
              </a:lnSpc>
              <a:spcAft>
                <a:spcPts val="1000"/>
              </a:spcAft>
              <a:tabLst>
                <a:tab pos="1984375" algn="l"/>
              </a:tabLst>
            </a:pPr>
            <a:r>
              <a:rPr lang="en-US" dirty="0" smtClean="0">
                <a:effectLst/>
                <a:latin typeface="Times New Roman"/>
                <a:ea typeface="Calibri"/>
                <a:cs typeface="Arial"/>
              </a:rPr>
              <a:t>2- After a drying of inoculum, and by using sterile forceps (sterilized by alcohol), the discs are putted on the medium surface but (not more than 6disc).</a:t>
            </a:r>
            <a:endParaRPr lang="en-US" sz="2400" dirty="0">
              <a:ea typeface="Calibri"/>
              <a:cs typeface="Arial"/>
            </a:endParaRPr>
          </a:p>
          <a:p>
            <a:pPr algn="l" rtl="0">
              <a:lnSpc>
                <a:spcPct val="115000"/>
              </a:lnSpc>
              <a:spcAft>
                <a:spcPts val="1000"/>
              </a:spcAft>
              <a:tabLst>
                <a:tab pos="1984375" algn="l"/>
              </a:tabLst>
            </a:pPr>
            <a:r>
              <a:rPr lang="en-US" dirty="0" smtClean="0">
                <a:effectLst/>
                <a:latin typeface="Times New Roman"/>
                <a:ea typeface="Calibri"/>
                <a:cs typeface="Arial"/>
              </a:rPr>
              <a:t>3- Incubated at 37C for 18hr. (not more than 24 </a:t>
            </a:r>
            <a:r>
              <a:rPr lang="en-US" dirty="0" err="1" smtClean="0">
                <a:effectLst/>
                <a:latin typeface="Times New Roman"/>
                <a:ea typeface="Calibri"/>
                <a:cs typeface="Arial"/>
              </a:rPr>
              <a:t>hr</a:t>
            </a:r>
            <a:r>
              <a:rPr lang="en-US" dirty="0" smtClean="0">
                <a:effectLst/>
                <a:latin typeface="Times New Roman"/>
                <a:ea typeface="Calibri"/>
                <a:cs typeface="Arial"/>
              </a:rPr>
              <a:t>)	.</a:t>
            </a:r>
            <a:endParaRPr lang="en-US" sz="2400" dirty="0">
              <a:ea typeface="Calibri"/>
              <a:cs typeface="Arial"/>
            </a:endParaRPr>
          </a:p>
          <a:p>
            <a:pPr algn="l" rtl="0">
              <a:lnSpc>
                <a:spcPct val="115000"/>
              </a:lnSpc>
              <a:spcAft>
                <a:spcPts val="1000"/>
              </a:spcAft>
              <a:tabLst>
                <a:tab pos="1984375" algn="l"/>
              </a:tabLst>
            </a:pPr>
            <a:r>
              <a:rPr lang="en-US" dirty="0" smtClean="0">
                <a:effectLst/>
                <a:latin typeface="Times New Roman"/>
                <a:ea typeface="Calibri"/>
                <a:cs typeface="Arial"/>
              </a:rPr>
              <a:t>4- The inhibition zone measured by mm. around each disc.</a:t>
            </a:r>
            <a:endParaRPr lang="en-US" sz="2400" dirty="0">
              <a:ea typeface="Calibri"/>
              <a:cs typeface="Arial"/>
            </a:endParaRPr>
          </a:p>
          <a:p>
            <a:endParaRPr lang="ar-IQ" dirty="0"/>
          </a:p>
        </p:txBody>
      </p:sp>
    </p:spTree>
    <p:extLst>
      <p:ext uri="{BB962C8B-B14F-4D97-AF65-F5344CB8AC3E}">
        <p14:creationId xmlns:p14="http://schemas.microsoft.com/office/powerpoint/2010/main" val="2661058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8404" y="620688"/>
            <a:ext cx="7860020" cy="5400600"/>
          </a:xfrm>
        </p:spPr>
      </p:pic>
    </p:spTree>
    <p:extLst>
      <p:ext uri="{BB962C8B-B14F-4D97-AF65-F5344CB8AC3E}">
        <p14:creationId xmlns:p14="http://schemas.microsoft.com/office/powerpoint/2010/main" val="358142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TotalTime>
  <Words>485</Words>
  <Application>Microsoft Office PowerPoint</Application>
  <PresentationFormat>On-screen Show (4:3)</PresentationFormat>
  <Paragraphs>24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Adjacency</vt:lpstr>
      <vt:lpstr>Test of antibiotic susceptibility (sensitivity)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of antibiotic susceptibility (sensitivity)  </dc:title>
  <dc:creator>maaaaath</dc:creator>
  <cp:lastModifiedBy>maaaaath</cp:lastModifiedBy>
  <cp:revision>1</cp:revision>
  <dcterms:created xsi:type="dcterms:W3CDTF">2019-03-09T09:00:02Z</dcterms:created>
  <dcterms:modified xsi:type="dcterms:W3CDTF">2019-03-09T09:08:44Z</dcterms:modified>
</cp:coreProperties>
</file>