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72" r:id="rId1"/>
  </p:sldMasterIdLst>
  <p:sldIdLst>
    <p:sldId id="256" r:id="rId2"/>
    <p:sldId id="260" r:id="rId3"/>
    <p:sldId id="259" r:id="rId4"/>
    <p:sldId id="258" r:id="rId5"/>
    <p:sldId id="262" r:id="rId6"/>
    <p:sldId id="261" r:id="rId7"/>
    <p:sldId id="263" r:id="rId8"/>
    <p:sldId id="265" r:id="rId9"/>
  </p:sldIdLst>
  <p:sldSz cx="9144000" cy="6858000" type="screen4x3"/>
  <p:notesSz cx="6858000" cy="9144000"/>
  <p:defaultText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63" d="100"/>
          <a:sy n="63" d="100"/>
        </p:scale>
        <p:origin x="-1596" y="-10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5C56F161-59D4-4399-8330-4B471D24CFA5}" type="datetimeFigureOut">
              <a:rPr lang="ar-IQ" smtClean="0"/>
              <a:t>19/09/1441</a:t>
            </a:fld>
            <a:endParaRPr lang="ar-IQ"/>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ar-IQ"/>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23E9D9F3-DD65-46FB-81FE-6EF825F2A1D6}" type="slidenum">
              <a:rPr lang="ar-IQ" smtClean="0"/>
              <a:t>‹#›</a:t>
            </a:fld>
            <a:endParaRPr lang="ar-IQ"/>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5C56F161-59D4-4399-8330-4B471D24CFA5}" type="datetimeFigureOut">
              <a:rPr lang="ar-IQ" smtClean="0"/>
              <a:t>19/09/1441</a:t>
            </a:fld>
            <a:endParaRPr lang="ar-IQ"/>
          </a:p>
        </p:txBody>
      </p:sp>
      <p:sp>
        <p:nvSpPr>
          <p:cNvPr id="5" name="Footer Placeholder 4"/>
          <p:cNvSpPr>
            <a:spLocks noGrp="1"/>
          </p:cNvSpPr>
          <p:nvPr>
            <p:ph type="ftr" sz="quarter" idx="11"/>
          </p:nvPr>
        </p:nvSpPr>
        <p:spPr/>
        <p:txBody>
          <a:bodyPr/>
          <a:lstStyle>
            <a:extLst/>
          </a:lstStyle>
          <a:p>
            <a:endParaRPr lang="ar-IQ"/>
          </a:p>
        </p:txBody>
      </p:sp>
      <p:sp>
        <p:nvSpPr>
          <p:cNvPr id="6" name="Slide Number Placeholder 5"/>
          <p:cNvSpPr>
            <a:spLocks noGrp="1"/>
          </p:cNvSpPr>
          <p:nvPr>
            <p:ph type="sldNum" sz="quarter" idx="12"/>
          </p:nvPr>
        </p:nvSpPr>
        <p:spPr/>
        <p:txBody>
          <a:bodyPr/>
          <a:lstStyle>
            <a:extLst/>
          </a:lstStyle>
          <a:p>
            <a:fld id="{23E9D9F3-DD65-46FB-81FE-6EF825F2A1D6}" type="slidenum">
              <a:rPr lang="ar-IQ" smtClean="0"/>
              <a:t>‹#›</a:t>
            </a:fld>
            <a:endParaRPr lang="ar-IQ"/>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5C56F161-59D4-4399-8330-4B471D24CFA5}" type="datetimeFigureOut">
              <a:rPr lang="ar-IQ" smtClean="0"/>
              <a:t>19/09/1441</a:t>
            </a:fld>
            <a:endParaRPr lang="ar-IQ"/>
          </a:p>
        </p:txBody>
      </p:sp>
      <p:sp>
        <p:nvSpPr>
          <p:cNvPr id="5" name="Footer Placeholder 4"/>
          <p:cNvSpPr>
            <a:spLocks noGrp="1"/>
          </p:cNvSpPr>
          <p:nvPr>
            <p:ph type="ftr" sz="quarter" idx="11"/>
          </p:nvPr>
        </p:nvSpPr>
        <p:spPr/>
        <p:txBody>
          <a:bodyPr/>
          <a:lstStyle>
            <a:extLst/>
          </a:lstStyle>
          <a:p>
            <a:endParaRPr lang="ar-IQ"/>
          </a:p>
        </p:txBody>
      </p:sp>
      <p:sp>
        <p:nvSpPr>
          <p:cNvPr id="6" name="Slide Number Placeholder 5"/>
          <p:cNvSpPr>
            <a:spLocks noGrp="1"/>
          </p:cNvSpPr>
          <p:nvPr>
            <p:ph type="sldNum" sz="quarter" idx="12"/>
          </p:nvPr>
        </p:nvSpPr>
        <p:spPr/>
        <p:txBody>
          <a:bodyPr/>
          <a:lstStyle>
            <a:extLst/>
          </a:lstStyle>
          <a:p>
            <a:fld id="{23E9D9F3-DD65-46FB-81FE-6EF825F2A1D6}" type="slidenum">
              <a:rPr lang="ar-IQ" smtClean="0"/>
              <a:t>‹#›</a:t>
            </a:fld>
            <a:endParaRPr lang="ar-IQ"/>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5C56F161-59D4-4399-8330-4B471D24CFA5}" type="datetimeFigureOut">
              <a:rPr lang="ar-IQ" smtClean="0"/>
              <a:t>19/09/1441</a:t>
            </a:fld>
            <a:endParaRPr lang="ar-IQ"/>
          </a:p>
        </p:txBody>
      </p:sp>
      <p:sp>
        <p:nvSpPr>
          <p:cNvPr id="5" name="Footer Placeholder 4"/>
          <p:cNvSpPr>
            <a:spLocks noGrp="1"/>
          </p:cNvSpPr>
          <p:nvPr>
            <p:ph type="ftr" sz="quarter" idx="11"/>
          </p:nvPr>
        </p:nvSpPr>
        <p:spPr/>
        <p:txBody>
          <a:bodyPr/>
          <a:lstStyle>
            <a:extLst/>
          </a:lstStyle>
          <a:p>
            <a:endParaRPr lang="ar-IQ"/>
          </a:p>
        </p:txBody>
      </p:sp>
      <p:sp>
        <p:nvSpPr>
          <p:cNvPr id="6" name="Slide Number Placeholder 5"/>
          <p:cNvSpPr>
            <a:spLocks noGrp="1"/>
          </p:cNvSpPr>
          <p:nvPr>
            <p:ph type="sldNum" sz="quarter" idx="12"/>
          </p:nvPr>
        </p:nvSpPr>
        <p:spPr/>
        <p:txBody>
          <a:bodyPr/>
          <a:lstStyle>
            <a:extLst/>
          </a:lstStyle>
          <a:p>
            <a:fld id="{23E9D9F3-DD65-46FB-81FE-6EF825F2A1D6}" type="slidenum">
              <a:rPr lang="ar-IQ" smtClean="0"/>
              <a:t>‹#›</a:t>
            </a:fld>
            <a:endParaRPr lang="ar-IQ"/>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5C56F161-59D4-4399-8330-4B471D24CFA5}" type="datetimeFigureOut">
              <a:rPr lang="ar-IQ" smtClean="0"/>
              <a:t>19/09/1441</a:t>
            </a:fld>
            <a:endParaRPr lang="ar-IQ"/>
          </a:p>
        </p:txBody>
      </p:sp>
      <p:sp>
        <p:nvSpPr>
          <p:cNvPr id="5" name="Footer Placeholder 4"/>
          <p:cNvSpPr>
            <a:spLocks noGrp="1"/>
          </p:cNvSpPr>
          <p:nvPr>
            <p:ph type="ftr" sz="quarter" idx="11"/>
          </p:nvPr>
        </p:nvSpPr>
        <p:spPr/>
        <p:txBody>
          <a:bodyPr/>
          <a:lstStyle>
            <a:extLst/>
          </a:lstStyle>
          <a:p>
            <a:endParaRPr lang="ar-IQ"/>
          </a:p>
        </p:txBody>
      </p:sp>
      <p:sp>
        <p:nvSpPr>
          <p:cNvPr id="6" name="Slide Number Placeholder 5"/>
          <p:cNvSpPr>
            <a:spLocks noGrp="1"/>
          </p:cNvSpPr>
          <p:nvPr>
            <p:ph type="sldNum" sz="quarter" idx="12"/>
          </p:nvPr>
        </p:nvSpPr>
        <p:spPr/>
        <p:txBody>
          <a:bodyPr/>
          <a:lstStyle>
            <a:extLst/>
          </a:lstStyle>
          <a:p>
            <a:fld id="{23E9D9F3-DD65-46FB-81FE-6EF825F2A1D6}" type="slidenum">
              <a:rPr lang="ar-IQ" smtClean="0"/>
              <a:t>‹#›</a:t>
            </a:fld>
            <a:endParaRPr lang="ar-IQ"/>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5C56F161-59D4-4399-8330-4B471D24CFA5}" type="datetimeFigureOut">
              <a:rPr lang="ar-IQ" smtClean="0"/>
              <a:t>19/09/1441</a:t>
            </a:fld>
            <a:endParaRPr lang="ar-IQ"/>
          </a:p>
        </p:txBody>
      </p:sp>
      <p:sp>
        <p:nvSpPr>
          <p:cNvPr id="6" name="Footer Placeholder 5"/>
          <p:cNvSpPr>
            <a:spLocks noGrp="1"/>
          </p:cNvSpPr>
          <p:nvPr>
            <p:ph type="ftr" sz="quarter" idx="11"/>
          </p:nvPr>
        </p:nvSpPr>
        <p:spPr/>
        <p:txBody>
          <a:bodyPr/>
          <a:lstStyle>
            <a:extLst/>
          </a:lstStyle>
          <a:p>
            <a:endParaRPr lang="ar-IQ"/>
          </a:p>
        </p:txBody>
      </p:sp>
      <p:sp>
        <p:nvSpPr>
          <p:cNvPr id="7" name="Slide Number Placeholder 6"/>
          <p:cNvSpPr>
            <a:spLocks noGrp="1"/>
          </p:cNvSpPr>
          <p:nvPr>
            <p:ph type="sldNum" sz="quarter" idx="12"/>
          </p:nvPr>
        </p:nvSpPr>
        <p:spPr/>
        <p:txBody>
          <a:bodyPr/>
          <a:lstStyle>
            <a:extLst/>
          </a:lstStyle>
          <a:p>
            <a:fld id="{23E9D9F3-DD65-46FB-81FE-6EF825F2A1D6}" type="slidenum">
              <a:rPr lang="ar-IQ" smtClean="0"/>
              <a:t>‹#›</a:t>
            </a:fld>
            <a:endParaRPr lang="ar-IQ"/>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5C56F161-59D4-4399-8330-4B471D24CFA5}" type="datetimeFigureOut">
              <a:rPr lang="ar-IQ" smtClean="0"/>
              <a:t>19/09/1441</a:t>
            </a:fld>
            <a:endParaRPr lang="ar-IQ"/>
          </a:p>
        </p:txBody>
      </p:sp>
      <p:sp>
        <p:nvSpPr>
          <p:cNvPr id="8" name="Footer Placeholder 7"/>
          <p:cNvSpPr>
            <a:spLocks noGrp="1"/>
          </p:cNvSpPr>
          <p:nvPr>
            <p:ph type="ftr" sz="quarter" idx="11"/>
          </p:nvPr>
        </p:nvSpPr>
        <p:spPr/>
        <p:txBody>
          <a:bodyPr/>
          <a:lstStyle>
            <a:extLst/>
          </a:lstStyle>
          <a:p>
            <a:endParaRPr lang="ar-IQ"/>
          </a:p>
        </p:txBody>
      </p:sp>
      <p:sp>
        <p:nvSpPr>
          <p:cNvPr id="9" name="Slide Number Placeholder 8"/>
          <p:cNvSpPr>
            <a:spLocks noGrp="1"/>
          </p:cNvSpPr>
          <p:nvPr>
            <p:ph type="sldNum" sz="quarter" idx="12"/>
          </p:nvPr>
        </p:nvSpPr>
        <p:spPr/>
        <p:txBody>
          <a:bodyPr/>
          <a:lstStyle>
            <a:extLst/>
          </a:lstStyle>
          <a:p>
            <a:fld id="{23E9D9F3-DD65-46FB-81FE-6EF825F2A1D6}" type="slidenum">
              <a:rPr lang="ar-IQ" smtClean="0"/>
              <a:t>‹#›</a:t>
            </a:fld>
            <a:endParaRPr lang="ar-IQ"/>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5C56F161-59D4-4399-8330-4B471D24CFA5}" type="datetimeFigureOut">
              <a:rPr lang="ar-IQ" smtClean="0"/>
              <a:t>19/09/1441</a:t>
            </a:fld>
            <a:endParaRPr lang="ar-IQ"/>
          </a:p>
        </p:txBody>
      </p:sp>
      <p:sp>
        <p:nvSpPr>
          <p:cNvPr id="4" name="Footer Placeholder 3"/>
          <p:cNvSpPr>
            <a:spLocks noGrp="1"/>
          </p:cNvSpPr>
          <p:nvPr>
            <p:ph type="ftr" sz="quarter" idx="11"/>
          </p:nvPr>
        </p:nvSpPr>
        <p:spPr/>
        <p:txBody>
          <a:bodyPr/>
          <a:lstStyle>
            <a:extLst/>
          </a:lstStyle>
          <a:p>
            <a:endParaRPr lang="ar-IQ"/>
          </a:p>
        </p:txBody>
      </p:sp>
      <p:sp>
        <p:nvSpPr>
          <p:cNvPr id="5" name="Slide Number Placeholder 4"/>
          <p:cNvSpPr>
            <a:spLocks noGrp="1"/>
          </p:cNvSpPr>
          <p:nvPr>
            <p:ph type="sldNum" sz="quarter" idx="12"/>
          </p:nvPr>
        </p:nvSpPr>
        <p:spPr/>
        <p:txBody>
          <a:bodyPr/>
          <a:lstStyle>
            <a:extLst/>
          </a:lstStyle>
          <a:p>
            <a:fld id="{23E9D9F3-DD65-46FB-81FE-6EF825F2A1D6}" type="slidenum">
              <a:rPr lang="ar-IQ" smtClean="0"/>
              <a:t>‹#›</a:t>
            </a:fld>
            <a:endParaRPr lang="ar-IQ"/>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5C56F161-59D4-4399-8330-4B471D24CFA5}" type="datetimeFigureOut">
              <a:rPr lang="ar-IQ" smtClean="0"/>
              <a:t>19/09/1441</a:t>
            </a:fld>
            <a:endParaRPr lang="ar-IQ"/>
          </a:p>
        </p:txBody>
      </p:sp>
      <p:sp>
        <p:nvSpPr>
          <p:cNvPr id="3" name="Footer Placeholder 2"/>
          <p:cNvSpPr>
            <a:spLocks noGrp="1"/>
          </p:cNvSpPr>
          <p:nvPr>
            <p:ph type="ftr" sz="quarter" idx="11"/>
          </p:nvPr>
        </p:nvSpPr>
        <p:spPr/>
        <p:txBody>
          <a:bodyPr/>
          <a:lstStyle>
            <a:extLst/>
          </a:lstStyle>
          <a:p>
            <a:endParaRPr lang="ar-IQ"/>
          </a:p>
        </p:txBody>
      </p:sp>
      <p:sp>
        <p:nvSpPr>
          <p:cNvPr id="4" name="Slide Number Placeholder 3"/>
          <p:cNvSpPr>
            <a:spLocks noGrp="1"/>
          </p:cNvSpPr>
          <p:nvPr>
            <p:ph type="sldNum" sz="quarter" idx="12"/>
          </p:nvPr>
        </p:nvSpPr>
        <p:spPr/>
        <p:txBody>
          <a:bodyPr/>
          <a:lstStyle>
            <a:extLst/>
          </a:lstStyle>
          <a:p>
            <a:fld id="{23E9D9F3-DD65-46FB-81FE-6EF825F2A1D6}" type="slidenum">
              <a:rPr lang="ar-IQ" smtClean="0"/>
              <a:t>‹#›</a:t>
            </a:fld>
            <a:endParaRPr lang="ar-IQ"/>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5C56F161-59D4-4399-8330-4B471D24CFA5}" type="datetimeFigureOut">
              <a:rPr lang="ar-IQ" smtClean="0"/>
              <a:t>19/09/1441</a:t>
            </a:fld>
            <a:endParaRPr lang="ar-IQ"/>
          </a:p>
        </p:txBody>
      </p:sp>
      <p:sp>
        <p:nvSpPr>
          <p:cNvPr id="6" name="Footer Placeholder 5"/>
          <p:cNvSpPr>
            <a:spLocks noGrp="1"/>
          </p:cNvSpPr>
          <p:nvPr>
            <p:ph type="ftr" sz="quarter" idx="11"/>
          </p:nvPr>
        </p:nvSpPr>
        <p:spPr/>
        <p:txBody>
          <a:bodyPr/>
          <a:lstStyle>
            <a:extLst/>
          </a:lstStyle>
          <a:p>
            <a:endParaRPr lang="ar-IQ"/>
          </a:p>
        </p:txBody>
      </p:sp>
      <p:sp>
        <p:nvSpPr>
          <p:cNvPr id="7" name="Slide Number Placeholder 6"/>
          <p:cNvSpPr>
            <a:spLocks noGrp="1"/>
          </p:cNvSpPr>
          <p:nvPr>
            <p:ph type="sldNum" sz="quarter" idx="12"/>
          </p:nvPr>
        </p:nvSpPr>
        <p:spPr/>
        <p:txBody>
          <a:bodyPr/>
          <a:lstStyle>
            <a:extLst/>
          </a:lstStyle>
          <a:p>
            <a:fld id="{23E9D9F3-DD65-46FB-81FE-6EF825F2A1D6}" type="slidenum">
              <a:rPr lang="ar-IQ" smtClean="0"/>
              <a:t>‹#›</a:t>
            </a:fld>
            <a:endParaRPr lang="ar-IQ"/>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5C56F161-59D4-4399-8330-4B471D24CFA5}" type="datetimeFigureOut">
              <a:rPr lang="ar-IQ" smtClean="0"/>
              <a:t>19/09/1441</a:t>
            </a:fld>
            <a:endParaRPr lang="ar-IQ"/>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ar-IQ"/>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23E9D9F3-DD65-46FB-81FE-6EF825F2A1D6}" type="slidenum">
              <a:rPr lang="ar-IQ" smtClean="0"/>
              <a:t>‹#›</a:t>
            </a:fld>
            <a:endParaRPr lang="ar-IQ"/>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5C56F161-59D4-4399-8330-4B471D24CFA5}" type="datetimeFigureOut">
              <a:rPr lang="ar-IQ" smtClean="0"/>
              <a:t>19/09/1441</a:t>
            </a:fld>
            <a:endParaRPr lang="ar-IQ"/>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ar-IQ"/>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23E9D9F3-DD65-46FB-81FE-6EF825F2A1D6}" type="slidenum">
              <a:rPr lang="ar-IQ" smtClean="0"/>
              <a:t>‹#›</a:t>
            </a:fld>
            <a:endParaRPr lang="ar-IQ"/>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1"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r" rtl="1"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r" rtl="1"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r" rtl="1"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r" rtl="1"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r" rtl="1"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r" rtl="1"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r" rtl="1"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r" rtl="1"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r" rtl="1"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ctr"/>
            <a:r>
              <a:rPr lang="en-US" spc="50" dirty="0">
                <a:ln w="11430"/>
                <a:gradFill>
                  <a:gsLst>
                    <a:gs pos="25000">
                      <a:srgbClr val="DA1F28">
                        <a:satMod val="155000"/>
                      </a:srgbClr>
                    </a:gs>
                    <a:gs pos="100000">
                      <a:srgbClr val="DA1F28">
                        <a:shade val="45000"/>
                        <a:satMod val="165000"/>
                      </a:srgbClr>
                    </a:gs>
                  </a:gsLst>
                  <a:lin ang="5400000"/>
                </a:gradFill>
                <a:effectLst>
                  <a:outerShdw blurRad="76200" dist="50800" dir="5400000" algn="tl" rotWithShape="0">
                    <a:srgbClr val="000000">
                      <a:alpha val="65000"/>
                    </a:srgbClr>
                  </a:outerShdw>
                  <a:reflection blurRad="6350" stA="55000" endA="300" endPos="45500" dir="5400000" sy="-100000" algn="bl" rotWithShape="0"/>
                </a:effectLst>
                <a:latin typeface="Aharoni" pitchFamily="2" charset="-79"/>
                <a:cs typeface="Aharoni" pitchFamily="2" charset="-79"/>
              </a:rPr>
              <a:t>Practical Antimicrobial </a:t>
            </a:r>
            <a:r>
              <a:rPr lang="en-US" spc="50" dirty="0">
                <a:ln w="11430"/>
                <a:gradFill>
                  <a:gsLst>
                    <a:gs pos="25000">
                      <a:srgbClr val="DA1F28">
                        <a:satMod val="155000"/>
                      </a:srgbClr>
                    </a:gs>
                    <a:gs pos="100000">
                      <a:srgbClr val="DA1F28">
                        <a:shade val="45000"/>
                        <a:satMod val="165000"/>
                      </a:srgbClr>
                    </a:gs>
                  </a:gsLst>
                  <a:lin ang="5400000"/>
                </a:gradFill>
                <a:effectLst>
                  <a:outerShdw blurRad="76200" dist="50800" dir="5400000" algn="tl" rotWithShape="0">
                    <a:srgbClr val="000000">
                      <a:alpha val="65000"/>
                    </a:srgbClr>
                  </a:outerShdw>
                  <a:reflection blurRad="6350" stA="60000" endA="900" endPos="60000" dist="60007" dir="5400000" sy="-100000" algn="bl" rotWithShape="0"/>
                </a:effectLst>
                <a:latin typeface="Aharoni" pitchFamily="2" charset="-79"/>
                <a:cs typeface="Aharoni" pitchFamily="2" charset="-79"/>
              </a:rPr>
              <a:t>Agents</a:t>
            </a:r>
            <a:endParaRPr lang="ar-IQ" dirty="0"/>
          </a:p>
        </p:txBody>
      </p:sp>
      <p:sp>
        <p:nvSpPr>
          <p:cNvPr id="3" name="Subtitle 2"/>
          <p:cNvSpPr>
            <a:spLocks noGrp="1"/>
          </p:cNvSpPr>
          <p:nvPr>
            <p:ph type="subTitle" idx="1"/>
          </p:nvPr>
        </p:nvSpPr>
        <p:spPr/>
        <p:txBody>
          <a:bodyPr/>
          <a:lstStyle/>
          <a:p>
            <a:pPr algn="ctr"/>
            <a:r>
              <a:rPr lang="en-US" smtClean="0"/>
              <a:t>Lab2</a:t>
            </a:r>
            <a:endParaRPr lang="ar-IQ"/>
          </a:p>
        </p:txBody>
      </p:sp>
    </p:spTree>
    <p:extLst>
      <p:ext uri="{BB962C8B-B14F-4D97-AF65-F5344CB8AC3E}">
        <p14:creationId xmlns:p14="http://schemas.microsoft.com/office/powerpoint/2010/main" val="7222676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109728" lvl="0" indent="0" algn="just" rtl="0">
              <a:spcBef>
                <a:spcPts val="400"/>
              </a:spcBef>
              <a:spcAft>
                <a:spcPts val="1000"/>
              </a:spcAft>
              <a:buClr>
                <a:srgbClr val="2DA2BF"/>
              </a:buClr>
              <a:buSzPct val="68000"/>
              <a:buNone/>
            </a:pPr>
            <a:r>
              <a:rPr lang="en-US" sz="2400" dirty="0" smtClean="0">
                <a:solidFill>
                  <a:prstClr val="black"/>
                </a:solidFill>
                <a:latin typeface="Times New Roman"/>
                <a:ea typeface="Calibri"/>
                <a:cs typeface="Arial"/>
              </a:rPr>
              <a:t>Means</a:t>
            </a:r>
            <a:r>
              <a:rPr lang="en-US" sz="2400" dirty="0">
                <a:solidFill>
                  <a:prstClr val="black"/>
                </a:solidFill>
                <a:latin typeface="Times New Roman"/>
                <a:ea typeface="Calibri"/>
                <a:cs typeface="Arial"/>
              </a:rPr>
              <a:t>: Substance will be free from all microorganisms, and eradication of microorganisms whether they are bacteria, fungi, viruses, or even spores. </a:t>
            </a:r>
            <a:endParaRPr lang="en-US" sz="2400" dirty="0" smtClean="0">
              <a:solidFill>
                <a:prstClr val="black"/>
              </a:solidFill>
              <a:latin typeface="Times New Roman"/>
              <a:ea typeface="Calibri"/>
              <a:cs typeface="Arial"/>
            </a:endParaRPr>
          </a:p>
          <a:p>
            <a:pPr marL="365760" lvl="0" indent="-256032" algn="just" rtl="0">
              <a:lnSpc>
                <a:spcPct val="150000"/>
              </a:lnSpc>
              <a:spcBef>
                <a:spcPts val="400"/>
              </a:spcBef>
              <a:spcAft>
                <a:spcPts val="1000"/>
              </a:spcAft>
              <a:buClr>
                <a:srgbClr val="2DA2BF"/>
              </a:buClr>
              <a:buSzPct val="68000"/>
              <a:buFont typeface="Wingdings 3"/>
              <a:buChar char=""/>
            </a:pPr>
            <a:r>
              <a:rPr lang="en-US" sz="2100" b="1" dirty="0">
                <a:solidFill>
                  <a:srgbClr val="FF0000"/>
                </a:solidFill>
                <a:highlight>
                  <a:srgbClr val="D3D3D3"/>
                </a:highlight>
                <a:latin typeface="Times New Roman"/>
                <a:ea typeface="Calibri"/>
                <a:cs typeface="Arial"/>
              </a:rPr>
              <a:t>Disinfection:</a:t>
            </a:r>
            <a:r>
              <a:rPr lang="en-US" sz="1900" dirty="0">
                <a:solidFill>
                  <a:prstClr val="black"/>
                </a:solidFill>
                <a:latin typeface="Times New Roman"/>
                <a:ea typeface="Calibri"/>
                <a:cs typeface="Arial"/>
              </a:rPr>
              <a:t> Process in which </a:t>
            </a:r>
            <a:r>
              <a:rPr lang="en-US" sz="1900" dirty="0">
                <a:solidFill>
                  <a:prstClr val="black"/>
                </a:solidFill>
                <a:highlight>
                  <a:srgbClr val="00FFFF"/>
                </a:highlight>
                <a:latin typeface="Times New Roman"/>
                <a:ea typeface="Calibri"/>
                <a:cs typeface="Arial"/>
              </a:rPr>
              <a:t>most</a:t>
            </a:r>
            <a:r>
              <a:rPr lang="en-US" sz="1900" dirty="0">
                <a:solidFill>
                  <a:prstClr val="black"/>
                </a:solidFill>
                <a:latin typeface="Times New Roman"/>
                <a:ea typeface="Calibri"/>
                <a:cs typeface="Arial"/>
              </a:rPr>
              <a:t> or </a:t>
            </a:r>
            <a:r>
              <a:rPr lang="en-US" sz="1900" dirty="0">
                <a:solidFill>
                  <a:prstClr val="black"/>
                </a:solidFill>
                <a:highlight>
                  <a:srgbClr val="00FFFF"/>
                </a:highlight>
                <a:latin typeface="Times New Roman"/>
                <a:ea typeface="Calibri"/>
                <a:cs typeface="Arial"/>
              </a:rPr>
              <a:t>nearly all microorganisms</a:t>
            </a:r>
            <a:r>
              <a:rPr lang="en-US" sz="1900" dirty="0">
                <a:solidFill>
                  <a:prstClr val="black"/>
                </a:solidFill>
                <a:latin typeface="Times New Roman"/>
                <a:ea typeface="Calibri"/>
                <a:cs typeface="Arial"/>
              </a:rPr>
              <a:t> (whether or not pathogenic) on clothing ,hard surfaces ,and wounds are </a:t>
            </a:r>
            <a:r>
              <a:rPr lang="en-US" sz="1900" dirty="0">
                <a:solidFill>
                  <a:srgbClr val="FF0000"/>
                </a:solidFill>
                <a:highlight>
                  <a:srgbClr val="D3D3D3"/>
                </a:highlight>
                <a:latin typeface="Times New Roman"/>
                <a:ea typeface="Calibri"/>
                <a:cs typeface="Arial"/>
              </a:rPr>
              <a:t>killed</a:t>
            </a:r>
            <a:r>
              <a:rPr lang="en-US" sz="1900" dirty="0">
                <a:solidFill>
                  <a:prstClr val="black"/>
                </a:solidFill>
                <a:latin typeface="Times New Roman"/>
                <a:ea typeface="Calibri"/>
                <a:cs typeface="Arial"/>
              </a:rPr>
              <a:t> through the use of chemicals ,heat ,or ultraviolet rays . </a:t>
            </a:r>
            <a:r>
              <a:rPr lang="en-US" sz="1900" dirty="0">
                <a:solidFill>
                  <a:prstClr val="black"/>
                </a:solidFill>
                <a:highlight>
                  <a:srgbClr val="FFFF00"/>
                </a:highlight>
                <a:latin typeface="Times New Roman"/>
                <a:ea typeface="Calibri"/>
                <a:cs typeface="Arial"/>
              </a:rPr>
              <a:t>Milk</a:t>
            </a:r>
            <a:r>
              <a:rPr lang="en-US" sz="1900" dirty="0">
                <a:solidFill>
                  <a:prstClr val="black"/>
                </a:solidFill>
                <a:latin typeface="Times New Roman"/>
                <a:ea typeface="Calibri"/>
                <a:cs typeface="Arial"/>
              </a:rPr>
              <a:t>, for </a:t>
            </a:r>
            <a:r>
              <a:rPr lang="en-US" sz="1900" dirty="0">
                <a:solidFill>
                  <a:prstClr val="black"/>
                </a:solidFill>
                <a:highlight>
                  <a:srgbClr val="00FFFF"/>
                </a:highlight>
                <a:latin typeface="Times New Roman"/>
                <a:ea typeface="Calibri"/>
                <a:cs typeface="Arial"/>
              </a:rPr>
              <a:t>example</a:t>
            </a:r>
            <a:r>
              <a:rPr lang="en-US" sz="1900" dirty="0">
                <a:solidFill>
                  <a:prstClr val="black"/>
                </a:solidFill>
                <a:latin typeface="Times New Roman"/>
                <a:ea typeface="Calibri"/>
                <a:cs typeface="Arial"/>
              </a:rPr>
              <a:t> is </a:t>
            </a:r>
            <a:r>
              <a:rPr lang="en-US" sz="1900" dirty="0">
                <a:solidFill>
                  <a:prstClr val="black"/>
                </a:solidFill>
                <a:highlight>
                  <a:srgbClr val="FFFF00"/>
                </a:highlight>
                <a:latin typeface="Times New Roman"/>
                <a:ea typeface="Calibri"/>
                <a:cs typeface="Arial"/>
              </a:rPr>
              <a:t>disinfected by heating up to 100C for at 10 seconds to kill most microbes ( but not their spores ).</a:t>
            </a:r>
            <a:endParaRPr lang="en-US" sz="1300" dirty="0">
              <a:solidFill>
                <a:prstClr val="black"/>
              </a:solidFill>
              <a:ea typeface="Calibri"/>
              <a:cs typeface="Arial"/>
            </a:endParaRPr>
          </a:p>
          <a:p>
            <a:pPr marL="109728" lvl="0" indent="0" algn="just" rtl="0">
              <a:spcBef>
                <a:spcPts val="400"/>
              </a:spcBef>
              <a:spcAft>
                <a:spcPts val="1000"/>
              </a:spcAft>
              <a:buClr>
                <a:srgbClr val="2DA2BF"/>
              </a:buClr>
              <a:buSzPct val="68000"/>
              <a:buNone/>
            </a:pPr>
            <a:endParaRPr lang="en-US" sz="2400" dirty="0" smtClean="0">
              <a:solidFill>
                <a:prstClr val="black"/>
              </a:solidFill>
              <a:latin typeface="Times New Roman"/>
              <a:ea typeface="Calibri"/>
              <a:cs typeface="Arial"/>
            </a:endParaRPr>
          </a:p>
          <a:p>
            <a:pPr marL="109728" lvl="0" indent="0" algn="just" rtl="0">
              <a:spcBef>
                <a:spcPts val="400"/>
              </a:spcBef>
              <a:spcAft>
                <a:spcPts val="1000"/>
              </a:spcAft>
              <a:buClr>
                <a:srgbClr val="2DA2BF"/>
              </a:buClr>
              <a:buSzPct val="68000"/>
              <a:buNone/>
            </a:pPr>
            <a:endParaRPr lang="en-US" sz="1800" dirty="0">
              <a:solidFill>
                <a:prstClr val="black"/>
              </a:solidFill>
              <a:ea typeface="Calibri"/>
              <a:cs typeface="Arial"/>
            </a:endParaRPr>
          </a:p>
          <a:p>
            <a:endParaRPr lang="ar-IQ" dirty="0"/>
          </a:p>
        </p:txBody>
      </p:sp>
      <p:sp>
        <p:nvSpPr>
          <p:cNvPr id="2" name="Title 1"/>
          <p:cNvSpPr>
            <a:spLocks noGrp="1"/>
          </p:cNvSpPr>
          <p:nvPr>
            <p:ph type="title"/>
          </p:nvPr>
        </p:nvSpPr>
        <p:spPr/>
        <p:txBody>
          <a:bodyPr>
            <a:normAutofit/>
          </a:bodyPr>
          <a:lstStyle/>
          <a:p>
            <a:pPr lvl="0"/>
            <a:r>
              <a:rPr lang="en-US" b="1" dirty="0" smtClean="0">
                <a:solidFill>
                  <a:srgbClr val="FF0000"/>
                </a:solidFill>
                <a:highlight>
                  <a:srgbClr val="D3D3D3"/>
                </a:highlight>
                <a:latin typeface="Times New Roman"/>
                <a:ea typeface="Calibri"/>
                <a:cs typeface="Arial"/>
              </a:rPr>
              <a:t>Sterilization:</a:t>
            </a:r>
            <a:endParaRPr lang="ar-IQ" dirty="0"/>
          </a:p>
        </p:txBody>
      </p:sp>
    </p:spTree>
    <p:extLst>
      <p:ext uri="{BB962C8B-B14F-4D97-AF65-F5344CB8AC3E}">
        <p14:creationId xmlns:p14="http://schemas.microsoft.com/office/powerpoint/2010/main" val="32405209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3784" y="1556792"/>
            <a:ext cx="8588696" cy="5040560"/>
          </a:xfrm>
        </p:spPr>
        <p:txBody>
          <a:bodyPr>
            <a:normAutofit/>
          </a:bodyPr>
          <a:lstStyle/>
          <a:p>
            <a:pPr marL="109728" lvl="0" indent="0" algn="just" rtl="0">
              <a:lnSpc>
                <a:spcPct val="120000"/>
              </a:lnSpc>
              <a:spcBef>
                <a:spcPts val="400"/>
              </a:spcBef>
              <a:spcAft>
                <a:spcPts val="1000"/>
              </a:spcAft>
              <a:buClr>
                <a:srgbClr val="2DA2BF"/>
              </a:buClr>
              <a:buSzPct val="68000"/>
              <a:buNone/>
            </a:pPr>
            <a:r>
              <a:rPr lang="en-US" sz="2400" dirty="0" smtClean="0">
                <a:solidFill>
                  <a:prstClr val="black"/>
                </a:solidFill>
                <a:latin typeface="Times New Roman"/>
                <a:ea typeface="Calibri"/>
                <a:cs typeface="Arial"/>
              </a:rPr>
              <a:t>When </a:t>
            </a:r>
            <a:r>
              <a:rPr lang="en-US" sz="2400" dirty="0">
                <a:solidFill>
                  <a:prstClr val="black"/>
                </a:solidFill>
                <a:latin typeface="Times New Roman"/>
                <a:ea typeface="Calibri"/>
                <a:cs typeface="Arial"/>
              </a:rPr>
              <a:t>a microorganism is subjected to an increasing high concentration of antibacterial agents, many effects are produced with different degrees ranging from stimulation to lethal degree, these different degrees of antimicrobial agent activity are known as </a:t>
            </a:r>
            <a:r>
              <a:rPr lang="en-US" sz="2400" dirty="0">
                <a:solidFill>
                  <a:prstClr val="black"/>
                </a:solidFill>
                <a:highlight>
                  <a:srgbClr val="FFFF00"/>
                </a:highlight>
                <a:latin typeface="Times New Roman"/>
                <a:ea typeface="Calibri"/>
                <a:cs typeface="Arial"/>
              </a:rPr>
              <a:t>disinfectant spectrum</a:t>
            </a:r>
            <a:r>
              <a:rPr lang="en-US" sz="2400" dirty="0">
                <a:solidFill>
                  <a:prstClr val="black"/>
                </a:solidFill>
                <a:latin typeface="Times New Roman"/>
                <a:ea typeface="Calibri"/>
                <a:cs typeface="Arial"/>
              </a:rPr>
              <a:t> or </a:t>
            </a:r>
            <a:r>
              <a:rPr lang="en-US" sz="2400" dirty="0">
                <a:solidFill>
                  <a:prstClr val="black"/>
                </a:solidFill>
                <a:highlight>
                  <a:srgbClr val="FFFF00"/>
                </a:highlight>
                <a:latin typeface="Times New Roman"/>
                <a:ea typeface="Calibri"/>
                <a:cs typeface="Arial"/>
              </a:rPr>
              <a:t>zonal effects</a:t>
            </a:r>
            <a:r>
              <a:rPr lang="en-US" sz="2400" dirty="0">
                <a:solidFill>
                  <a:prstClr val="black"/>
                </a:solidFill>
                <a:latin typeface="Times New Roman"/>
                <a:ea typeface="Calibri"/>
                <a:cs typeface="Arial"/>
              </a:rPr>
              <a:t> and these degrees are divided into: </a:t>
            </a:r>
            <a:endParaRPr lang="en-US" sz="2400" dirty="0" smtClean="0">
              <a:solidFill>
                <a:prstClr val="black"/>
              </a:solidFill>
              <a:latin typeface="Times New Roman"/>
              <a:ea typeface="Calibri"/>
              <a:cs typeface="Arial"/>
            </a:endParaRPr>
          </a:p>
          <a:p>
            <a:pPr marL="365760" lvl="0" indent="-256032" algn="just" rtl="0">
              <a:lnSpc>
                <a:spcPct val="150000"/>
              </a:lnSpc>
              <a:spcBef>
                <a:spcPts val="400"/>
              </a:spcBef>
              <a:spcAft>
                <a:spcPts val="1000"/>
              </a:spcAft>
              <a:buClr>
                <a:srgbClr val="2DA2BF"/>
              </a:buClr>
              <a:buSzPct val="68000"/>
              <a:buFont typeface="Wingdings 3"/>
              <a:buChar char=""/>
            </a:pPr>
            <a:r>
              <a:rPr lang="en-US" sz="2000" b="1" dirty="0">
                <a:solidFill>
                  <a:srgbClr val="FF0000"/>
                </a:solidFill>
                <a:highlight>
                  <a:srgbClr val="D3D3D3"/>
                </a:highlight>
                <a:latin typeface="Times New Roman"/>
                <a:ea typeface="Calibri"/>
                <a:cs typeface="Arial"/>
              </a:rPr>
              <a:t>1- Ineffective zone:</a:t>
            </a:r>
            <a:endParaRPr lang="en-US" sz="1600" dirty="0">
              <a:solidFill>
                <a:prstClr val="black"/>
              </a:solidFill>
              <a:ea typeface="Calibri"/>
              <a:cs typeface="Arial"/>
            </a:endParaRPr>
          </a:p>
          <a:p>
            <a:pPr marL="109728" lvl="0" indent="0" algn="just" rtl="0">
              <a:lnSpc>
                <a:spcPct val="150000"/>
              </a:lnSpc>
              <a:spcBef>
                <a:spcPts val="400"/>
              </a:spcBef>
              <a:spcAft>
                <a:spcPts val="1000"/>
              </a:spcAft>
              <a:buClr>
                <a:srgbClr val="2DA2BF"/>
              </a:buClr>
              <a:buSzPct val="68000"/>
              <a:buNone/>
            </a:pPr>
            <a:r>
              <a:rPr lang="en-US" sz="2000" dirty="0">
                <a:solidFill>
                  <a:prstClr val="black"/>
                </a:solidFill>
                <a:latin typeface="Times New Roman"/>
                <a:ea typeface="Calibri"/>
                <a:cs typeface="Arial"/>
              </a:rPr>
              <a:t>Started from zero to the highest level when no antimicrobial effect appears on the microorganism .</a:t>
            </a:r>
            <a:endParaRPr lang="en-US" sz="1600" dirty="0">
              <a:solidFill>
                <a:prstClr val="black"/>
              </a:solidFill>
              <a:ea typeface="Calibri"/>
              <a:cs typeface="Arial"/>
            </a:endParaRPr>
          </a:p>
          <a:p>
            <a:pPr marL="109728" lvl="0" indent="0" algn="just" rtl="0">
              <a:lnSpc>
                <a:spcPct val="120000"/>
              </a:lnSpc>
              <a:spcBef>
                <a:spcPts val="400"/>
              </a:spcBef>
              <a:spcAft>
                <a:spcPts val="1000"/>
              </a:spcAft>
              <a:buClr>
                <a:srgbClr val="2DA2BF"/>
              </a:buClr>
              <a:buSzPct val="68000"/>
              <a:buNone/>
            </a:pPr>
            <a:endParaRPr lang="en-US" sz="1700" dirty="0">
              <a:solidFill>
                <a:prstClr val="black"/>
              </a:solidFill>
              <a:ea typeface="Calibri"/>
              <a:cs typeface="Arial"/>
            </a:endParaRPr>
          </a:p>
          <a:p>
            <a:endParaRPr lang="ar-IQ" dirty="0"/>
          </a:p>
        </p:txBody>
      </p:sp>
      <p:sp>
        <p:nvSpPr>
          <p:cNvPr id="2" name="Title 1"/>
          <p:cNvSpPr>
            <a:spLocks noGrp="1"/>
          </p:cNvSpPr>
          <p:nvPr>
            <p:ph type="title"/>
          </p:nvPr>
        </p:nvSpPr>
        <p:spPr/>
        <p:txBody>
          <a:bodyPr>
            <a:normAutofit fontScale="90000"/>
          </a:bodyPr>
          <a:lstStyle/>
          <a:p>
            <a:pPr lvl="0"/>
            <a:r>
              <a:rPr lang="en-US" b="1" dirty="0" smtClean="0">
                <a:solidFill>
                  <a:srgbClr val="FF0000"/>
                </a:solidFill>
                <a:highlight>
                  <a:srgbClr val="D3D3D3"/>
                </a:highlight>
                <a:latin typeface="Times New Roman"/>
                <a:ea typeface="Calibri"/>
                <a:cs typeface="Arial"/>
              </a:rPr>
              <a:t>Disinfection</a:t>
            </a:r>
            <a:r>
              <a:rPr lang="en-US" b="1" dirty="0" smtClean="0">
                <a:solidFill>
                  <a:srgbClr val="FF0000"/>
                </a:solidFill>
                <a:latin typeface="Times New Roman"/>
                <a:ea typeface="Calibri"/>
                <a:cs typeface="Arial"/>
              </a:rPr>
              <a:t> spec</a:t>
            </a:r>
            <a:r>
              <a:rPr lang="en-US" sz="4000" b="1" dirty="0" smtClean="0">
                <a:solidFill>
                  <a:srgbClr val="FF0000"/>
                </a:solidFill>
                <a:latin typeface="Times New Roman"/>
                <a:ea typeface="Calibri"/>
                <a:cs typeface="Arial"/>
              </a:rPr>
              <a:t>trum</a:t>
            </a:r>
            <a:r>
              <a:rPr lang="en-US" sz="4000" dirty="0">
                <a:solidFill>
                  <a:prstClr val="black"/>
                </a:solidFill>
                <a:latin typeface="Times New Roman"/>
                <a:ea typeface="Calibri"/>
                <a:cs typeface="Arial"/>
              </a:rPr>
              <a:t> :</a:t>
            </a:r>
            <a:r>
              <a:rPr lang="en-US" sz="3200" dirty="0">
                <a:solidFill>
                  <a:prstClr val="black"/>
                </a:solidFill>
                <a:ea typeface="Calibri"/>
                <a:cs typeface="Arial"/>
              </a:rPr>
              <a:t/>
            </a:r>
            <a:br>
              <a:rPr lang="en-US" sz="3200" dirty="0">
                <a:solidFill>
                  <a:prstClr val="black"/>
                </a:solidFill>
                <a:ea typeface="Calibri"/>
                <a:cs typeface="Arial"/>
              </a:rPr>
            </a:br>
            <a:endParaRPr lang="ar-IQ" dirty="0"/>
          </a:p>
        </p:txBody>
      </p:sp>
    </p:spTree>
    <p:extLst>
      <p:ext uri="{BB962C8B-B14F-4D97-AF65-F5344CB8AC3E}">
        <p14:creationId xmlns:p14="http://schemas.microsoft.com/office/powerpoint/2010/main" val="18694546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1520" y="332656"/>
            <a:ext cx="8784976" cy="6264696"/>
          </a:xfrm>
        </p:spPr>
        <p:txBody>
          <a:bodyPr>
            <a:normAutofit fontScale="92500" lnSpcReduction="10000"/>
          </a:bodyPr>
          <a:lstStyle/>
          <a:p>
            <a:pPr marL="365760" lvl="0" indent="-256032" algn="just" rtl="0">
              <a:lnSpc>
                <a:spcPct val="150000"/>
              </a:lnSpc>
              <a:spcBef>
                <a:spcPts val="400"/>
              </a:spcBef>
              <a:spcAft>
                <a:spcPts val="1000"/>
              </a:spcAft>
              <a:buClr>
                <a:srgbClr val="2DA2BF"/>
              </a:buClr>
              <a:buSzPct val="68000"/>
              <a:buFont typeface="Wingdings 3"/>
              <a:buChar char=""/>
            </a:pPr>
            <a:r>
              <a:rPr lang="en-US" sz="1800" b="1" dirty="0">
                <a:solidFill>
                  <a:srgbClr val="FF0000"/>
                </a:solidFill>
                <a:highlight>
                  <a:srgbClr val="D3D3D3"/>
                </a:highlight>
                <a:latin typeface="Times New Roman"/>
                <a:ea typeface="Calibri"/>
                <a:cs typeface="Arial"/>
              </a:rPr>
              <a:t>2- Stimulatory zone:</a:t>
            </a:r>
            <a:endParaRPr lang="en-US" sz="1100" dirty="0">
              <a:solidFill>
                <a:prstClr val="black"/>
              </a:solidFill>
              <a:ea typeface="Calibri"/>
              <a:cs typeface="Arial"/>
            </a:endParaRPr>
          </a:p>
          <a:p>
            <a:pPr marL="109728" lvl="0" indent="0" algn="just" rtl="0">
              <a:lnSpc>
                <a:spcPct val="150000"/>
              </a:lnSpc>
              <a:spcBef>
                <a:spcPts val="400"/>
              </a:spcBef>
              <a:spcAft>
                <a:spcPts val="1000"/>
              </a:spcAft>
              <a:buClr>
                <a:srgbClr val="2DA2BF"/>
              </a:buClr>
              <a:buSzPct val="68000"/>
              <a:buNone/>
            </a:pPr>
            <a:r>
              <a:rPr lang="en-US" sz="1800" dirty="0">
                <a:solidFill>
                  <a:prstClr val="black"/>
                </a:solidFill>
                <a:latin typeface="Times New Roman"/>
                <a:ea typeface="Calibri"/>
                <a:cs typeface="Arial"/>
              </a:rPr>
              <a:t>There is a slight stimulation zone; during adding concentrations to a limited degree it might produce slight stimulation in growth</a:t>
            </a:r>
            <a:r>
              <a:rPr lang="en-US" sz="1800" dirty="0" smtClean="0">
                <a:solidFill>
                  <a:prstClr val="black"/>
                </a:solidFill>
                <a:latin typeface="Times New Roman"/>
                <a:ea typeface="Calibri"/>
                <a:cs typeface="Arial"/>
              </a:rPr>
              <a:t>.</a:t>
            </a:r>
            <a:endParaRPr lang="en-US" sz="2800" b="1" dirty="0" smtClean="0">
              <a:solidFill>
                <a:srgbClr val="FF0000"/>
              </a:solidFill>
              <a:highlight>
                <a:srgbClr val="D3D3D3"/>
              </a:highlight>
              <a:latin typeface="Times New Roman"/>
              <a:ea typeface="Calibri"/>
              <a:cs typeface="Arial"/>
            </a:endParaRPr>
          </a:p>
          <a:p>
            <a:pPr marL="365760" lvl="0" indent="-256032" algn="just" rtl="0">
              <a:lnSpc>
                <a:spcPct val="150000"/>
              </a:lnSpc>
              <a:spcBef>
                <a:spcPts val="400"/>
              </a:spcBef>
              <a:spcAft>
                <a:spcPts val="1000"/>
              </a:spcAft>
              <a:buClr>
                <a:srgbClr val="2DA2BF"/>
              </a:buClr>
              <a:buSzPct val="68000"/>
              <a:buFont typeface="Wingdings 3"/>
              <a:buChar char=""/>
            </a:pPr>
            <a:r>
              <a:rPr lang="en-US" sz="2800" b="1" dirty="0" smtClean="0">
                <a:solidFill>
                  <a:srgbClr val="FF0000"/>
                </a:solidFill>
                <a:highlight>
                  <a:srgbClr val="D3D3D3"/>
                </a:highlight>
                <a:latin typeface="Times New Roman"/>
                <a:ea typeface="Calibri"/>
                <a:cs typeface="Arial"/>
              </a:rPr>
              <a:t>3- </a:t>
            </a:r>
            <a:r>
              <a:rPr lang="en-US" sz="2800" b="1" dirty="0">
                <a:solidFill>
                  <a:srgbClr val="FF0000"/>
                </a:solidFill>
                <a:highlight>
                  <a:srgbClr val="D3D3D3"/>
                </a:highlight>
                <a:latin typeface="Times New Roman"/>
                <a:ea typeface="Calibri"/>
                <a:cs typeface="Arial"/>
              </a:rPr>
              <a:t>Inhibitory zone:</a:t>
            </a:r>
            <a:endParaRPr lang="en-US" sz="2000" dirty="0">
              <a:solidFill>
                <a:prstClr val="black"/>
              </a:solidFill>
              <a:ea typeface="Calibri"/>
              <a:cs typeface="Arial"/>
            </a:endParaRPr>
          </a:p>
          <a:p>
            <a:pPr marL="109728" lvl="0" indent="0" algn="just" rtl="0">
              <a:lnSpc>
                <a:spcPct val="150000"/>
              </a:lnSpc>
              <a:spcBef>
                <a:spcPts val="400"/>
              </a:spcBef>
              <a:spcAft>
                <a:spcPts val="1000"/>
              </a:spcAft>
              <a:buClr>
                <a:srgbClr val="2DA2BF"/>
              </a:buClr>
              <a:buSzPct val="68000"/>
              <a:buNone/>
            </a:pPr>
            <a:r>
              <a:rPr lang="en-US" sz="2800" dirty="0">
                <a:solidFill>
                  <a:prstClr val="black"/>
                </a:solidFill>
                <a:latin typeface="Times New Roman"/>
                <a:ea typeface="Calibri"/>
                <a:cs typeface="Arial"/>
              </a:rPr>
              <a:t>Adding more antimicrobial concentration produce an inhibitory effect.</a:t>
            </a:r>
            <a:endParaRPr lang="en-US" sz="2000" dirty="0">
              <a:solidFill>
                <a:prstClr val="black"/>
              </a:solidFill>
              <a:ea typeface="Calibri"/>
              <a:cs typeface="Arial"/>
            </a:endParaRPr>
          </a:p>
          <a:p>
            <a:pPr marL="365760" lvl="0" indent="-256032" algn="just" rtl="0">
              <a:lnSpc>
                <a:spcPct val="150000"/>
              </a:lnSpc>
              <a:spcBef>
                <a:spcPts val="400"/>
              </a:spcBef>
              <a:spcAft>
                <a:spcPts val="1000"/>
              </a:spcAft>
              <a:buClr>
                <a:srgbClr val="2DA2BF"/>
              </a:buClr>
              <a:buSzPct val="68000"/>
              <a:buFont typeface="Wingdings 3"/>
              <a:buChar char=""/>
            </a:pPr>
            <a:r>
              <a:rPr lang="en-US" sz="2800" b="1" dirty="0">
                <a:solidFill>
                  <a:srgbClr val="FF0000"/>
                </a:solidFill>
                <a:highlight>
                  <a:srgbClr val="D3D3D3"/>
                </a:highlight>
                <a:latin typeface="Times New Roman"/>
                <a:ea typeface="Calibri"/>
                <a:cs typeface="Arial"/>
              </a:rPr>
              <a:t>4- Germicidal zone:</a:t>
            </a:r>
            <a:endParaRPr lang="en-US" sz="2000" dirty="0">
              <a:solidFill>
                <a:prstClr val="black"/>
              </a:solidFill>
              <a:ea typeface="Calibri"/>
              <a:cs typeface="Arial"/>
            </a:endParaRPr>
          </a:p>
          <a:p>
            <a:pPr marL="109728" lvl="0" indent="0" algn="just" rtl="0">
              <a:lnSpc>
                <a:spcPct val="150000"/>
              </a:lnSpc>
              <a:spcBef>
                <a:spcPts val="400"/>
              </a:spcBef>
              <a:spcAft>
                <a:spcPts val="1000"/>
              </a:spcAft>
              <a:buClr>
                <a:srgbClr val="2DA2BF"/>
              </a:buClr>
              <a:buSzPct val="68000"/>
              <a:buNone/>
            </a:pPr>
            <a:r>
              <a:rPr lang="en-US" sz="2800" dirty="0">
                <a:solidFill>
                  <a:prstClr val="black"/>
                </a:solidFill>
                <a:latin typeface="Times New Roman"/>
                <a:ea typeface="Calibri"/>
                <a:cs typeface="Arial"/>
              </a:rPr>
              <a:t>In this zone there are killing effects starting to appear through the end of the inhibitory zone and increased with increasing concentration.</a:t>
            </a:r>
            <a:endParaRPr lang="en-US" sz="2000" dirty="0">
              <a:solidFill>
                <a:prstClr val="black"/>
              </a:solidFill>
              <a:ea typeface="Calibri"/>
              <a:cs typeface="Arial"/>
            </a:endParaRPr>
          </a:p>
          <a:p>
            <a:endParaRPr lang="ar-IQ" dirty="0"/>
          </a:p>
        </p:txBody>
      </p:sp>
    </p:spTree>
    <p:extLst>
      <p:ext uri="{BB962C8B-B14F-4D97-AF65-F5344CB8AC3E}">
        <p14:creationId xmlns:p14="http://schemas.microsoft.com/office/powerpoint/2010/main" val="27294873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62500" lnSpcReduction="20000"/>
          </a:bodyPr>
          <a:lstStyle/>
          <a:p>
            <a:pPr marL="109728" lvl="0" indent="0" algn="just" rtl="0">
              <a:lnSpc>
                <a:spcPct val="120000"/>
              </a:lnSpc>
              <a:spcBef>
                <a:spcPts val="400"/>
              </a:spcBef>
              <a:spcAft>
                <a:spcPts val="1000"/>
              </a:spcAft>
              <a:buClr>
                <a:srgbClr val="2DA2BF"/>
              </a:buClr>
              <a:buSzPct val="68000"/>
              <a:buNone/>
            </a:pPr>
            <a:r>
              <a:rPr lang="en-US" sz="2600" dirty="0" smtClean="0">
                <a:solidFill>
                  <a:prstClr val="black"/>
                </a:solidFill>
                <a:latin typeface="Times New Roman"/>
                <a:ea typeface="Calibri"/>
                <a:cs typeface="Arial"/>
              </a:rPr>
              <a:t>1- </a:t>
            </a:r>
            <a:r>
              <a:rPr lang="en-US" sz="2600" dirty="0">
                <a:solidFill>
                  <a:prstClr val="black"/>
                </a:solidFill>
                <a:latin typeface="Times New Roman"/>
                <a:ea typeface="Calibri"/>
                <a:cs typeface="Arial"/>
              </a:rPr>
              <a:t>Phenol and phenolic compounds .</a:t>
            </a:r>
            <a:endParaRPr lang="en-US" sz="1900" dirty="0">
              <a:solidFill>
                <a:prstClr val="black"/>
              </a:solidFill>
              <a:ea typeface="Calibri"/>
              <a:cs typeface="Arial"/>
            </a:endParaRPr>
          </a:p>
          <a:p>
            <a:pPr marL="109728" lvl="0" indent="0" algn="just" rtl="0">
              <a:lnSpc>
                <a:spcPct val="120000"/>
              </a:lnSpc>
              <a:spcBef>
                <a:spcPts val="400"/>
              </a:spcBef>
              <a:spcAft>
                <a:spcPts val="1000"/>
              </a:spcAft>
              <a:buClr>
                <a:srgbClr val="2DA2BF"/>
              </a:buClr>
              <a:buSzPct val="68000"/>
              <a:buNone/>
            </a:pPr>
            <a:r>
              <a:rPr lang="en-US" sz="2600" dirty="0">
                <a:solidFill>
                  <a:prstClr val="black"/>
                </a:solidFill>
                <a:latin typeface="Times New Roman"/>
                <a:ea typeface="Calibri"/>
                <a:cs typeface="Arial"/>
              </a:rPr>
              <a:t>2- Alcohol </a:t>
            </a:r>
            <a:endParaRPr lang="en-US" sz="1900" dirty="0">
              <a:solidFill>
                <a:prstClr val="black"/>
              </a:solidFill>
              <a:ea typeface="Calibri"/>
              <a:cs typeface="Arial"/>
            </a:endParaRPr>
          </a:p>
          <a:p>
            <a:pPr marL="109728" lvl="0" indent="0" algn="just" rtl="0">
              <a:lnSpc>
                <a:spcPct val="120000"/>
              </a:lnSpc>
              <a:spcBef>
                <a:spcPts val="400"/>
              </a:spcBef>
              <a:spcAft>
                <a:spcPts val="1000"/>
              </a:spcAft>
              <a:buClr>
                <a:srgbClr val="2DA2BF"/>
              </a:buClr>
              <a:buSzPct val="68000"/>
              <a:buNone/>
            </a:pPr>
            <a:r>
              <a:rPr lang="en-US" sz="2600" dirty="0">
                <a:solidFill>
                  <a:prstClr val="black"/>
                </a:solidFill>
                <a:latin typeface="Times New Roman"/>
                <a:ea typeface="Calibri"/>
                <a:cs typeface="Arial"/>
              </a:rPr>
              <a:t>3- Halogens </a:t>
            </a:r>
            <a:endParaRPr lang="en-US" sz="1900" dirty="0">
              <a:solidFill>
                <a:prstClr val="black"/>
              </a:solidFill>
              <a:ea typeface="Calibri"/>
              <a:cs typeface="Arial"/>
            </a:endParaRPr>
          </a:p>
          <a:p>
            <a:pPr marL="109728" lvl="0" indent="0" algn="just" rtl="0">
              <a:lnSpc>
                <a:spcPct val="120000"/>
              </a:lnSpc>
              <a:spcBef>
                <a:spcPts val="400"/>
              </a:spcBef>
              <a:spcAft>
                <a:spcPts val="1000"/>
              </a:spcAft>
              <a:buClr>
                <a:srgbClr val="2DA2BF"/>
              </a:buClr>
              <a:buSzPct val="68000"/>
              <a:buNone/>
            </a:pPr>
            <a:r>
              <a:rPr lang="en-US" sz="2600" dirty="0">
                <a:solidFill>
                  <a:prstClr val="black"/>
                </a:solidFill>
                <a:latin typeface="Times New Roman"/>
                <a:ea typeface="Calibri"/>
                <a:cs typeface="Arial"/>
              </a:rPr>
              <a:t>4-Heavy metals </a:t>
            </a:r>
            <a:endParaRPr lang="en-US" sz="1900" dirty="0">
              <a:solidFill>
                <a:prstClr val="black"/>
              </a:solidFill>
              <a:ea typeface="Calibri"/>
              <a:cs typeface="Arial"/>
            </a:endParaRPr>
          </a:p>
          <a:p>
            <a:pPr marL="109728" lvl="0" indent="0" algn="just" rtl="0">
              <a:lnSpc>
                <a:spcPct val="120000"/>
              </a:lnSpc>
              <a:spcBef>
                <a:spcPts val="400"/>
              </a:spcBef>
              <a:spcAft>
                <a:spcPts val="1000"/>
              </a:spcAft>
              <a:buClr>
                <a:srgbClr val="2DA2BF"/>
              </a:buClr>
              <a:buSzPct val="68000"/>
              <a:buNone/>
            </a:pPr>
            <a:r>
              <a:rPr lang="en-US" sz="2600" dirty="0">
                <a:solidFill>
                  <a:prstClr val="black"/>
                </a:solidFill>
                <a:latin typeface="Times New Roman"/>
                <a:ea typeface="Calibri"/>
                <a:cs typeface="Arial"/>
              </a:rPr>
              <a:t>5- </a:t>
            </a:r>
            <a:r>
              <a:rPr lang="en-US" sz="2600" dirty="0" err="1">
                <a:solidFill>
                  <a:prstClr val="black"/>
                </a:solidFill>
                <a:latin typeface="Times New Roman"/>
                <a:ea typeface="Calibri"/>
                <a:cs typeface="Arial"/>
              </a:rPr>
              <a:t>Deys</a:t>
            </a:r>
            <a:r>
              <a:rPr lang="en-US" sz="2600" dirty="0">
                <a:solidFill>
                  <a:prstClr val="black"/>
                </a:solidFill>
                <a:latin typeface="Times New Roman"/>
                <a:ea typeface="Calibri"/>
                <a:cs typeface="Arial"/>
              </a:rPr>
              <a:t> </a:t>
            </a:r>
            <a:endParaRPr lang="en-US" sz="1900" dirty="0">
              <a:solidFill>
                <a:prstClr val="black"/>
              </a:solidFill>
              <a:ea typeface="Calibri"/>
              <a:cs typeface="Arial"/>
            </a:endParaRPr>
          </a:p>
          <a:p>
            <a:pPr marL="109728" lvl="0" indent="0" algn="just" rtl="0">
              <a:lnSpc>
                <a:spcPct val="120000"/>
              </a:lnSpc>
              <a:spcBef>
                <a:spcPts val="400"/>
              </a:spcBef>
              <a:spcAft>
                <a:spcPts val="1000"/>
              </a:spcAft>
              <a:buClr>
                <a:srgbClr val="2DA2BF"/>
              </a:buClr>
              <a:buSzPct val="68000"/>
              <a:buNone/>
            </a:pPr>
            <a:r>
              <a:rPr lang="en-US" sz="2600" dirty="0">
                <a:solidFill>
                  <a:prstClr val="black"/>
                </a:solidFill>
                <a:latin typeface="Times New Roman"/>
                <a:ea typeface="Calibri"/>
                <a:cs typeface="Arial"/>
              </a:rPr>
              <a:t>6- Detergents </a:t>
            </a:r>
            <a:endParaRPr lang="en-US" sz="1900" dirty="0">
              <a:solidFill>
                <a:prstClr val="black"/>
              </a:solidFill>
              <a:ea typeface="Calibri"/>
              <a:cs typeface="Arial"/>
            </a:endParaRPr>
          </a:p>
          <a:p>
            <a:pPr marL="109728" lvl="0" indent="0" algn="just" rtl="0">
              <a:lnSpc>
                <a:spcPct val="120000"/>
              </a:lnSpc>
              <a:spcBef>
                <a:spcPts val="400"/>
              </a:spcBef>
              <a:spcAft>
                <a:spcPts val="1000"/>
              </a:spcAft>
              <a:buClr>
                <a:srgbClr val="2DA2BF"/>
              </a:buClr>
              <a:buSzPct val="68000"/>
              <a:buNone/>
            </a:pPr>
            <a:r>
              <a:rPr lang="en-US" sz="2600" dirty="0">
                <a:solidFill>
                  <a:prstClr val="black"/>
                </a:solidFill>
                <a:latin typeface="Times New Roman"/>
                <a:ea typeface="Calibri"/>
                <a:cs typeface="Arial"/>
              </a:rPr>
              <a:t>7- Quaternary ammonium compounds </a:t>
            </a:r>
            <a:endParaRPr lang="en-US" sz="1900" dirty="0">
              <a:solidFill>
                <a:prstClr val="black"/>
              </a:solidFill>
              <a:ea typeface="Calibri"/>
              <a:cs typeface="Arial"/>
            </a:endParaRPr>
          </a:p>
          <a:p>
            <a:pPr marL="109728" lvl="0" indent="0" algn="just" rtl="0">
              <a:lnSpc>
                <a:spcPct val="120000"/>
              </a:lnSpc>
              <a:spcBef>
                <a:spcPts val="400"/>
              </a:spcBef>
              <a:spcAft>
                <a:spcPts val="1000"/>
              </a:spcAft>
              <a:buClr>
                <a:srgbClr val="2DA2BF"/>
              </a:buClr>
              <a:buSzPct val="68000"/>
              <a:buNone/>
            </a:pPr>
            <a:r>
              <a:rPr lang="en-US" sz="2600" dirty="0">
                <a:solidFill>
                  <a:prstClr val="black"/>
                </a:solidFill>
                <a:latin typeface="Times New Roman"/>
                <a:ea typeface="Calibri"/>
                <a:cs typeface="Arial"/>
              </a:rPr>
              <a:t>8- Acid and Alkaloid </a:t>
            </a:r>
            <a:endParaRPr lang="en-US" sz="1900" dirty="0">
              <a:solidFill>
                <a:prstClr val="black"/>
              </a:solidFill>
              <a:ea typeface="Calibri"/>
              <a:cs typeface="Arial"/>
            </a:endParaRPr>
          </a:p>
          <a:p>
            <a:pPr marL="109728" lvl="0" indent="0" algn="just" rtl="0">
              <a:lnSpc>
                <a:spcPct val="120000"/>
              </a:lnSpc>
              <a:spcBef>
                <a:spcPts val="400"/>
              </a:spcBef>
              <a:spcAft>
                <a:spcPts val="1000"/>
              </a:spcAft>
              <a:buClr>
                <a:srgbClr val="2DA2BF"/>
              </a:buClr>
              <a:buSzPct val="68000"/>
              <a:buNone/>
            </a:pPr>
            <a:r>
              <a:rPr lang="en-US" sz="2600" dirty="0">
                <a:solidFill>
                  <a:prstClr val="black"/>
                </a:solidFill>
                <a:latin typeface="Times New Roman"/>
                <a:ea typeface="Calibri"/>
                <a:cs typeface="Arial"/>
              </a:rPr>
              <a:t>9- </a:t>
            </a:r>
            <a:r>
              <a:rPr lang="en-US" sz="2600" dirty="0" err="1">
                <a:solidFill>
                  <a:prstClr val="black"/>
                </a:solidFill>
                <a:latin typeface="Times New Roman"/>
                <a:ea typeface="Calibri"/>
                <a:cs typeface="Arial"/>
              </a:rPr>
              <a:t>Gluteraldehyde</a:t>
            </a:r>
            <a:endParaRPr lang="en-US" sz="1900" dirty="0">
              <a:solidFill>
                <a:prstClr val="black"/>
              </a:solidFill>
              <a:ea typeface="Calibri"/>
              <a:cs typeface="Arial"/>
            </a:endParaRPr>
          </a:p>
          <a:p>
            <a:pPr marL="109728" lvl="0" indent="0" algn="just" rtl="0">
              <a:lnSpc>
                <a:spcPct val="120000"/>
              </a:lnSpc>
              <a:spcBef>
                <a:spcPts val="400"/>
              </a:spcBef>
              <a:spcAft>
                <a:spcPts val="1000"/>
              </a:spcAft>
              <a:buClr>
                <a:srgbClr val="2DA2BF"/>
              </a:buClr>
              <a:buSzPct val="68000"/>
              <a:buNone/>
            </a:pPr>
            <a:r>
              <a:rPr lang="en-US" sz="2600" dirty="0">
                <a:solidFill>
                  <a:prstClr val="black"/>
                </a:solidFill>
                <a:latin typeface="Times New Roman"/>
                <a:ea typeface="Calibri"/>
                <a:cs typeface="Arial"/>
              </a:rPr>
              <a:t>10- Gases </a:t>
            </a:r>
            <a:endParaRPr lang="en-US" sz="1900" dirty="0">
              <a:solidFill>
                <a:prstClr val="black"/>
              </a:solidFill>
              <a:ea typeface="Calibri"/>
              <a:cs typeface="Arial"/>
            </a:endParaRPr>
          </a:p>
          <a:p>
            <a:endParaRPr lang="ar-IQ" dirty="0"/>
          </a:p>
        </p:txBody>
      </p:sp>
      <p:sp>
        <p:nvSpPr>
          <p:cNvPr id="2" name="Title 1"/>
          <p:cNvSpPr>
            <a:spLocks noGrp="1"/>
          </p:cNvSpPr>
          <p:nvPr>
            <p:ph type="title"/>
          </p:nvPr>
        </p:nvSpPr>
        <p:spPr/>
        <p:txBody>
          <a:bodyPr>
            <a:normAutofit fontScale="90000"/>
          </a:bodyPr>
          <a:lstStyle/>
          <a:p>
            <a:pPr lvl="0"/>
            <a:r>
              <a:rPr lang="en-US" dirty="0" smtClean="0">
                <a:solidFill>
                  <a:srgbClr val="FF0000"/>
                </a:solidFill>
                <a:highlight>
                  <a:srgbClr val="C0C0C0"/>
                </a:highlight>
                <a:latin typeface="Times New Roman"/>
                <a:ea typeface="Calibri"/>
                <a:cs typeface="Arial"/>
              </a:rPr>
              <a:t>Major groups of antimicrobial agents :</a:t>
            </a:r>
            <a:r>
              <a:rPr lang="en-US" dirty="0" smtClean="0">
                <a:solidFill>
                  <a:srgbClr val="FF0000"/>
                </a:solidFill>
                <a:latin typeface="Times New Roman"/>
                <a:ea typeface="Calibri"/>
                <a:cs typeface="Arial"/>
              </a:rPr>
              <a:t> </a:t>
            </a:r>
            <a:r>
              <a:rPr lang="en-US" sz="3600" dirty="0">
                <a:solidFill>
                  <a:prstClr val="black"/>
                </a:solidFill>
                <a:ea typeface="Calibri"/>
                <a:cs typeface="Arial"/>
              </a:rPr>
              <a:t/>
            </a:r>
            <a:br>
              <a:rPr lang="en-US" sz="3600" dirty="0">
                <a:solidFill>
                  <a:prstClr val="black"/>
                </a:solidFill>
                <a:ea typeface="Calibri"/>
                <a:cs typeface="Arial"/>
              </a:rPr>
            </a:br>
            <a:endParaRPr lang="ar-IQ" dirty="0"/>
          </a:p>
        </p:txBody>
      </p:sp>
    </p:spTree>
    <p:extLst>
      <p:ext uri="{BB962C8B-B14F-4D97-AF65-F5344CB8AC3E}">
        <p14:creationId xmlns:p14="http://schemas.microsoft.com/office/powerpoint/2010/main" val="31923756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20000"/>
          </a:bodyPr>
          <a:lstStyle/>
          <a:p>
            <a:pPr marL="109728" lvl="0" indent="0" algn="just" rtl="0">
              <a:spcBef>
                <a:spcPts val="400"/>
              </a:spcBef>
              <a:spcAft>
                <a:spcPts val="1000"/>
              </a:spcAft>
              <a:buClr>
                <a:srgbClr val="2DA2BF"/>
              </a:buClr>
              <a:buSzPct val="68000"/>
              <a:buNone/>
            </a:pPr>
            <a:r>
              <a:rPr lang="en-US" sz="2800" dirty="0" smtClean="0">
                <a:solidFill>
                  <a:prstClr val="black"/>
                </a:solidFill>
                <a:latin typeface="Times New Roman"/>
                <a:ea typeface="Calibri"/>
                <a:cs typeface="Arial"/>
              </a:rPr>
              <a:t>Phenol </a:t>
            </a:r>
            <a:r>
              <a:rPr lang="en-US" sz="2800" dirty="0">
                <a:solidFill>
                  <a:prstClr val="black"/>
                </a:solidFill>
                <a:latin typeface="Times New Roman"/>
                <a:ea typeface="Calibri"/>
                <a:cs typeface="Arial"/>
              </a:rPr>
              <a:t>(Carboxylic acid) it's effect is being through its active part which is the free carboxylic group, and it acts on :</a:t>
            </a:r>
            <a:endParaRPr lang="en-US" sz="2000" dirty="0">
              <a:solidFill>
                <a:prstClr val="black"/>
              </a:solidFill>
              <a:ea typeface="Calibri"/>
              <a:cs typeface="Arial"/>
            </a:endParaRPr>
          </a:p>
          <a:p>
            <a:pPr marL="109728" lvl="0" indent="0" algn="just" rtl="0">
              <a:spcBef>
                <a:spcPts val="400"/>
              </a:spcBef>
              <a:spcAft>
                <a:spcPts val="1000"/>
              </a:spcAft>
              <a:buClr>
                <a:srgbClr val="2DA2BF"/>
              </a:buClr>
              <a:buSzPct val="68000"/>
              <a:buNone/>
            </a:pPr>
            <a:r>
              <a:rPr lang="en-US" sz="2800" dirty="0">
                <a:solidFill>
                  <a:prstClr val="black"/>
                </a:solidFill>
                <a:latin typeface="Times New Roman"/>
                <a:ea typeface="Calibri"/>
                <a:cs typeface="Arial"/>
              </a:rPr>
              <a:t>1- destruction of cell wall </a:t>
            </a:r>
            <a:endParaRPr lang="en-US" sz="2000" dirty="0">
              <a:solidFill>
                <a:prstClr val="black"/>
              </a:solidFill>
              <a:ea typeface="Calibri"/>
              <a:cs typeface="Arial"/>
            </a:endParaRPr>
          </a:p>
          <a:p>
            <a:pPr marL="109728" lvl="0" indent="0" algn="just" rtl="0">
              <a:spcBef>
                <a:spcPts val="400"/>
              </a:spcBef>
              <a:spcAft>
                <a:spcPts val="1000"/>
              </a:spcAft>
              <a:buClr>
                <a:srgbClr val="2DA2BF"/>
              </a:buClr>
              <a:buSzPct val="68000"/>
              <a:buNone/>
            </a:pPr>
            <a:r>
              <a:rPr lang="en-US" sz="2800" dirty="0">
                <a:solidFill>
                  <a:prstClr val="black"/>
                </a:solidFill>
                <a:latin typeface="Times New Roman"/>
                <a:ea typeface="Calibri"/>
                <a:cs typeface="Arial"/>
              </a:rPr>
              <a:t>2- Precipitation and coagulation of proteins.</a:t>
            </a:r>
            <a:endParaRPr lang="en-US" sz="2000" dirty="0">
              <a:solidFill>
                <a:prstClr val="black"/>
              </a:solidFill>
              <a:ea typeface="Calibri"/>
              <a:cs typeface="Arial"/>
            </a:endParaRPr>
          </a:p>
          <a:p>
            <a:pPr marL="109728" lvl="0" indent="0" algn="just" rtl="0">
              <a:spcBef>
                <a:spcPts val="400"/>
              </a:spcBef>
              <a:spcAft>
                <a:spcPts val="1000"/>
              </a:spcAft>
              <a:buClr>
                <a:srgbClr val="2DA2BF"/>
              </a:buClr>
              <a:buSzPct val="68000"/>
              <a:buNone/>
            </a:pPr>
            <a:r>
              <a:rPr lang="en-US" sz="2800" dirty="0">
                <a:solidFill>
                  <a:prstClr val="black"/>
                </a:solidFill>
                <a:latin typeface="Times New Roman"/>
                <a:ea typeface="Calibri"/>
                <a:cs typeface="Arial"/>
              </a:rPr>
              <a:t>3- Suppression of a number of enzymes</a:t>
            </a:r>
            <a:endParaRPr lang="en-US" sz="2000" dirty="0">
              <a:solidFill>
                <a:prstClr val="black"/>
              </a:solidFill>
              <a:ea typeface="Calibri"/>
              <a:cs typeface="Arial"/>
            </a:endParaRPr>
          </a:p>
          <a:p>
            <a:pPr marL="365760" lvl="0" indent="-256032" algn="just" rtl="0">
              <a:lnSpc>
                <a:spcPct val="115000"/>
              </a:lnSpc>
              <a:spcBef>
                <a:spcPts val="400"/>
              </a:spcBef>
              <a:spcAft>
                <a:spcPts val="1000"/>
              </a:spcAft>
              <a:buClr>
                <a:srgbClr val="2DA2BF"/>
              </a:buClr>
              <a:buSzPct val="68000"/>
              <a:buFont typeface="Wingdings 3"/>
              <a:buChar char=""/>
            </a:pPr>
            <a:r>
              <a:rPr lang="en-US" sz="2800" dirty="0">
                <a:solidFill>
                  <a:prstClr val="black"/>
                </a:solidFill>
                <a:latin typeface="Times New Roman"/>
                <a:ea typeface="Calibri"/>
                <a:cs typeface="Arial"/>
              </a:rPr>
              <a:t>Phenol is </a:t>
            </a:r>
            <a:r>
              <a:rPr lang="en-US" sz="2800" dirty="0">
                <a:solidFill>
                  <a:srgbClr val="FF0000"/>
                </a:solidFill>
                <a:highlight>
                  <a:srgbClr val="D3D3D3"/>
                </a:highlight>
                <a:latin typeface="Times New Roman"/>
                <a:ea typeface="Calibri"/>
                <a:cs typeface="Arial"/>
              </a:rPr>
              <a:t>considered highly effective against Mycobacteria</a:t>
            </a:r>
            <a:r>
              <a:rPr lang="en-US" sz="2800" dirty="0">
                <a:solidFill>
                  <a:srgbClr val="FF0000"/>
                </a:solidFill>
                <a:latin typeface="Times New Roman"/>
                <a:ea typeface="Calibri"/>
                <a:cs typeface="Arial"/>
              </a:rPr>
              <a:t> </a:t>
            </a:r>
            <a:r>
              <a:rPr lang="en-US" sz="2800" dirty="0">
                <a:solidFill>
                  <a:prstClr val="black"/>
                </a:solidFill>
                <a:highlight>
                  <a:srgbClr val="FFFF00"/>
                </a:highlight>
                <a:latin typeface="Times New Roman"/>
                <a:ea typeface="Calibri"/>
                <a:cs typeface="Arial"/>
              </a:rPr>
              <a:t>because of it's high solubility in lipids</a:t>
            </a:r>
            <a:r>
              <a:rPr lang="en-US" sz="2800" dirty="0">
                <a:solidFill>
                  <a:prstClr val="black"/>
                </a:solidFill>
                <a:latin typeface="Times New Roman"/>
                <a:ea typeface="Calibri"/>
                <a:cs typeface="Arial"/>
              </a:rPr>
              <a:t>, and it has a major killing effect on fungi, such as in case of the O- cresol. </a:t>
            </a:r>
            <a:endParaRPr lang="en-US" sz="2000" dirty="0">
              <a:solidFill>
                <a:prstClr val="black"/>
              </a:solidFill>
              <a:ea typeface="Calibri"/>
              <a:cs typeface="Arial"/>
            </a:endParaRPr>
          </a:p>
          <a:p>
            <a:endParaRPr lang="ar-IQ" dirty="0"/>
          </a:p>
        </p:txBody>
      </p:sp>
      <p:sp>
        <p:nvSpPr>
          <p:cNvPr id="2" name="Title 1"/>
          <p:cNvSpPr>
            <a:spLocks noGrp="1"/>
          </p:cNvSpPr>
          <p:nvPr>
            <p:ph type="title"/>
          </p:nvPr>
        </p:nvSpPr>
        <p:spPr/>
        <p:txBody>
          <a:bodyPr>
            <a:normAutofit fontScale="90000"/>
          </a:bodyPr>
          <a:lstStyle/>
          <a:p>
            <a:pPr lvl="0"/>
            <a:r>
              <a:rPr lang="en-US" b="1" dirty="0" smtClean="0">
                <a:solidFill>
                  <a:srgbClr val="FF0000"/>
                </a:solidFill>
                <a:highlight>
                  <a:srgbClr val="D3D3D3"/>
                </a:highlight>
                <a:latin typeface="Times New Roman"/>
                <a:ea typeface="Calibri"/>
                <a:cs typeface="Arial"/>
              </a:rPr>
              <a:t>Phenol and it's compounds:</a:t>
            </a:r>
            <a:r>
              <a:rPr lang="en-US" sz="3600" dirty="0">
                <a:solidFill>
                  <a:prstClr val="black"/>
                </a:solidFill>
                <a:ea typeface="Calibri"/>
                <a:cs typeface="Arial"/>
              </a:rPr>
              <a:t/>
            </a:r>
            <a:br>
              <a:rPr lang="en-US" sz="3600" dirty="0">
                <a:solidFill>
                  <a:prstClr val="black"/>
                </a:solidFill>
                <a:ea typeface="Calibri"/>
                <a:cs typeface="Arial"/>
              </a:rPr>
            </a:br>
            <a:endParaRPr lang="ar-IQ" dirty="0"/>
          </a:p>
        </p:txBody>
      </p:sp>
    </p:spTree>
    <p:extLst>
      <p:ext uri="{BB962C8B-B14F-4D97-AF65-F5344CB8AC3E}">
        <p14:creationId xmlns:p14="http://schemas.microsoft.com/office/powerpoint/2010/main" val="37777069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10000"/>
          </a:bodyPr>
          <a:lstStyle/>
          <a:p>
            <a:pPr marL="365760" lvl="0" indent="-256032" algn="justLow" rtl="0">
              <a:lnSpc>
                <a:spcPct val="150000"/>
              </a:lnSpc>
              <a:spcBef>
                <a:spcPts val="400"/>
              </a:spcBef>
              <a:spcAft>
                <a:spcPts val="1000"/>
              </a:spcAft>
              <a:buClr>
                <a:srgbClr val="2DA2BF"/>
              </a:buClr>
              <a:buSzPct val="68000"/>
              <a:buFont typeface="Wingdings 3"/>
              <a:buChar char=""/>
            </a:pPr>
            <a:r>
              <a:rPr lang="en-US" sz="2800" dirty="0" smtClean="0">
                <a:solidFill>
                  <a:prstClr val="black"/>
                </a:solidFill>
                <a:latin typeface="Times New Roman"/>
                <a:ea typeface="Calibri"/>
                <a:cs typeface="Arial"/>
              </a:rPr>
              <a:t>Active </a:t>
            </a:r>
            <a:r>
              <a:rPr lang="en-US" sz="2800" dirty="0">
                <a:solidFill>
                  <a:prstClr val="black"/>
                </a:solidFill>
                <a:latin typeface="Times New Roman"/>
                <a:ea typeface="Calibri"/>
                <a:cs typeface="Arial"/>
              </a:rPr>
              <a:t>against </a:t>
            </a:r>
            <a:r>
              <a:rPr lang="en-US" sz="2800" dirty="0">
                <a:solidFill>
                  <a:prstClr val="black"/>
                </a:solidFill>
                <a:highlight>
                  <a:srgbClr val="D3D3D3"/>
                </a:highlight>
                <a:latin typeface="Times New Roman"/>
                <a:ea typeface="Calibri"/>
                <a:cs typeface="Arial"/>
              </a:rPr>
              <a:t>vegetative cells</a:t>
            </a:r>
            <a:r>
              <a:rPr lang="en-US" sz="2800" dirty="0">
                <a:solidFill>
                  <a:prstClr val="black"/>
                </a:solidFill>
                <a:latin typeface="Times New Roman"/>
                <a:ea typeface="Calibri"/>
                <a:cs typeface="Arial"/>
              </a:rPr>
              <a:t> of </a:t>
            </a:r>
            <a:r>
              <a:rPr lang="en-US" sz="2800" dirty="0">
                <a:solidFill>
                  <a:prstClr val="black"/>
                </a:solidFill>
                <a:highlight>
                  <a:srgbClr val="D3D3D3"/>
                </a:highlight>
                <a:latin typeface="Times New Roman"/>
                <a:ea typeface="Calibri"/>
                <a:cs typeface="Arial"/>
              </a:rPr>
              <a:t>bacteria and fungi</a:t>
            </a:r>
            <a:r>
              <a:rPr lang="en-US" sz="2800" dirty="0">
                <a:solidFill>
                  <a:prstClr val="black"/>
                </a:solidFill>
                <a:latin typeface="Times New Roman"/>
                <a:ea typeface="Calibri"/>
                <a:cs typeface="Arial"/>
              </a:rPr>
              <a:t> with no effect on </a:t>
            </a:r>
            <a:r>
              <a:rPr lang="en-US" sz="2800" dirty="0">
                <a:solidFill>
                  <a:prstClr val="black"/>
                </a:solidFill>
                <a:highlight>
                  <a:srgbClr val="D3D3D3"/>
                </a:highlight>
                <a:latin typeface="Times New Roman"/>
                <a:ea typeface="Calibri"/>
                <a:cs typeface="Arial"/>
              </a:rPr>
              <a:t>spores</a:t>
            </a:r>
            <a:r>
              <a:rPr lang="en-US" sz="2800" dirty="0">
                <a:solidFill>
                  <a:prstClr val="black"/>
                </a:solidFill>
                <a:latin typeface="Times New Roman"/>
                <a:ea typeface="Calibri"/>
                <a:cs typeface="Arial"/>
              </a:rPr>
              <a:t>, their effect is through </a:t>
            </a:r>
            <a:r>
              <a:rPr lang="en-US" sz="2800" dirty="0">
                <a:solidFill>
                  <a:prstClr val="black"/>
                </a:solidFill>
                <a:highlight>
                  <a:srgbClr val="D3D3D3"/>
                </a:highlight>
                <a:latin typeface="Times New Roman"/>
                <a:ea typeface="Calibri"/>
                <a:cs typeface="Arial"/>
              </a:rPr>
              <a:t>melting of lipid in the cell wall</a:t>
            </a:r>
            <a:r>
              <a:rPr lang="en-US" sz="2800" dirty="0">
                <a:solidFill>
                  <a:prstClr val="black"/>
                </a:solidFill>
                <a:latin typeface="Times New Roman"/>
                <a:ea typeface="Calibri"/>
                <a:cs typeface="Arial"/>
              </a:rPr>
              <a:t>, and </a:t>
            </a:r>
            <a:r>
              <a:rPr lang="en-US" sz="2800" dirty="0">
                <a:solidFill>
                  <a:prstClr val="black"/>
                </a:solidFill>
                <a:highlight>
                  <a:srgbClr val="D3D3D3"/>
                </a:highlight>
                <a:latin typeface="Times New Roman"/>
                <a:ea typeface="Calibri"/>
                <a:cs typeface="Arial"/>
              </a:rPr>
              <a:t>protein denaturation</a:t>
            </a:r>
            <a:r>
              <a:rPr lang="en-US" sz="2800" dirty="0">
                <a:solidFill>
                  <a:prstClr val="black"/>
                </a:solidFill>
                <a:latin typeface="Times New Roman"/>
                <a:ea typeface="Calibri"/>
                <a:cs typeface="Arial"/>
              </a:rPr>
              <a:t> in addition to their </a:t>
            </a:r>
            <a:r>
              <a:rPr lang="en-US" sz="2800" dirty="0">
                <a:solidFill>
                  <a:prstClr val="black"/>
                </a:solidFill>
                <a:highlight>
                  <a:srgbClr val="D3D3D3"/>
                </a:highlight>
                <a:latin typeface="Times New Roman"/>
                <a:ea typeface="Calibri"/>
                <a:cs typeface="Arial"/>
              </a:rPr>
              <a:t>effect of a drying substance (dehydration) .</a:t>
            </a:r>
            <a:endParaRPr lang="en-US" sz="2000" dirty="0">
              <a:solidFill>
                <a:prstClr val="black"/>
              </a:solidFill>
              <a:ea typeface="Calibri"/>
              <a:cs typeface="Arial"/>
            </a:endParaRPr>
          </a:p>
          <a:p>
            <a:pPr marL="365760" lvl="0" indent="-256032" algn="just" rtl="0">
              <a:lnSpc>
                <a:spcPct val="150000"/>
              </a:lnSpc>
              <a:spcBef>
                <a:spcPts val="400"/>
              </a:spcBef>
              <a:spcAft>
                <a:spcPts val="1000"/>
              </a:spcAft>
              <a:buClr>
                <a:srgbClr val="2DA2BF"/>
              </a:buClr>
              <a:buSzPct val="68000"/>
              <a:buFont typeface="Wingdings 3"/>
              <a:buChar char=""/>
            </a:pPr>
            <a:r>
              <a:rPr lang="en-US" sz="2800" dirty="0">
                <a:solidFill>
                  <a:prstClr val="black"/>
                </a:solidFill>
                <a:latin typeface="Times New Roman"/>
                <a:ea typeface="Calibri"/>
                <a:cs typeface="Arial"/>
              </a:rPr>
              <a:t>Ethyl alcohol used in sterilization in a concentration of </a:t>
            </a:r>
            <a:r>
              <a:rPr lang="en-US" sz="2800" dirty="0">
                <a:solidFill>
                  <a:prstClr val="black"/>
                </a:solidFill>
                <a:highlight>
                  <a:srgbClr val="D3D3D3"/>
                </a:highlight>
                <a:latin typeface="Times New Roman"/>
                <a:ea typeface="Calibri"/>
                <a:cs typeface="Arial"/>
              </a:rPr>
              <a:t>50-90</a:t>
            </a:r>
            <a:r>
              <a:rPr lang="en-US" sz="2800" dirty="0">
                <a:solidFill>
                  <a:prstClr val="black"/>
                </a:solidFill>
                <a:latin typeface="Times New Roman"/>
                <a:ea typeface="Calibri"/>
                <a:cs typeface="Arial"/>
              </a:rPr>
              <a:t> % but the best </a:t>
            </a:r>
            <a:r>
              <a:rPr lang="en-US" sz="2800" dirty="0" err="1">
                <a:solidFill>
                  <a:prstClr val="black"/>
                </a:solidFill>
                <a:latin typeface="Times New Roman"/>
                <a:ea typeface="Calibri"/>
                <a:cs typeface="Arial"/>
              </a:rPr>
              <a:t>ki</a:t>
            </a:r>
            <a:r>
              <a:rPr lang="en-US" sz="2800" dirty="0">
                <a:solidFill>
                  <a:prstClr val="black"/>
                </a:solidFill>
                <a:latin typeface="Times New Roman"/>
                <a:ea typeface="Calibri"/>
                <a:cs typeface="Arial"/>
              </a:rPr>
              <a:t> </a:t>
            </a:r>
            <a:r>
              <a:rPr lang="en-US" sz="2800" dirty="0" err="1">
                <a:solidFill>
                  <a:prstClr val="black"/>
                </a:solidFill>
                <a:latin typeface="Times New Roman"/>
                <a:ea typeface="Calibri"/>
                <a:cs typeface="Arial"/>
              </a:rPr>
              <a:t>lling</a:t>
            </a:r>
            <a:r>
              <a:rPr lang="en-US" sz="2800" dirty="0">
                <a:solidFill>
                  <a:prstClr val="black"/>
                </a:solidFill>
                <a:latin typeface="Times New Roman"/>
                <a:ea typeface="Calibri"/>
                <a:cs typeface="Arial"/>
              </a:rPr>
              <a:t> concentration to bacteria is </a:t>
            </a:r>
            <a:r>
              <a:rPr lang="en-US" sz="2800" dirty="0">
                <a:solidFill>
                  <a:prstClr val="black"/>
                </a:solidFill>
                <a:highlight>
                  <a:srgbClr val="FFFF00"/>
                </a:highlight>
                <a:latin typeface="Times New Roman"/>
                <a:ea typeface="Calibri"/>
                <a:cs typeface="Arial"/>
              </a:rPr>
              <a:t>70%</a:t>
            </a:r>
            <a:r>
              <a:rPr lang="en-US" sz="2800" dirty="0">
                <a:solidFill>
                  <a:prstClr val="black"/>
                </a:solidFill>
                <a:latin typeface="Times New Roman"/>
                <a:ea typeface="Calibri"/>
                <a:cs typeface="Arial"/>
              </a:rPr>
              <a:t> .</a:t>
            </a:r>
          </a:p>
          <a:p>
            <a:endParaRPr lang="ar-IQ" dirty="0"/>
          </a:p>
        </p:txBody>
      </p:sp>
      <p:sp>
        <p:nvSpPr>
          <p:cNvPr id="2" name="Title 1"/>
          <p:cNvSpPr>
            <a:spLocks noGrp="1"/>
          </p:cNvSpPr>
          <p:nvPr>
            <p:ph type="title"/>
          </p:nvPr>
        </p:nvSpPr>
        <p:spPr/>
        <p:txBody>
          <a:bodyPr>
            <a:normAutofit fontScale="90000"/>
          </a:bodyPr>
          <a:lstStyle/>
          <a:p>
            <a:pPr lvl="0"/>
            <a:r>
              <a:rPr lang="en-US" b="1" dirty="0" smtClean="0">
                <a:solidFill>
                  <a:srgbClr val="FF0000"/>
                </a:solidFill>
                <a:highlight>
                  <a:srgbClr val="C0C0C0"/>
                </a:highlight>
                <a:latin typeface="Times New Roman"/>
                <a:ea typeface="Calibri"/>
                <a:cs typeface="Arial"/>
              </a:rPr>
              <a:t>Alcohols :</a:t>
            </a:r>
            <a:r>
              <a:rPr lang="en-US" sz="3200" dirty="0">
                <a:solidFill>
                  <a:prstClr val="black"/>
                </a:solidFill>
                <a:ea typeface="Calibri"/>
                <a:cs typeface="Arial"/>
              </a:rPr>
              <a:t/>
            </a:r>
            <a:br>
              <a:rPr lang="en-US" sz="3200" dirty="0">
                <a:solidFill>
                  <a:prstClr val="black"/>
                </a:solidFill>
                <a:ea typeface="Calibri"/>
                <a:cs typeface="Arial"/>
              </a:rPr>
            </a:br>
            <a:endParaRPr lang="ar-IQ" dirty="0"/>
          </a:p>
        </p:txBody>
      </p:sp>
    </p:spTree>
    <p:extLst>
      <p:ext uri="{BB962C8B-B14F-4D97-AF65-F5344CB8AC3E}">
        <p14:creationId xmlns:p14="http://schemas.microsoft.com/office/powerpoint/2010/main" val="36535012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85000" lnSpcReduction="20000"/>
          </a:bodyPr>
          <a:lstStyle/>
          <a:p>
            <a:pPr marL="365760" lvl="0" indent="-256032" algn="just" rtl="0">
              <a:spcBef>
                <a:spcPts val="400"/>
              </a:spcBef>
              <a:spcAft>
                <a:spcPts val="1000"/>
              </a:spcAft>
              <a:buClr>
                <a:srgbClr val="2DA2BF"/>
              </a:buClr>
              <a:buSzPct val="68000"/>
              <a:buFont typeface="Wingdings 3"/>
              <a:buChar char=""/>
            </a:pPr>
            <a:r>
              <a:rPr lang="en-US" sz="2400" dirty="0" smtClean="0">
                <a:solidFill>
                  <a:prstClr val="black"/>
                </a:solidFill>
                <a:latin typeface="Times New Roman"/>
                <a:ea typeface="Calibri"/>
                <a:cs typeface="Arial"/>
              </a:rPr>
              <a:t>Include </a:t>
            </a:r>
            <a:r>
              <a:rPr lang="en-US" sz="2400" dirty="0">
                <a:solidFill>
                  <a:prstClr val="black"/>
                </a:solidFill>
                <a:latin typeface="Times New Roman"/>
                <a:ea typeface="Calibri"/>
                <a:cs typeface="Arial"/>
              </a:rPr>
              <a:t>chloride, iodine and fluoride, and their effects is by being </a:t>
            </a:r>
            <a:r>
              <a:rPr lang="en-US" sz="2400" dirty="0">
                <a:solidFill>
                  <a:prstClr val="black"/>
                </a:solidFill>
                <a:highlight>
                  <a:srgbClr val="D3D3D3"/>
                </a:highlight>
                <a:latin typeface="Times New Roman"/>
                <a:ea typeface="Calibri"/>
                <a:cs typeface="Arial"/>
              </a:rPr>
              <a:t>a very strong oxidizing</a:t>
            </a:r>
            <a:r>
              <a:rPr lang="en-US" sz="2400" dirty="0">
                <a:solidFill>
                  <a:prstClr val="black"/>
                </a:solidFill>
                <a:latin typeface="Times New Roman"/>
                <a:ea typeface="Calibri"/>
                <a:cs typeface="Arial"/>
              </a:rPr>
              <a:t> substances act to suppress </a:t>
            </a:r>
            <a:r>
              <a:rPr lang="en-US" sz="2400" dirty="0">
                <a:solidFill>
                  <a:prstClr val="black"/>
                </a:solidFill>
                <a:highlight>
                  <a:srgbClr val="D3D3D3"/>
                </a:highlight>
                <a:latin typeface="Times New Roman"/>
                <a:ea typeface="Calibri"/>
                <a:cs typeface="Arial"/>
              </a:rPr>
              <a:t>proteins through oxidation of sulf</a:t>
            </a:r>
            <a:r>
              <a:rPr lang="en-US" sz="600" dirty="0">
                <a:solidFill>
                  <a:prstClr val="black"/>
                </a:solidFill>
                <a:highlight>
                  <a:srgbClr val="D3D3D3"/>
                </a:highlight>
                <a:latin typeface="Times New Roman"/>
                <a:ea typeface="Calibri"/>
                <a:cs typeface="Arial"/>
              </a:rPr>
              <a:t> </a:t>
            </a:r>
            <a:r>
              <a:rPr lang="en-US" sz="2400" dirty="0">
                <a:solidFill>
                  <a:prstClr val="black"/>
                </a:solidFill>
                <a:highlight>
                  <a:srgbClr val="D3D3D3"/>
                </a:highlight>
                <a:latin typeface="Times New Roman"/>
                <a:ea typeface="Calibri"/>
                <a:cs typeface="Arial"/>
              </a:rPr>
              <a:t>hydryl group (-SH) and forming (S-S) bands</a:t>
            </a:r>
            <a:r>
              <a:rPr lang="en-US" sz="2400" dirty="0">
                <a:solidFill>
                  <a:prstClr val="black"/>
                </a:solidFill>
                <a:latin typeface="Times New Roman"/>
                <a:ea typeface="Calibri"/>
                <a:cs typeface="Arial"/>
              </a:rPr>
              <a:t> and thus </a:t>
            </a:r>
            <a:r>
              <a:rPr lang="en-US" sz="2400" dirty="0">
                <a:solidFill>
                  <a:prstClr val="black"/>
                </a:solidFill>
                <a:highlight>
                  <a:srgbClr val="D3D3D3"/>
                </a:highlight>
                <a:latin typeface="Times New Roman"/>
                <a:ea typeface="Calibri"/>
                <a:cs typeface="Arial"/>
              </a:rPr>
              <a:t>changing the shape of the protein and suppressing its activity</a:t>
            </a:r>
            <a:r>
              <a:rPr lang="en-US" sz="2400" dirty="0">
                <a:solidFill>
                  <a:prstClr val="black"/>
                </a:solidFill>
                <a:latin typeface="Times New Roman"/>
                <a:ea typeface="Calibri"/>
                <a:cs typeface="Arial"/>
              </a:rPr>
              <a:t>.</a:t>
            </a:r>
            <a:endParaRPr lang="en-US" sz="1800" dirty="0">
              <a:solidFill>
                <a:prstClr val="black"/>
              </a:solidFill>
              <a:ea typeface="Calibri"/>
              <a:cs typeface="Arial"/>
            </a:endParaRPr>
          </a:p>
          <a:p>
            <a:pPr marL="365760" lvl="0" indent="-256032" algn="just" rtl="0">
              <a:spcBef>
                <a:spcPts val="400"/>
              </a:spcBef>
              <a:spcAft>
                <a:spcPts val="1000"/>
              </a:spcAft>
              <a:buClr>
                <a:srgbClr val="2DA2BF"/>
              </a:buClr>
              <a:buSzPct val="68000"/>
              <a:buFont typeface="Wingdings 3"/>
              <a:buChar char=""/>
            </a:pPr>
            <a:r>
              <a:rPr lang="en-US" sz="2400" dirty="0">
                <a:solidFill>
                  <a:prstClr val="black"/>
                </a:solidFill>
                <a:latin typeface="Times New Roman"/>
                <a:ea typeface="Calibri"/>
                <a:cs typeface="Arial"/>
              </a:rPr>
              <a:t>Chloride is used in </a:t>
            </a:r>
            <a:r>
              <a:rPr lang="en-US" sz="2400" dirty="0">
                <a:solidFill>
                  <a:prstClr val="black"/>
                </a:solidFill>
                <a:highlight>
                  <a:srgbClr val="FFFF00"/>
                </a:highlight>
                <a:latin typeface="Times New Roman"/>
                <a:ea typeface="Calibri"/>
                <a:cs typeface="Arial"/>
              </a:rPr>
              <a:t>sterilization of drinking water</a:t>
            </a:r>
            <a:r>
              <a:rPr lang="en-US" sz="2400" dirty="0">
                <a:solidFill>
                  <a:prstClr val="black"/>
                </a:solidFill>
                <a:latin typeface="Times New Roman"/>
                <a:ea typeface="Calibri"/>
                <a:cs typeface="Arial"/>
              </a:rPr>
              <a:t> , from their side effects is their </a:t>
            </a:r>
            <a:r>
              <a:rPr lang="en-US" sz="2400" dirty="0">
                <a:solidFill>
                  <a:prstClr val="black"/>
                </a:solidFill>
                <a:highlight>
                  <a:srgbClr val="FFFF00"/>
                </a:highlight>
                <a:latin typeface="Times New Roman"/>
                <a:ea typeface="Calibri"/>
                <a:cs typeface="Arial"/>
              </a:rPr>
              <a:t>corrosive effect on the metal surfaces</a:t>
            </a:r>
            <a:r>
              <a:rPr lang="en-US" sz="2400" dirty="0">
                <a:solidFill>
                  <a:prstClr val="black"/>
                </a:solidFill>
                <a:latin typeface="Times New Roman"/>
                <a:ea typeface="Calibri"/>
                <a:cs typeface="Arial"/>
              </a:rPr>
              <a:t> .</a:t>
            </a:r>
            <a:endParaRPr lang="en-US" sz="1800" dirty="0">
              <a:solidFill>
                <a:prstClr val="black"/>
              </a:solidFill>
              <a:ea typeface="Calibri"/>
              <a:cs typeface="Arial"/>
            </a:endParaRPr>
          </a:p>
          <a:p>
            <a:pPr marL="109728" lvl="0" indent="0" algn="just" rtl="0">
              <a:lnSpc>
                <a:spcPct val="115000"/>
              </a:lnSpc>
              <a:spcBef>
                <a:spcPts val="400"/>
              </a:spcBef>
              <a:spcAft>
                <a:spcPts val="1000"/>
              </a:spcAft>
              <a:buClr>
                <a:srgbClr val="2DA2BF"/>
              </a:buClr>
              <a:buSzPct val="68000"/>
              <a:buNone/>
            </a:pPr>
            <a:r>
              <a:rPr lang="en-US" sz="3000" b="1" dirty="0">
                <a:solidFill>
                  <a:srgbClr val="FF0000"/>
                </a:solidFill>
                <a:highlight>
                  <a:srgbClr val="D3D3D3"/>
                </a:highlight>
                <a:latin typeface="Times New Roman"/>
                <a:ea typeface="Calibri"/>
                <a:cs typeface="Arial"/>
              </a:rPr>
              <a:t>Heavy metals:</a:t>
            </a:r>
            <a:endParaRPr lang="en-US" sz="1900" dirty="0">
              <a:solidFill>
                <a:prstClr val="black"/>
              </a:solidFill>
              <a:ea typeface="Calibri"/>
              <a:cs typeface="Arial"/>
            </a:endParaRPr>
          </a:p>
          <a:p>
            <a:pPr marL="365760" lvl="0" indent="-256032" algn="just" rtl="0">
              <a:lnSpc>
                <a:spcPct val="115000"/>
              </a:lnSpc>
              <a:spcBef>
                <a:spcPts val="400"/>
              </a:spcBef>
              <a:spcAft>
                <a:spcPts val="1000"/>
              </a:spcAft>
              <a:buClr>
                <a:srgbClr val="2DA2BF"/>
              </a:buClr>
              <a:buSzPct val="68000"/>
              <a:buFont typeface="Wingdings 3"/>
              <a:buChar char=""/>
            </a:pPr>
            <a:r>
              <a:rPr lang="en-US" sz="2600" dirty="0">
                <a:solidFill>
                  <a:prstClr val="black"/>
                </a:solidFill>
                <a:latin typeface="Times New Roman"/>
                <a:ea typeface="Calibri"/>
                <a:cs typeface="Arial"/>
              </a:rPr>
              <a:t>Most of them are bacteriostatic because of their ability to combine with proteins and suppress enzyme through their effect on the (-SH) group.</a:t>
            </a:r>
            <a:endParaRPr lang="en-US" sz="1900" dirty="0">
              <a:solidFill>
                <a:prstClr val="black"/>
              </a:solidFill>
              <a:ea typeface="Calibri"/>
              <a:cs typeface="Arial"/>
            </a:endParaRPr>
          </a:p>
          <a:p>
            <a:pPr marL="365760" lvl="0" indent="-256032" algn="just" rtl="0">
              <a:lnSpc>
                <a:spcPct val="115000"/>
              </a:lnSpc>
              <a:spcBef>
                <a:spcPts val="400"/>
              </a:spcBef>
              <a:spcAft>
                <a:spcPts val="1000"/>
              </a:spcAft>
              <a:buClr>
                <a:srgbClr val="2DA2BF"/>
              </a:buClr>
              <a:buSzPct val="68000"/>
              <a:buFont typeface="Wingdings 3"/>
              <a:buChar char=""/>
            </a:pPr>
            <a:r>
              <a:rPr lang="en-US" sz="2600" dirty="0" err="1">
                <a:solidFill>
                  <a:prstClr val="black"/>
                </a:solidFill>
                <a:latin typeface="Times New Roman"/>
                <a:ea typeface="Calibri"/>
                <a:cs typeface="Arial"/>
              </a:rPr>
              <a:t>e.g</a:t>
            </a:r>
            <a:r>
              <a:rPr lang="en-US" sz="2600" dirty="0">
                <a:solidFill>
                  <a:prstClr val="black"/>
                </a:solidFill>
                <a:latin typeface="Times New Roman"/>
                <a:ea typeface="Calibri"/>
                <a:cs typeface="Arial"/>
              </a:rPr>
              <a:t> .</a:t>
            </a:r>
            <a:r>
              <a:rPr lang="en-US" sz="2800" dirty="0">
                <a:solidFill>
                  <a:srgbClr val="FF0000"/>
                </a:solidFill>
                <a:highlight>
                  <a:srgbClr val="D3D3D3"/>
                </a:highlight>
                <a:latin typeface="Times New Roman"/>
                <a:ea typeface="Calibri"/>
                <a:cs typeface="Arial"/>
              </a:rPr>
              <a:t>mercury</a:t>
            </a:r>
            <a:r>
              <a:rPr lang="en-US" sz="2600" dirty="0">
                <a:solidFill>
                  <a:prstClr val="black"/>
                </a:solidFill>
                <a:highlight>
                  <a:srgbClr val="D3D3D3"/>
                </a:highlight>
                <a:latin typeface="Times New Roman"/>
                <a:ea typeface="Calibri"/>
                <a:cs typeface="Arial"/>
              </a:rPr>
              <a:t> and </a:t>
            </a:r>
            <a:r>
              <a:rPr lang="en-US" sz="2800" dirty="0">
                <a:solidFill>
                  <a:srgbClr val="FF0000"/>
                </a:solidFill>
                <a:highlight>
                  <a:srgbClr val="D3D3D3"/>
                </a:highlight>
                <a:latin typeface="Times New Roman"/>
                <a:ea typeface="Calibri"/>
                <a:cs typeface="Arial"/>
              </a:rPr>
              <a:t>sliver</a:t>
            </a:r>
            <a:r>
              <a:rPr lang="en-US" sz="2600" dirty="0">
                <a:solidFill>
                  <a:prstClr val="black"/>
                </a:solidFill>
                <a:latin typeface="Times New Roman"/>
                <a:ea typeface="Calibri"/>
                <a:cs typeface="Arial"/>
              </a:rPr>
              <a:t> which are considered as the only inorganic ionic metals used as disinfectants .</a:t>
            </a:r>
            <a:endParaRPr lang="en-US" sz="1900" dirty="0">
              <a:solidFill>
                <a:prstClr val="black"/>
              </a:solidFill>
              <a:ea typeface="Calibri"/>
              <a:cs typeface="Arial"/>
            </a:endParaRPr>
          </a:p>
          <a:p>
            <a:endParaRPr lang="ar-IQ" dirty="0"/>
          </a:p>
        </p:txBody>
      </p:sp>
      <p:sp>
        <p:nvSpPr>
          <p:cNvPr id="2" name="Title 1"/>
          <p:cNvSpPr>
            <a:spLocks noGrp="1"/>
          </p:cNvSpPr>
          <p:nvPr>
            <p:ph type="title"/>
          </p:nvPr>
        </p:nvSpPr>
        <p:spPr/>
        <p:txBody>
          <a:bodyPr>
            <a:normAutofit fontScale="90000"/>
          </a:bodyPr>
          <a:lstStyle/>
          <a:p>
            <a:pPr lvl="0"/>
            <a:r>
              <a:rPr lang="en-US" b="1" dirty="0" smtClean="0">
                <a:solidFill>
                  <a:srgbClr val="FF0000"/>
                </a:solidFill>
                <a:highlight>
                  <a:srgbClr val="D3D3D3"/>
                </a:highlight>
                <a:latin typeface="Times New Roman"/>
                <a:ea typeface="Calibri"/>
                <a:cs typeface="Arial"/>
              </a:rPr>
              <a:t>Halogens:</a:t>
            </a:r>
            <a:r>
              <a:rPr lang="en-US" b="1" dirty="0" smtClean="0">
                <a:solidFill>
                  <a:srgbClr val="FF0000"/>
                </a:solidFill>
                <a:latin typeface="Times New Roman"/>
                <a:ea typeface="Calibri"/>
                <a:cs typeface="Arial"/>
              </a:rPr>
              <a:t> </a:t>
            </a:r>
            <a:r>
              <a:rPr lang="en-US" sz="3200" dirty="0">
                <a:solidFill>
                  <a:prstClr val="black"/>
                </a:solidFill>
                <a:ea typeface="Calibri"/>
                <a:cs typeface="Arial"/>
              </a:rPr>
              <a:t/>
            </a:r>
            <a:br>
              <a:rPr lang="en-US" sz="3200" dirty="0">
                <a:solidFill>
                  <a:prstClr val="black"/>
                </a:solidFill>
                <a:ea typeface="Calibri"/>
                <a:cs typeface="Arial"/>
              </a:rPr>
            </a:br>
            <a:endParaRPr lang="ar-IQ" dirty="0"/>
          </a:p>
        </p:txBody>
      </p:sp>
    </p:spTree>
    <p:extLst>
      <p:ext uri="{BB962C8B-B14F-4D97-AF65-F5344CB8AC3E}">
        <p14:creationId xmlns:p14="http://schemas.microsoft.com/office/powerpoint/2010/main" val="257315681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7</TotalTime>
  <Words>540</Words>
  <Application>Microsoft Office PowerPoint</Application>
  <PresentationFormat>On-screen Show (4:3)</PresentationFormat>
  <Paragraphs>42</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Concourse</vt:lpstr>
      <vt:lpstr>Practical Antimicrobial Agents</vt:lpstr>
      <vt:lpstr>Sterilization:</vt:lpstr>
      <vt:lpstr>Disinfection spectrum : </vt:lpstr>
      <vt:lpstr>PowerPoint Presentation</vt:lpstr>
      <vt:lpstr>Major groups of antimicrobial agents :  </vt:lpstr>
      <vt:lpstr>Phenol and it's compounds: </vt:lpstr>
      <vt:lpstr>Alcohols : </vt:lpstr>
      <vt:lpstr>Halogens:  </vt:lpstr>
    </vt:vector>
  </TitlesOfParts>
  <Company>SACC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maaaaath</dc:creator>
  <cp:lastModifiedBy>maaaaath</cp:lastModifiedBy>
  <cp:revision>2</cp:revision>
  <dcterms:created xsi:type="dcterms:W3CDTF">2020-05-03T19:25:47Z</dcterms:created>
  <dcterms:modified xsi:type="dcterms:W3CDTF">2020-05-11T11:21:18Z</dcterms:modified>
</cp:coreProperties>
</file>