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9" r:id="rId3"/>
    <p:sldId id="266" r:id="rId4"/>
    <p:sldId id="265" r:id="rId5"/>
    <p:sldId id="264" r:id="rId6"/>
    <p:sldId id="263" r:id="rId7"/>
    <p:sldId id="262" r:id="rId8"/>
    <p:sldId id="260"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034754A-6211-44E5-A738-6009E119A091}" type="datetimeFigureOut">
              <a:rPr lang="ar-IQ" smtClean="0"/>
              <a:t>11/09/1441</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2AA7973-22C5-40C2-A86E-B0CB32932D30}"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12AA7973-22C5-40C2-A86E-B0CB32932D30}"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12AA7973-22C5-40C2-A86E-B0CB32932D30}"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12AA7973-22C5-40C2-A86E-B0CB32932D30}" type="slidenum">
              <a:rPr lang="ar-IQ" smtClean="0"/>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12AA7973-22C5-40C2-A86E-B0CB32932D30}" type="slidenum">
              <a:rPr lang="ar-IQ" smtClean="0"/>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12AA7973-22C5-40C2-A86E-B0CB32932D30}" type="slidenum">
              <a:rPr lang="ar-IQ" smtClean="0"/>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12AA7973-22C5-40C2-A86E-B0CB32932D30}"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12AA7973-22C5-40C2-A86E-B0CB32932D30}" type="slidenum">
              <a:rPr lang="ar-IQ" smtClean="0"/>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034754A-6211-44E5-A738-6009E119A091}" type="datetimeFigureOut">
              <a:rPr lang="ar-IQ" smtClean="0"/>
              <a:t>11/09/1441</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12AA7973-22C5-40C2-A86E-B0CB32932D30}"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034754A-6211-44E5-A738-6009E119A091}" type="datetimeFigureOut">
              <a:rPr lang="ar-IQ" smtClean="0"/>
              <a:t>11/09/1441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12AA7973-22C5-40C2-A86E-B0CB32932D30}"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034754A-6211-44E5-A738-6009E119A091}" type="datetimeFigureOut">
              <a:rPr lang="ar-IQ" smtClean="0"/>
              <a:t>11/09/1441</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2AA7973-22C5-40C2-A86E-B0CB32932D30}" type="slidenum">
              <a:rPr lang="ar-IQ" smtClean="0"/>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034754A-6211-44E5-A738-6009E119A091}" type="datetimeFigureOut">
              <a:rPr lang="ar-IQ" smtClean="0"/>
              <a:t>11/09/1441</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2AA7973-22C5-40C2-A86E-B0CB32932D30}"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700809"/>
            <a:ext cx="8496944" cy="230425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reflection blurRad="6350" stA="55000" endA="300" endPos="45500" dir="5400000" sy="-100000" algn="bl" rotWithShape="0"/>
                </a:effectLst>
                <a:latin typeface="Aharoni" pitchFamily="2" charset="-79"/>
                <a:cs typeface="Aharoni" pitchFamily="2" charset="-79"/>
              </a:rPr>
              <a:t>Practical Antimicrobial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reflection blurRad="6350" stA="60000" endA="900" endPos="60000" dist="60007" dir="5400000" sy="-100000" algn="bl" rotWithShape="0"/>
                </a:effectLst>
                <a:latin typeface="Aharoni" pitchFamily="2" charset="-79"/>
                <a:cs typeface="Aharoni" pitchFamily="2" charset="-79"/>
              </a:rPr>
              <a:t>Agents</a:t>
            </a:r>
            <a:endParaRPr lang="ar-IQ"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reflection blurRad="6350" stA="60000" endA="900" endPos="60000" dist="60007" dir="5400000" sy="-100000" algn="bl" rotWithShape="0"/>
              </a:effectLst>
              <a:latin typeface="Aharoni" pitchFamily="2" charset="-79"/>
            </a:endParaRPr>
          </a:p>
        </p:txBody>
      </p:sp>
    </p:spTree>
    <p:extLst>
      <p:ext uri="{BB962C8B-B14F-4D97-AF65-F5344CB8AC3E}">
        <p14:creationId xmlns:p14="http://schemas.microsoft.com/office/powerpoint/2010/main" val="19548741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12776"/>
            <a:ext cx="8229600" cy="4525963"/>
          </a:xfrm>
        </p:spPr>
        <p:txBody>
          <a:bodyPr>
            <a:normAutofit fontScale="92500" lnSpcReduction="10000"/>
          </a:bodyPr>
          <a:lstStyle/>
          <a:p>
            <a:pPr algn="just" rtl="0">
              <a:lnSpc>
                <a:spcPct val="150000"/>
              </a:lnSpc>
              <a:spcAft>
                <a:spcPts val="1000"/>
              </a:spcAft>
            </a:pPr>
            <a:r>
              <a:rPr lang="en-US" sz="3600" b="1" dirty="0" smtClean="0">
                <a:solidFill>
                  <a:srgbClr val="C00000"/>
                </a:solidFill>
                <a:effectLst/>
                <a:highlight>
                  <a:srgbClr val="C0C0C0"/>
                </a:highlight>
                <a:latin typeface="Times New Roman"/>
                <a:ea typeface="Calibri"/>
                <a:cs typeface="Arial"/>
              </a:rPr>
              <a:t>Antimicrobial agents:-</a:t>
            </a:r>
            <a:r>
              <a:rPr lang="en-US" sz="3600" b="1" dirty="0" smtClean="0">
                <a:solidFill>
                  <a:srgbClr val="C00000"/>
                </a:solidFill>
                <a:effectLst/>
                <a:latin typeface="Times New Roman"/>
                <a:ea typeface="Calibri"/>
                <a:cs typeface="Arial"/>
              </a:rPr>
              <a:t> </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They are antimicrobial substance used to kill or suppress growth of microorganism, and they are classified into:</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1- Chemotherapeutic agents.</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2- Disinfectants.</a:t>
            </a:r>
            <a:endParaRPr lang="en-US" sz="2400" dirty="0">
              <a:ea typeface="Calibri"/>
              <a:cs typeface="Arial"/>
            </a:endParaRPr>
          </a:p>
          <a:p>
            <a:pPr algn="just" rtl="0">
              <a:lnSpc>
                <a:spcPct val="150000"/>
              </a:lnSpc>
              <a:spcAft>
                <a:spcPts val="1000"/>
              </a:spcAft>
            </a:pPr>
            <a:r>
              <a:rPr lang="en-US" dirty="0" smtClean="0">
                <a:effectLst/>
                <a:latin typeface="Times New Roman"/>
                <a:ea typeface="Calibri"/>
                <a:cs typeface="Arial"/>
              </a:rPr>
              <a:t>3- Antiseptics</a:t>
            </a:r>
            <a:endParaRPr lang="en-US" sz="2400" dirty="0">
              <a:ea typeface="Calibri"/>
              <a:cs typeface="Arial"/>
            </a:endParaRPr>
          </a:p>
          <a:p>
            <a:endParaRPr lang="ar-IQ" dirty="0"/>
          </a:p>
        </p:txBody>
      </p:sp>
      <p:sp>
        <p:nvSpPr>
          <p:cNvPr id="2" name="Title 1"/>
          <p:cNvSpPr>
            <a:spLocks noGrp="1"/>
          </p:cNvSpPr>
          <p:nvPr>
            <p:ph type="title"/>
          </p:nvPr>
        </p:nvSpPr>
        <p:spPr>
          <a:xfrm>
            <a:off x="107504" y="274638"/>
            <a:ext cx="8856984" cy="1143000"/>
          </a:xfrm>
        </p:spPr>
        <p:txBody>
          <a:bodyPr>
            <a:normAutofit/>
          </a:bodyPr>
          <a:lstStyle/>
          <a:p>
            <a:r>
              <a:rPr lang="en-US" sz="40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Aharoni" pitchFamily="2" charset="-79"/>
                <a:cs typeface="Aharoni" pitchFamily="2" charset="-79"/>
              </a:rPr>
              <a:t>Introduction to antimicrobial agents</a:t>
            </a:r>
            <a:endParaRPr lang="ar-IQ" sz="40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Aharoni" pitchFamily="2" charset="-79"/>
            </a:endParaRPr>
          </a:p>
        </p:txBody>
      </p:sp>
    </p:spTree>
    <p:extLst>
      <p:ext uri="{BB962C8B-B14F-4D97-AF65-F5344CB8AC3E}">
        <p14:creationId xmlns:p14="http://schemas.microsoft.com/office/powerpoint/2010/main" val="3644898137"/>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036496" cy="6624736"/>
          </a:xfrm>
        </p:spPr>
        <p:txBody>
          <a:bodyPr>
            <a:normAutofit fontScale="85000" lnSpcReduction="10000"/>
          </a:bodyPr>
          <a:lstStyle/>
          <a:p>
            <a:pPr algn="just" rtl="0">
              <a:lnSpc>
                <a:spcPct val="150000"/>
              </a:lnSpc>
              <a:spcAft>
                <a:spcPts val="1000"/>
              </a:spcAft>
            </a:pPr>
            <a:r>
              <a:rPr lang="en-US" sz="3600" b="1" dirty="0" smtClean="0">
                <a:solidFill>
                  <a:srgbClr val="FF0000"/>
                </a:solidFill>
                <a:effectLst/>
                <a:highlight>
                  <a:srgbClr val="C0C0C0"/>
                </a:highlight>
                <a:latin typeface="Times New Roman"/>
                <a:ea typeface="Calibri"/>
                <a:cs typeface="Arial"/>
              </a:rPr>
              <a:t>Chemotherapeutic agents:</a:t>
            </a:r>
            <a:r>
              <a:rPr lang="en-US" sz="3600" b="1" dirty="0" smtClean="0">
                <a:effectLst/>
                <a:highlight>
                  <a:srgbClr val="C0C0C0"/>
                </a:highlight>
                <a:latin typeface="Times New Roman"/>
                <a:ea typeface="Calibri"/>
                <a:cs typeface="Arial"/>
              </a:rPr>
              <a:t>-</a:t>
            </a:r>
            <a:endParaRPr lang="en-US" sz="2400" dirty="0">
              <a:ea typeface="Calibri"/>
              <a:cs typeface="Arial"/>
            </a:endParaRPr>
          </a:p>
          <a:p>
            <a:pPr marL="109728" indent="0" algn="just" rtl="0">
              <a:lnSpc>
                <a:spcPct val="150000"/>
              </a:lnSpc>
              <a:spcAft>
                <a:spcPts val="1000"/>
              </a:spcAft>
              <a:buNone/>
            </a:pPr>
            <a:r>
              <a:rPr lang="en-US" dirty="0" smtClean="0">
                <a:effectLst/>
                <a:latin typeface="Times New Roman"/>
                <a:ea typeface="Calibri"/>
                <a:cs typeface="Arial"/>
              </a:rPr>
              <a:t>They are antimicrobial substances given systematically to treat infection and they are usually either kill bacteria </a:t>
            </a:r>
            <a:r>
              <a:rPr lang="en-US" dirty="0" smtClean="0">
                <a:effectLst/>
                <a:highlight>
                  <a:srgbClr val="C0C0C0"/>
                </a:highlight>
                <a:latin typeface="Times New Roman"/>
                <a:ea typeface="Calibri"/>
                <a:cs typeface="Arial"/>
              </a:rPr>
              <a:t>(Bactericidal)</a:t>
            </a:r>
            <a:r>
              <a:rPr lang="en-US" dirty="0" smtClean="0">
                <a:effectLst/>
                <a:latin typeface="Times New Roman"/>
                <a:ea typeface="Calibri"/>
                <a:cs typeface="Arial"/>
              </a:rPr>
              <a:t> or suppress bacterial growth </a:t>
            </a:r>
            <a:r>
              <a:rPr lang="en-US" dirty="0" smtClean="0">
                <a:effectLst/>
                <a:highlight>
                  <a:srgbClr val="C0C0C0"/>
                </a:highlight>
                <a:latin typeface="Times New Roman"/>
                <a:ea typeface="Calibri"/>
                <a:cs typeface="Arial"/>
              </a:rPr>
              <a:t>(Bacteriostatic)</a:t>
            </a:r>
            <a:r>
              <a:rPr lang="en-US" dirty="0" smtClean="0">
                <a:effectLst/>
                <a:latin typeface="Times New Roman"/>
                <a:ea typeface="Calibri"/>
                <a:cs typeface="Arial"/>
              </a:rPr>
              <a:t> ,in both condition the purpose from these substance is to prevent replication of the infective microorganism ,so that the body </a:t>
            </a:r>
            <a:r>
              <a:rPr lang="en-US" dirty="0" err="1" smtClean="0">
                <a:effectLst/>
                <a:latin typeface="Times New Roman"/>
                <a:ea typeface="Calibri"/>
                <a:cs typeface="Arial"/>
              </a:rPr>
              <a:t>defences</a:t>
            </a:r>
            <a:r>
              <a:rPr lang="en-US" dirty="0" smtClean="0">
                <a:effectLst/>
                <a:latin typeface="Times New Roman"/>
                <a:ea typeface="Calibri"/>
                <a:cs typeface="Arial"/>
              </a:rPr>
              <a:t> will work and deal with this infection ,e.g. antibiotics .</a:t>
            </a:r>
            <a:endParaRPr lang="en-US" sz="2400" dirty="0">
              <a:ea typeface="Calibri"/>
              <a:cs typeface="Arial"/>
            </a:endParaRPr>
          </a:p>
          <a:p>
            <a:pPr algn="just" rtl="0">
              <a:lnSpc>
                <a:spcPct val="150000"/>
              </a:lnSpc>
              <a:spcAft>
                <a:spcPts val="1000"/>
              </a:spcAft>
            </a:pPr>
            <a:r>
              <a:rPr lang="en-US" sz="3600" b="1" dirty="0" smtClean="0">
                <a:solidFill>
                  <a:srgbClr val="C00000"/>
                </a:solidFill>
                <a:effectLst/>
                <a:highlight>
                  <a:srgbClr val="C0C0C0"/>
                </a:highlight>
                <a:latin typeface="Times New Roman"/>
                <a:ea typeface="Calibri"/>
                <a:cs typeface="Arial"/>
              </a:rPr>
              <a:t>Disinfectants:</a:t>
            </a:r>
            <a:endParaRPr lang="en-US" sz="2400" dirty="0">
              <a:ea typeface="Calibri"/>
              <a:cs typeface="Arial"/>
            </a:endParaRPr>
          </a:p>
          <a:p>
            <a:pPr marL="109728" indent="0" algn="ctr" rtl="0">
              <a:lnSpc>
                <a:spcPct val="150000"/>
              </a:lnSpc>
              <a:spcAft>
                <a:spcPts val="1000"/>
              </a:spcAft>
              <a:buNone/>
            </a:pPr>
            <a:r>
              <a:rPr lang="en-US" dirty="0" smtClean="0">
                <a:effectLst/>
                <a:latin typeface="Times New Roman"/>
                <a:ea typeface="Calibri"/>
                <a:cs typeface="Arial"/>
              </a:rPr>
              <a:t> They are antimicrobial substance and mostly they </a:t>
            </a:r>
            <a:r>
              <a:rPr lang="en-US" b="1" dirty="0" smtClean="0">
                <a:solidFill>
                  <a:srgbClr val="FF0000"/>
                </a:solidFill>
                <a:effectLst/>
                <a:latin typeface="Times New Roman"/>
                <a:ea typeface="Calibri"/>
                <a:cs typeface="Arial"/>
              </a:rPr>
              <a:t>are able to kill a wide range of microorganism</a:t>
            </a:r>
            <a:r>
              <a:rPr lang="en-US" dirty="0" smtClean="0">
                <a:effectLst/>
                <a:latin typeface="Times New Roman"/>
                <a:ea typeface="Calibri"/>
                <a:cs typeface="Arial"/>
              </a:rPr>
              <a:t> but not necessarily kill spores, they are usually used with non-living substances, such as alcohols and </a:t>
            </a:r>
            <a:r>
              <a:rPr lang="en-US" dirty="0" err="1" smtClean="0">
                <a:effectLst/>
                <a:latin typeface="Times New Roman"/>
                <a:ea typeface="Calibri"/>
                <a:cs typeface="Arial"/>
              </a:rPr>
              <a:t>detols</a:t>
            </a:r>
            <a:r>
              <a:rPr lang="en-US" dirty="0" smtClean="0">
                <a:effectLst/>
                <a:latin typeface="Times New Roman"/>
                <a:ea typeface="Calibri"/>
                <a:cs typeface="Arial"/>
              </a:rPr>
              <a:t> (high concentration).</a:t>
            </a:r>
            <a:endParaRPr lang="en-US" sz="2400" dirty="0">
              <a:ea typeface="Calibri"/>
              <a:cs typeface="Arial"/>
            </a:endParaRPr>
          </a:p>
          <a:p>
            <a:endParaRPr lang="ar-IQ" dirty="0"/>
          </a:p>
        </p:txBody>
      </p:sp>
    </p:spTree>
    <p:extLst>
      <p:ext uri="{BB962C8B-B14F-4D97-AF65-F5344CB8AC3E}">
        <p14:creationId xmlns:p14="http://schemas.microsoft.com/office/powerpoint/2010/main" val="234700801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856984" cy="6741368"/>
          </a:xfrm>
        </p:spPr>
        <p:txBody>
          <a:bodyPr>
            <a:normAutofit fontScale="85000" lnSpcReduction="10000"/>
          </a:bodyPr>
          <a:lstStyle/>
          <a:p>
            <a:pPr algn="just" rtl="0">
              <a:lnSpc>
                <a:spcPct val="150000"/>
              </a:lnSpc>
              <a:spcAft>
                <a:spcPts val="1000"/>
              </a:spcAft>
            </a:pPr>
            <a:r>
              <a:rPr lang="en-US" sz="3600" b="1" dirty="0" smtClean="0">
                <a:solidFill>
                  <a:srgbClr val="C00000"/>
                </a:solidFill>
                <a:effectLst/>
                <a:highlight>
                  <a:srgbClr val="C0C0C0"/>
                </a:highlight>
                <a:latin typeface="Times New Roman"/>
                <a:ea typeface="Calibri"/>
                <a:cs typeface="Arial"/>
              </a:rPr>
              <a:t>Antiseptics:</a:t>
            </a:r>
            <a:endParaRPr lang="en-US" sz="2400" dirty="0">
              <a:ea typeface="Calibri"/>
              <a:cs typeface="Arial"/>
            </a:endParaRPr>
          </a:p>
          <a:p>
            <a:pPr marL="109728" indent="0" algn="just" rtl="0">
              <a:lnSpc>
                <a:spcPct val="150000"/>
              </a:lnSpc>
              <a:spcAft>
                <a:spcPts val="1000"/>
              </a:spcAft>
              <a:buNone/>
            </a:pPr>
            <a:r>
              <a:rPr lang="en-US" dirty="0" smtClean="0">
                <a:effectLst/>
                <a:latin typeface="Times New Roman"/>
                <a:ea typeface="Calibri"/>
                <a:cs typeface="Arial"/>
              </a:rPr>
              <a:t>They are antimicrobial substance used to </a:t>
            </a:r>
            <a:r>
              <a:rPr lang="en-US" b="1" dirty="0" smtClean="0">
                <a:solidFill>
                  <a:srgbClr val="FF0000"/>
                </a:solidFill>
                <a:effectLst/>
                <a:latin typeface="Times New Roman"/>
                <a:ea typeface="Calibri"/>
                <a:cs typeface="Arial"/>
              </a:rPr>
              <a:t>control and get rid of bacterial infection</a:t>
            </a:r>
            <a:r>
              <a:rPr lang="en-US" dirty="0" smtClean="0">
                <a:effectLst/>
                <a:latin typeface="Times New Roman"/>
                <a:ea typeface="Calibri"/>
                <a:cs typeface="Arial"/>
              </a:rPr>
              <a:t>, these substances have antimicrobial characteristics similar to that of disinfectants except they are used with skin and other living tissues, and they don’t have the spectrum of activity that disinfectants have, but is specific for microorganisms that cause skin infection </a:t>
            </a:r>
            <a:r>
              <a:rPr lang="en-US" dirty="0" err="1" smtClean="0">
                <a:effectLst/>
                <a:latin typeface="Times New Roman"/>
                <a:ea typeface="Calibri"/>
                <a:cs typeface="Arial"/>
              </a:rPr>
              <a:t>e.g</a:t>
            </a:r>
            <a:r>
              <a:rPr lang="en-US" dirty="0" smtClean="0">
                <a:effectLst/>
                <a:latin typeface="Times New Roman"/>
                <a:ea typeface="Calibri"/>
                <a:cs typeface="Arial"/>
              </a:rPr>
              <a:t> </a:t>
            </a:r>
            <a:r>
              <a:rPr lang="en-US" dirty="0" err="1" smtClean="0">
                <a:effectLst/>
                <a:latin typeface="Times New Roman"/>
                <a:ea typeface="Calibri"/>
                <a:cs typeface="Arial"/>
              </a:rPr>
              <a:t>detol</a:t>
            </a:r>
            <a:r>
              <a:rPr lang="en-US" dirty="0" smtClean="0">
                <a:effectLst/>
                <a:latin typeface="Times New Roman"/>
                <a:ea typeface="Calibri"/>
                <a:cs typeface="Arial"/>
              </a:rPr>
              <a:t> (low concentration) because these substance don’t cause injury to that tissues .</a:t>
            </a:r>
            <a:endParaRPr lang="en-US" sz="2400" dirty="0">
              <a:ea typeface="Calibri"/>
              <a:cs typeface="Arial"/>
            </a:endParaRPr>
          </a:p>
          <a:p>
            <a:pPr algn="just" rtl="0">
              <a:lnSpc>
                <a:spcPct val="150000"/>
              </a:lnSpc>
              <a:spcAft>
                <a:spcPts val="1000"/>
              </a:spcAft>
            </a:pPr>
            <a:r>
              <a:rPr lang="en-US" sz="3600" b="1" dirty="0" smtClean="0">
                <a:solidFill>
                  <a:srgbClr val="C00000"/>
                </a:solidFill>
                <a:effectLst/>
                <a:highlight>
                  <a:srgbClr val="C0C0C0"/>
                </a:highlight>
                <a:latin typeface="Times New Roman"/>
                <a:ea typeface="Calibri"/>
                <a:cs typeface="Arial"/>
              </a:rPr>
              <a:t>Bactericidal :</a:t>
            </a:r>
            <a:r>
              <a:rPr lang="en-US" dirty="0" smtClean="0">
                <a:effectLst/>
                <a:latin typeface="Times New Roman"/>
                <a:ea typeface="Calibri"/>
                <a:cs typeface="Arial"/>
              </a:rPr>
              <a:t> ( the term mean </a:t>
            </a:r>
            <a:r>
              <a:rPr lang="en-US" dirty="0" smtClean="0">
                <a:effectLst/>
                <a:highlight>
                  <a:srgbClr val="FFFF00"/>
                </a:highlight>
                <a:latin typeface="Times New Roman"/>
                <a:ea typeface="Calibri"/>
                <a:cs typeface="Arial"/>
              </a:rPr>
              <a:t>killing</a:t>
            </a:r>
            <a:r>
              <a:rPr lang="en-US" dirty="0" smtClean="0">
                <a:effectLst/>
                <a:latin typeface="Times New Roman"/>
                <a:ea typeface="Calibri"/>
                <a:cs typeface="Arial"/>
              </a:rPr>
              <a:t> bacteria ) by another words if the bacterial cell put in a </a:t>
            </a:r>
            <a:r>
              <a:rPr lang="en-US" dirty="0" smtClean="0">
                <a:effectLst/>
                <a:highlight>
                  <a:srgbClr val="FFFF00"/>
                </a:highlight>
                <a:latin typeface="Times New Roman"/>
                <a:ea typeface="Calibri"/>
                <a:cs typeface="Arial"/>
              </a:rPr>
              <a:t>suitable nutritional</a:t>
            </a:r>
            <a:r>
              <a:rPr lang="en-US" dirty="0" smtClean="0">
                <a:effectLst/>
                <a:latin typeface="Times New Roman"/>
                <a:ea typeface="Calibri"/>
                <a:cs typeface="Arial"/>
              </a:rPr>
              <a:t> media will be </a:t>
            </a:r>
            <a:r>
              <a:rPr lang="en-US" dirty="0" smtClean="0">
                <a:effectLst/>
                <a:highlight>
                  <a:srgbClr val="FFFF00"/>
                </a:highlight>
                <a:latin typeface="Times New Roman"/>
                <a:ea typeface="Calibri"/>
                <a:cs typeface="Arial"/>
              </a:rPr>
              <a:t>unable to replicate</a:t>
            </a:r>
            <a:r>
              <a:rPr lang="en-US" dirty="0" smtClean="0">
                <a:effectLst/>
                <a:latin typeface="Times New Roman"/>
                <a:ea typeface="Calibri"/>
                <a:cs typeface="Arial"/>
              </a:rPr>
              <a:t> and produce new cells; which mean the bacteria is </a:t>
            </a:r>
            <a:r>
              <a:rPr lang="en-US" dirty="0" smtClean="0">
                <a:effectLst/>
                <a:highlight>
                  <a:srgbClr val="FFFF00"/>
                </a:highlight>
                <a:latin typeface="Times New Roman"/>
                <a:ea typeface="Calibri"/>
                <a:cs typeface="Arial"/>
              </a:rPr>
              <a:t>dead</a:t>
            </a:r>
            <a:r>
              <a:rPr lang="en-US" dirty="0" smtClean="0">
                <a:effectLst/>
                <a:latin typeface="Times New Roman"/>
                <a:ea typeface="Calibri"/>
                <a:cs typeface="Arial"/>
              </a:rPr>
              <a:t> .</a:t>
            </a:r>
            <a:endParaRPr lang="en-US" sz="2400" dirty="0">
              <a:ea typeface="Calibri"/>
              <a:cs typeface="Arial"/>
            </a:endParaRPr>
          </a:p>
          <a:p>
            <a:endParaRPr lang="ar-IQ" dirty="0"/>
          </a:p>
        </p:txBody>
      </p:sp>
    </p:spTree>
    <p:extLst>
      <p:ext uri="{BB962C8B-B14F-4D97-AF65-F5344CB8AC3E}">
        <p14:creationId xmlns:p14="http://schemas.microsoft.com/office/powerpoint/2010/main" val="3948549287"/>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036496" cy="6741368"/>
          </a:xfrm>
        </p:spPr>
        <p:txBody>
          <a:bodyPr>
            <a:normAutofit fontScale="55000" lnSpcReduction="20000"/>
          </a:bodyPr>
          <a:lstStyle/>
          <a:p>
            <a:pPr algn="just" rtl="0">
              <a:lnSpc>
                <a:spcPct val="150000"/>
              </a:lnSpc>
              <a:spcAft>
                <a:spcPts val="1000"/>
              </a:spcAft>
            </a:pPr>
            <a:r>
              <a:rPr lang="en-US" sz="5900" b="1" dirty="0" smtClean="0">
                <a:solidFill>
                  <a:srgbClr val="C00000"/>
                </a:solidFill>
                <a:effectLst/>
                <a:highlight>
                  <a:srgbClr val="C0C0C0"/>
                </a:highlight>
                <a:latin typeface="Times New Roman"/>
                <a:ea typeface="Calibri"/>
                <a:cs typeface="Arial"/>
              </a:rPr>
              <a:t>Death could be caused by one of the followings :</a:t>
            </a:r>
            <a:endParaRPr lang="en-US" sz="5900" dirty="0">
              <a:ea typeface="Calibri"/>
              <a:cs typeface="Arial"/>
            </a:endParaRPr>
          </a:p>
          <a:p>
            <a:pPr marL="109728" indent="0" algn="just" rtl="0">
              <a:lnSpc>
                <a:spcPct val="120000"/>
              </a:lnSpc>
              <a:spcAft>
                <a:spcPts val="1000"/>
              </a:spcAft>
              <a:buNone/>
            </a:pPr>
            <a:r>
              <a:rPr lang="en-US" sz="5900" dirty="0" smtClean="0">
                <a:effectLst/>
                <a:latin typeface="Times New Roman"/>
                <a:ea typeface="Calibri"/>
                <a:cs typeface="Arial"/>
              </a:rPr>
              <a:t>2- Enzyme inactivation</a:t>
            </a:r>
            <a:endParaRPr lang="en-US" sz="5900" dirty="0">
              <a:ea typeface="Calibri"/>
              <a:cs typeface="Arial"/>
            </a:endParaRPr>
          </a:p>
          <a:p>
            <a:pPr marL="109728" indent="0" algn="just" rtl="0">
              <a:lnSpc>
                <a:spcPct val="120000"/>
              </a:lnSpc>
              <a:spcAft>
                <a:spcPts val="1000"/>
              </a:spcAft>
              <a:buNone/>
            </a:pPr>
            <a:r>
              <a:rPr lang="en-US" sz="5900" dirty="0" smtClean="0">
                <a:effectLst/>
                <a:latin typeface="Times New Roman"/>
                <a:ea typeface="Calibri"/>
                <a:cs typeface="Arial"/>
              </a:rPr>
              <a:t>3- Damage of membrane </a:t>
            </a:r>
            <a:endParaRPr lang="en-US" sz="5900" dirty="0">
              <a:ea typeface="Calibri"/>
              <a:cs typeface="Arial"/>
            </a:endParaRPr>
          </a:p>
          <a:p>
            <a:pPr marL="109728" indent="0" algn="just" rtl="0">
              <a:lnSpc>
                <a:spcPct val="120000"/>
              </a:lnSpc>
              <a:spcAft>
                <a:spcPts val="1000"/>
              </a:spcAft>
              <a:buNone/>
            </a:pPr>
            <a:r>
              <a:rPr lang="en-US" sz="5900" dirty="0" smtClean="0">
                <a:effectLst/>
                <a:latin typeface="Times New Roman"/>
                <a:ea typeface="Calibri"/>
                <a:cs typeface="Arial"/>
              </a:rPr>
              <a:t>4- Blocking of an essential metabolic pathway </a:t>
            </a:r>
            <a:endParaRPr lang="en-US" sz="5900" dirty="0">
              <a:ea typeface="Calibri"/>
              <a:cs typeface="Arial"/>
            </a:endParaRPr>
          </a:p>
          <a:p>
            <a:pPr algn="just" rtl="0">
              <a:lnSpc>
                <a:spcPct val="120000"/>
              </a:lnSpc>
              <a:spcAft>
                <a:spcPts val="1000"/>
              </a:spcAft>
            </a:pPr>
            <a:r>
              <a:rPr lang="en-US" sz="5900" b="1" dirty="0" smtClean="0">
                <a:solidFill>
                  <a:srgbClr val="C00000"/>
                </a:solidFill>
                <a:effectLst/>
                <a:highlight>
                  <a:srgbClr val="C0C0C0"/>
                </a:highlight>
                <a:latin typeface="Times New Roman"/>
                <a:ea typeface="Calibri"/>
                <a:cs typeface="Arial"/>
              </a:rPr>
              <a:t>Bacteriostatic</a:t>
            </a:r>
            <a:r>
              <a:rPr lang="en-US" sz="5900" dirty="0" smtClean="0">
                <a:solidFill>
                  <a:srgbClr val="C00000"/>
                </a:solidFill>
                <a:effectLst/>
                <a:highlight>
                  <a:srgbClr val="C0C0C0"/>
                </a:highlight>
                <a:latin typeface="Times New Roman"/>
                <a:ea typeface="Calibri"/>
                <a:cs typeface="Arial"/>
              </a:rPr>
              <a:t> </a:t>
            </a:r>
            <a:r>
              <a:rPr lang="en-US" sz="5900" dirty="0" smtClean="0">
                <a:effectLst/>
                <a:highlight>
                  <a:srgbClr val="C0C0C0"/>
                </a:highlight>
                <a:latin typeface="Times New Roman"/>
                <a:ea typeface="Calibri"/>
                <a:cs typeface="Arial"/>
              </a:rPr>
              <a:t>:</a:t>
            </a:r>
            <a:r>
              <a:rPr lang="en-US" sz="5900" dirty="0" smtClean="0">
                <a:effectLst/>
                <a:latin typeface="Times New Roman"/>
                <a:ea typeface="Calibri"/>
                <a:cs typeface="Arial"/>
              </a:rPr>
              <a:t> (The mean </a:t>
            </a:r>
            <a:r>
              <a:rPr lang="en-US" sz="5900" dirty="0" smtClean="0">
                <a:effectLst/>
                <a:highlight>
                  <a:srgbClr val="FFFF00"/>
                </a:highlight>
                <a:latin typeface="Times New Roman"/>
                <a:ea typeface="Calibri"/>
                <a:cs typeface="Arial"/>
              </a:rPr>
              <a:t>suppressing</a:t>
            </a:r>
            <a:r>
              <a:rPr lang="en-US" sz="5900" dirty="0" smtClean="0">
                <a:effectLst/>
                <a:latin typeface="Times New Roman"/>
                <a:ea typeface="Calibri"/>
                <a:cs typeface="Arial"/>
              </a:rPr>
              <a:t> bacterial growth) ,by another word; each cell in the bacterial colonies is prevented from growth by the action of the substance used to suppress its growth and if these cells have </a:t>
            </a:r>
            <a:r>
              <a:rPr lang="en-US" sz="5900" dirty="0" smtClean="0">
                <a:effectLst/>
                <a:highlight>
                  <a:srgbClr val="FFFF00"/>
                </a:highlight>
                <a:latin typeface="Times New Roman"/>
                <a:ea typeface="Calibri"/>
                <a:cs typeface="Arial"/>
              </a:rPr>
              <a:t>suitable media</a:t>
            </a:r>
            <a:r>
              <a:rPr lang="en-US" sz="5900" dirty="0" smtClean="0">
                <a:effectLst/>
                <a:latin typeface="Times New Roman"/>
                <a:ea typeface="Calibri"/>
                <a:cs typeface="Arial"/>
              </a:rPr>
              <a:t> and conditions available , they can resume their activity to </a:t>
            </a:r>
            <a:r>
              <a:rPr lang="en-US" sz="5900" dirty="0" smtClean="0">
                <a:effectLst/>
                <a:highlight>
                  <a:srgbClr val="FFFF00"/>
                </a:highlight>
                <a:latin typeface="Times New Roman"/>
                <a:ea typeface="Calibri"/>
                <a:cs typeface="Arial"/>
              </a:rPr>
              <a:t>replicate again</a:t>
            </a:r>
            <a:r>
              <a:rPr lang="en-US" sz="5900" dirty="0" smtClean="0">
                <a:effectLst/>
                <a:latin typeface="Times New Roman"/>
                <a:ea typeface="Calibri"/>
                <a:cs typeface="Arial"/>
              </a:rPr>
              <a:t> forming new progenies . </a:t>
            </a:r>
            <a:endParaRPr lang="en-US" sz="5900" dirty="0">
              <a:ea typeface="Calibri"/>
              <a:cs typeface="Arial"/>
            </a:endParaRPr>
          </a:p>
          <a:p>
            <a:endParaRPr lang="ar-IQ" dirty="0"/>
          </a:p>
        </p:txBody>
      </p:sp>
    </p:spTree>
    <p:extLst>
      <p:ext uri="{BB962C8B-B14F-4D97-AF65-F5344CB8AC3E}">
        <p14:creationId xmlns:p14="http://schemas.microsoft.com/office/powerpoint/2010/main" val="415200840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036496" cy="6624736"/>
          </a:xfrm>
        </p:spPr>
        <p:txBody>
          <a:bodyPr>
            <a:normAutofit fontScale="92500" lnSpcReduction="10000"/>
          </a:bodyPr>
          <a:lstStyle/>
          <a:p>
            <a:pPr marL="571500" indent="-571500" algn="just" rtl="0">
              <a:lnSpc>
                <a:spcPct val="150000"/>
              </a:lnSpc>
              <a:spcAft>
                <a:spcPts val="1000"/>
              </a:spcAft>
            </a:pPr>
            <a:r>
              <a:rPr lang="en-US" sz="3600" b="1" dirty="0" smtClean="0">
                <a:solidFill>
                  <a:srgbClr val="C00000"/>
                </a:solidFill>
                <a:effectLst/>
                <a:highlight>
                  <a:srgbClr val="C0C0C0"/>
                </a:highlight>
                <a:latin typeface="Times New Roman"/>
                <a:ea typeface="Calibri"/>
                <a:cs typeface="Arial"/>
              </a:rPr>
              <a:t>Antibiotics</a:t>
            </a:r>
            <a:endParaRPr lang="en-US" sz="2400" dirty="0">
              <a:ea typeface="Calibri"/>
              <a:cs typeface="Arial"/>
            </a:endParaRPr>
          </a:p>
          <a:p>
            <a:pPr marL="0" indent="0" algn="just" rtl="0">
              <a:lnSpc>
                <a:spcPct val="150000"/>
              </a:lnSpc>
              <a:spcAft>
                <a:spcPts val="1000"/>
              </a:spcAft>
              <a:buNone/>
            </a:pPr>
            <a:r>
              <a:rPr lang="en-US" sz="2600" dirty="0" smtClean="0">
                <a:effectLst/>
                <a:latin typeface="Times New Roman"/>
                <a:ea typeface="Calibri"/>
                <a:cs typeface="Arial"/>
              </a:rPr>
              <a:t>They are chemical substances, considered as secondary metabolites produced by microorganism during the stationary phase , they have a low molecular weight and are able to kill and suppress growth of other microorganism .</a:t>
            </a:r>
            <a:r>
              <a:rPr lang="en-US" sz="2200" b="1" dirty="0" smtClean="0">
                <a:solidFill>
                  <a:srgbClr val="C00000"/>
                </a:solidFill>
                <a:effectLst/>
                <a:highlight>
                  <a:srgbClr val="C0C0C0"/>
                </a:highlight>
                <a:latin typeface="Times New Roman"/>
                <a:ea typeface="Calibri"/>
                <a:cs typeface="Arial"/>
              </a:rPr>
              <a:t> </a:t>
            </a:r>
          </a:p>
          <a:p>
            <a:pPr marL="457200" indent="-457200" algn="just" rtl="0">
              <a:lnSpc>
                <a:spcPct val="110000"/>
              </a:lnSpc>
              <a:spcAft>
                <a:spcPts val="1000"/>
              </a:spcAft>
            </a:pPr>
            <a:r>
              <a:rPr lang="en-US" sz="2600" b="1" dirty="0" smtClean="0">
                <a:solidFill>
                  <a:srgbClr val="C00000"/>
                </a:solidFill>
                <a:effectLst/>
                <a:highlight>
                  <a:srgbClr val="C0C0C0"/>
                </a:highlight>
                <a:latin typeface="Times New Roman"/>
                <a:ea typeface="Calibri"/>
                <a:cs typeface="Arial"/>
              </a:rPr>
              <a:t>Factors that control the strength of the antimicrobial agent </a:t>
            </a:r>
          </a:p>
          <a:p>
            <a:pPr marL="0" indent="0" algn="just" rtl="0">
              <a:lnSpc>
                <a:spcPct val="110000"/>
              </a:lnSpc>
              <a:spcAft>
                <a:spcPts val="1000"/>
              </a:spcAft>
              <a:buNone/>
            </a:pPr>
            <a:r>
              <a:rPr lang="en-US" sz="2600" dirty="0" smtClean="0">
                <a:effectLst/>
                <a:latin typeface="Times New Roman"/>
                <a:ea typeface="Calibri"/>
                <a:cs typeface="Arial"/>
              </a:rPr>
              <a:t>1- Characteristics of the microorganism </a:t>
            </a:r>
            <a:endParaRPr lang="en-US" sz="1900" dirty="0" smtClean="0">
              <a:ea typeface="Calibri"/>
              <a:cs typeface="Arial"/>
            </a:endParaRPr>
          </a:p>
          <a:p>
            <a:pPr marL="0" indent="0" algn="just" rtl="0">
              <a:lnSpc>
                <a:spcPct val="110000"/>
              </a:lnSpc>
              <a:spcAft>
                <a:spcPts val="1000"/>
              </a:spcAft>
              <a:buNone/>
            </a:pPr>
            <a:r>
              <a:rPr lang="en-US" sz="2600" dirty="0" smtClean="0">
                <a:effectLst/>
                <a:latin typeface="Times New Roman"/>
                <a:ea typeface="Calibri"/>
                <a:cs typeface="Arial"/>
              </a:rPr>
              <a:t>2- The environment (</a:t>
            </a:r>
            <a:r>
              <a:rPr lang="en-US" sz="2600" b="1" dirty="0" smtClean="0">
                <a:solidFill>
                  <a:srgbClr val="FF0000"/>
                </a:solidFill>
                <a:effectLst/>
                <a:latin typeface="Times New Roman"/>
                <a:ea typeface="Calibri"/>
                <a:cs typeface="Arial"/>
              </a:rPr>
              <a:t>temperature, pH, time, substance concentration, presence of organic substance.</a:t>
            </a:r>
            <a:endParaRPr lang="en-US" sz="1900" b="1" dirty="0" smtClean="0">
              <a:solidFill>
                <a:srgbClr val="FF0000"/>
              </a:solidFill>
              <a:ea typeface="Calibri"/>
              <a:cs typeface="Arial"/>
            </a:endParaRPr>
          </a:p>
          <a:p>
            <a:pPr marL="0" indent="0" algn="just" rtl="0">
              <a:lnSpc>
                <a:spcPct val="110000"/>
              </a:lnSpc>
              <a:spcAft>
                <a:spcPts val="1000"/>
              </a:spcAft>
              <a:buNone/>
            </a:pPr>
            <a:r>
              <a:rPr lang="en-US" sz="2600" dirty="0" smtClean="0">
                <a:effectLst/>
                <a:latin typeface="Times New Roman"/>
                <a:ea typeface="Calibri"/>
                <a:cs typeface="Arial"/>
              </a:rPr>
              <a:t>3- Number of bacteria </a:t>
            </a:r>
            <a:endParaRPr lang="en-US" sz="1900" dirty="0" smtClean="0">
              <a:ea typeface="Calibri"/>
              <a:cs typeface="Arial"/>
            </a:endParaRPr>
          </a:p>
          <a:p>
            <a:pPr marL="0" indent="0" algn="just" rtl="0">
              <a:lnSpc>
                <a:spcPct val="110000"/>
              </a:lnSpc>
              <a:spcAft>
                <a:spcPts val="1000"/>
              </a:spcAft>
              <a:buNone/>
            </a:pPr>
            <a:r>
              <a:rPr lang="en-US" sz="2600" dirty="0" smtClean="0">
                <a:effectLst/>
                <a:latin typeface="Times New Roman"/>
                <a:ea typeface="Calibri"/>
                <a:cs typeface="Arial"/>
              </a:rPr>
              <a:t>4- Mode of action </a:t>
            </a:r>
            <a:endParaRPr lang="en-US" sz="1900" dirty="0" smtClean="0">
              <a:ea typeface="Calibri"/>
              <a:cs typeface="Arial"/>
            </a:endParaRPr>
          </a:p>
          <a:p>
            <a:pPr algn="just" rtl="0">
              <a:lnSpc>
                <a:spcPct val="150000"/>
              </a:lnSpc>
              <a:spcAft>
                <a:spcPts val="1000"/>
              </a:spcAft>
            </a:pPr>
            <a:endParaRPr lang="en-US" sz="2400" dirty="0">
              <a:ea typeface="Calibri"/>
              <a:cs typeface="Arial"/>
            </a:endParaRPr>
          </a:p>
          <a:p>
            <a:endParaRPr lang="ar-IQ" dirty="0"/>
          </a:p>
        </p:txBody>
      </p:sp>
    </p:spTree>
    <p:extLst>
      <p:ext uri="{BB962C8B-B14F-4D97-AF65-F5344CB8AC3E}">
        <p14:creationId xmlns:p14="http://schemas.microsoft.com/office/powerpoint/2010/main" val="151654882"/>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856984" cy="850106"/>
          </a:xfrm>
        </p:spPr>
        <p:txBody>
          <a:bodyPr>
            <a:noAutofit/>
          </a:bodyPr>
          <a:lstStyle/>
          <a:p>
            <a:r>
              <a:rPr lang="en-US" sz="2800" b="1" dirty="0" smtClean="0">
                <a:ln w="1905"/>
                <a:solidFill>
                  <a:schemeClr val="tx1">
                    <a:lumMod val="75000"/>
                    <a:lumOff val="25000"/>
                  </a:schemeClr>
                </a:solidFill>
                <a:effectLst>
                  <a:innerShdw blurRad="69850" dist="43180" dir="5400000">
                    <a:srgbClr val="000000">
                      <a:alpha val="65000"/>
                    </a:srgbClr>
                  </a:innerShdw>
                </a:effectLst>
              </a:rPr>
              <a:t>Differences between </a:t>
            </a:r>
            <a:r>
              <a:rPr lang="en-US" sz="2800" b="1" dirty="0" smtClean="0">
                <a:ln w="1905"/>
                <a:solidFill>
                  <a:srgbClr val="FF0000"/>
                </a:solidFill>
                <a:effectLst>
                  <a:innerShdw blurRad="69850" dist="43180" dir="5400000">
                    <a:srgbClr val="000000">
                      <a:alpha val="65000"/>
                    </a:srgbClr>
                  </a:innerShdw>
                </a:effectLst>
              </a:rPr>
              <a:t>Antibiotics</a:t>
            </a:r>
            <a:r>
              <a:rPr lang="en-US" sz="2800" b="1" dirty="0" smtClean="0">
                <a:ln w="1905"/>
                <a:solidFill>
                  <a:schemeClr val="tx1">
                    <a:lumMod val="75000"/>
                    <a:lumOff val="25000"/>
                  </a:schemeClr>
                </a:solidFill>
                <a:effectLst>
                  <a:innerShdw blurRad="69850" dist="43180" dir="5400000">
                    <a:srgbClr val="000000">
                      <a:alpha val="65000"/>
                    </a:srgbClr>
                  </a:innerShdw>
                </a:effectLst>
              </a:rPr>
              <a:t> and </a:t>
            </a:r>
            <a:r>
              <a:rPr lang="en-US" sz="2800" b="1" dirty="0" smtClean="0">
                <a:ln w="1905"/>
                <a:solidFill>
                  <a:srgbClr val="FF0000"/>
                </a:solidFill>
                <a:effectLst>
                  <a:innerShdw blurRad="69850" dist="43180" dir="5400000">
                    <a:srgbClr val="000000">
                      <a:alpha val="65000"/>
                    </a:srgbClr>
                  </a:innerShdw>
                </a:effectLst>
              </a:rPr>
              <a:t>Disinfectants</a:t>
            </a:r>
            <a:endParaRPr lang="ar-IQ" sz="2800" b="1" dirty="0">
              <a:ln w="1905"/>
              <a:solidFill>
                <a:srgbClr val="FF0000"/>
              </a:solidFill>
              <a:effectLst>
                <a:innerShdw blurRad="69850" dist="43180" dir="5400000">
                  <a:srgbClr val="000000">
                    <a:alpha val="65000"/>
                  </a:srgbClr>
                </a:innerShdw>
              </a:effectLst>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585485370"/>
              </p:ext>
            </p:extLst>
          </p:nvPr>
        </p:nvGraphicFramePr>
        <p:xfrm>
          <a:off x="107504" y="1124743"/>
          <a:ext cx="8928992" cy="5531185"/>
        </p:xfrm>
        <a:graphic>
          <a:graphicData uri="http://schemas.openxmlformats.org/drawingml/2006/table">
            <a:tbl>
              <a:tblPr/>
              <a:tblGrid>
                <a:gridCol w="4464496"/>
                <a:gridCol w="4464496"/>
              </a:tblGrid>
              <a:tr h="720081">
                <a:tc>
                  <a:txBody>
                    <a:bodyPr/>
                    <a:lstStyle/>
                    <a:p>
                      <a:pPr algn="ctr" rtl="0">
                        <a:lnSpc>
                          <a:spcPct val="150000"/>
                        </a:lnSpc>
                        <a:spcAft>
                          <a:spcPts val="1000"/>
                        </a:spcAft>
                      </a:pPr>
                      <a:endParaRPr lang="en-US" sz="2800" b="1" dirty="0">
                        <a:solidFill>
                          <a:srgbClr val="FF0000"/>
                        </a:solidFill>
                        <a:effectLst/>
                        <a:latin typeface="Calibri"/>
                        <a:ea typeface="Calibri"/>
                        <a:cs typeface="+mn-cs"/>
                      </a:endParaRPr>
                    </a:p>
                    <a:p>
                      <a:pPr algn="ctr" rtl="0">
                        <a:lnSpc>
                          <a:spcPct val="150000"/>
                        </a:lnSpc>
                        <a:spcAft>
                          <a:spcPts val="1000"/>
                        </a:spcAft>
                      </a:pPr>
                      <a:r>
                        <a:rPr lang="en-US" sz="2800" b="1" dirty="0">
                          <a:solidFill>
                            <a:srgbClr val="FF0000"/>
                          </a:solidFill>
                          <a:effectLst/>
                          <a:latin typeface="Times New Roman"/>
                          <a:ea typeface="Calibri"/>
                          <a:cs typeface="+mn-cs"/>
                        </a:rPr>
                        <a:t>Disinfectants</a:t>
                      </a:r>
                      <a:endParaRPr lang="en-US" sz="2800" b="1" dirty="0">
                        <a:solidFill>
                          <a:srgbClr val="FF0000"/>
                        </a:solidFill>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endParaRPr lang="en-US" sz="2800" b="1" dirty="0" smtClean="0">
                        <a:solidFill>
                          <a:srgbClr val="FF0000"/>
                        </a:solidFill>
                        <a:effectLst/>
                        <a:latin typeface="Calibri"/>
                        <a:ea typeface="Calibri"/>
                        <a:cs typeface="+mn-cs"/>
                      </a:endParaRPr>
                    </a:p>
                    <a:p>
                      <a:pPr algn="ctr" rtl="0">
                        <a:lnSpc>
                          <a:spcPct val="150000"/>
                        </a:lnSpc>
                        <a:spcAft>
                          <a:spcPts val="1000"/>
                        </a:spcAft>
                      </a:pPr>
                      <a:r>
                        <a:rPr lang="en-US" sz="2800" b="1" dirty="0" smtClean="0">
                          <a:solidFill>
                            <a:srgbClr val="FF0000"/>
                          </a:solidFill>
                          <a:effectLst/>
                          <a:latin typeface="Calibri"/>
                          <a:ea typeface="Calibri"/>
                          <a:cs typeface="+mn-cs"/>
                        </a:rPr>
                        <a:t>Antibiotics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4674">
                <a:tc>
                  <a:txBody>
                    <a:bodyPr/>
                    <a:lstStyle/>
                    <a:p>
                      <a:pPr algn="ctr" rtl="0">
                        <a:lnSpc>
                          <a:spcPct val="150000"/>
                        </a:lnSpc>
                        <a:spcAft>
                          <a:spcPts val="1000"/>
                        </a:spcAft>
                      </a:pPr>
                      <a:r>
                        <a:rPr lang="en-US" sz="2000" b="1" dirty="0">
                          <a:effectLst/>
                          <a:latin typeface="Times New Roman"/>
                          <a:ea typeface="Calibri"/>
                          <a:cs typeface="+mn-cs"/>
                        </a:rPr>
                        <a:t>1-Synthetic chemical compounds</a:t>
                      </a:r>
                      <a:endParaRPr lang="en-US" sz="2000" b="1" dirty="0">
                        <a:effectLst/>
                        <a:latin typeface="Calibri"/>
                        <a:ea typeface="Calibri"/>
                        <a:cs typeface="+mn-cs"/>
                      </a:endParaRPr>
                    </a:p>
                    <a:p>
                      <a:pPr algn="ctr" rtl="0">
                        <a:lnSpc>
                          <a:spcPct val="150000"/>
                        </a:lnSpc>
                        <a:spcAft>
                          <a:spcPts val="1000"/>
                        </a:spcAft>
                      </a:pPr>
                      <a:r>
                        <a:rPr lang="en-US" sz="2000" b="1" dirty="0">
                          <a:effectLst/>
                          <a:latin typeface="Times New Roman"/>
                          <a:ea typeface="Calibri"/>
                          <a:cs typeface="+mn-cs"/>
                        </a:rPr>
                        <a:t> </a:t>
                      </a:r>
                      <a:endParaRPr lang="en-US" sz="2000" b="1" dirty="0">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2000" b="1">
                          <a:effectLst/>
                          <a:latin typeface="Times New Roman"/>
                          <a:ea typeface="Calibri"/>
                          <a:cs typeface="+mn-cs"/>
                        </a:rPr>
                        <a:t>1- Biological compound (Secondary metabolites of microorganism)</a:t>
                      </a:r>
                      <a:endParaRPr lang="en-US" sz="2000" b="1">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3127">
                <a:tc>
                  <a:txBody>
                    <a:bodyPr/>
                    <a:lstStyle/>
                    <a:p>
                      <a:pPr algn="ctr" rtl="0">
                        <a:lnSpc>
                          <a:spcPct val="150000"/>
                        </a:lnSpc>
                        <a:spcAft>
                          <a:spcPts val="1000"/>
                        </a:spcAft>
                      </a:pPr>
                      <a:r>
                        <a:rPr lang="en-US" sz="2000" b="1" dirty="0">
                          <a:effectLst/>
                          <a:latin typeface="Times New Roman"/>
                          <a:ea typeface="Calibri"/>
                          <a:cs typeface="+mn-cs"/>
                        </a:rPr>
                        <a:t>2- Non selective Might have an effect on wide spectrum of microorganisms</a:t>
                      </a:r>
                      <a:endParaRPr lang="en-US" sz="2000" b="1" dirty="0">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2000" b="1" dirty="0">
                          <a:effectLst/>
                          <a:latin typeface="Times New Roman"/>
                          <a:ea typeface="Calibri"/>
                          <a:cs typeface="+mn-cs"/>
                        </a:rPr>
                        <a:t>2-Selective Act on one type or limited groups of microorganisms</a:t>
                      </a:r>
                      <a:endParaRPr lang="en-US" sz="2000" b="1" dirty="0">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3097">
                <a:tc>
                  <a:txBody>
                    <a:bodyPr/>
                    <a:lstStyle/>
                    <a:p>
                      <a:pPr algn="ctr" rtl="0">
                        <a:lnSpc>
                          <a:spcPct val="150000"/>
                        </a:lnSpc>
                        <a:spcAft>
                          <a:spcPts val="1000"/>
                        </a:spcAft>
                      </a:pPr>
                      <a:r>
                        <a:rPr lang="en-US" sz="2000" b="1">
                          <a:effectLst/>
                          <a:latin typeface="Times New Roman"/>
                          <a:ea typeface="Calibri"/>
                          <a:cs typeface="+mn-cs"/>
                        </a:rPr>
                        <a:t>3- Used outside the human body or on external surfaces (in vitro)</a:t>
                      </a:r>
                      <a:endParaRPr lang="en-US" sz="2000" b="1">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2000" b="1" dirty="0">
                          <a:effectLst/>
                          <a:latin typeface="Times New Roman"/>
                          <a:ea typeface="Calibri"/>
                          <a:cs typeface="+mn-cs"/>
                        </a:rPr>
                        <a:t>3- Used inside the human body (in vivo)</a:t>
                      </a:r>
                      <a:endParaRPr lang="en-US" sz="2000" b="1" dirty="0">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3127">
                <a:tc>
                  <a:txBody>
                    <a:bodyPr/>
                    <a:lstStyle/>
                    <a:p>
                      <a:pPr algn="ctr" rtl="0">
                        <a:lnSpc>
                          <a:spcPct val="150000"/>
                        </a:lnSpc>
                        <a:spcAft>
                          <a:spcPts val="1000"/>
                        </a:spcAft>
                      </a:pPr>
                      <a:r>
                        <a:rPr lang="en-US" sz="2000" b="1" dirty="0">
                          <a:solidFill>
                            <a:schemeClr val="tx1">
                              <a:lumMod val="95000"/>
                              <a:lumOff val="5000"/>
                            </a:schemeClr>
                          </a:solidFill>
                          <a:effectLst/>
                          <a:latin typeface="Times New Roman"/>
                          <a:ea typeface="Calibri"/>
                          <a:cs typeface="+mn-cs"/>
                        </a:rPr>
                        <a:t>4- Used in high concentration such as </a:t>
                      </a:r>
                      <a:r>
                        <a:rPr lang="en-US" sz="2000" b="1" dirty="0" err="1">
                          <a:solidFill>
                            <a:schemeClr val="tx1">
                              <a:lumMod val="95000"/>
                              <a:lumOff val="5000"/>
                            </a:schemeClr>
                          </a:solidFill>
                          <a:effectLst/>
                          <a:latin typeface="Times New Roman"/>
                          <a:ea typeface="Calibri"/>
                          <a:cs typeface="+mn-cs"/>
                        </a:rPr>
                        <a:t>detol</a:t>
                      </a:r>
                      <a:r>
                        <a:rPr lang="en-US" sz="2000" b="1" dirty="0">
                          <a:solidFill>
                            <a:schemeClr val="tx1">
                              <a:lumMod val="95000"/>
                              <a:lumOff val="5000"/>
                            </a:schemeClr>
                          </a:solidFill>
                          <a:effectLst/>
                          <a:latin typeface="Times New Roman"/>
                          <a:ea typeface="Calibri"/>
                          <a:cs typeface="+mn-cs"/>
                        </a:rPr>
                        <a:t> (5% for </a:t>
                      </a:r>
                      <a:r>
                        <a:rPr lang="en-US" sz="2000" b="1" dirty="0" err="1">
                          <a:solidFill>
                            <a:schemeClr val="tx1">
                              <a:lumMod val="95000"/>
                              <a:lumOff val="5000"/>
                            </a:schemeClr>
                          </a:solidFill>
                          <a:effectLst/>
                          <a:latin typeface="Times New Roman"/>
                          <a:ea typeface="Calibri"/>
                          <a:cs typeface="+mn-cs"/>
                        </a:rPr>
                        <a:t>e.g</a:t>
                      </a:r>
                      <a:r>
                        <a:rPr lang="en-US" sz="2000" b="1" dirty="0">
                          <a:solidFill>
                            <a:schemeClr val="tx1">
                              <a:lumMod val="95000"/>
                              <a:lumOff val="5000"/>
                            </a:schemeClr>
                          </a:solidFill>
                          <a:effectLst/>
                          <a:latin typeface="Times New Roman"/>
                          <a:ea typeface="Calibri"/>
                          <a:cs typeface="+mn-cs"/>
                        </a:rPr>
                        <a:t>)</a:t>
                      </a:r>
                      <a:endParaRPr lang="en-US" sz="2000" b="1" dirty="0">
                        <a:solidFill>
                          <a:schemeClr val="tx1">
                            <a:lumMod val="95000"/>
                            <a:lumOff val="5000"/>
                          </a:schemeClr>
                        </a:solidFill>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Aft>
                          <a:spcPts val="1000"/>
                        </a:spcAft>
                      </a:pPr>
                      <a:r>
                        <a:rPr lang="en-US" sz="2000" b="1" dirty="0">
                          <a:solidFill>
                            <a:schemeClr val="tx1">
                              <a:lumMod val="95000"/>
                              <a:lumOff val="5000"/>
                            </a:schemeClr>
                          </a:solidFill>
                          <a:effectLst/>
                          <a:latin typeface="Times New Roman"/>
                          <a:ea typeface="Calibri"/>
                          <a:cs typeface="+mn-cs"/>
                        </a:rPr>
                        <a:t>4- concentration that used are small measured in micrograms.</a:t>
                      </a:r>
                      <a:endParaRPr lang="en-US" sz="2000" b="1" dirty="0">
                        <a:solidFill>
                          <a:schemeClr val="tx1">
                            <a:lumMod val="95000"/>
                            <a:lumOff val="5000"/>
                          </a:schemeClr>
                        </a:solidFill>
                        <a:effectLst/>
                        <a:latin typeface="Calibri"/>
                        <a:ea typeface="Calibri"/>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64679059"/>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88640"/>
            <a:ext cx="8784976" cy="6552728"/>
          </a:xfrm>
        </p:spPr>
        <p:txBody>
          <a:bodyPr>
            <a:normAutofit/>
          </a:bodyPr>
          <a:lstStyle/>
          <a:p>
            <a:pPr algn="just" rtl="0">
              <a:lnSpc>
                <a:spcPct val="115000"/>
              </a:lnSpc>
              <a:spcAft>
                <a:spcPts val="1000"/>
              </a:spcAft>
            </a:pPr>
            <a:r>
              <a:rPr lang="en-US" sz="3200" b="1" dirty="0">
                <a:solidFill>
                  <a:srgbClr val="FF0000"/>
                </a:solidFill>
                <a:highlight>
                  <a:srgbClr val="D3D3D3"/>
                </a:highlight>
                <a:latin typeface="Times New Roman"/>
                <a:ea typeface="Calibri"/>
                <a:cs typeface="Arial"/>
              </a:rPr>
              <a:t>Importance of antibiotics:</a:t>
            </a:r>
            <a:endParaRPr lang="en-US" sz="2000" dirty="0">
              <a:latin typeface="Calibri"/>
              <a:ea typeface="Calibri"/>
              <a:cs typeface="Arial"/>
            </a:endParaRPr>
          </a:p>
          <a:p>
            <a:pPr marL="109728" indent="0" algn="just" rtl="0">
              <a:lnSpc>
                <a:spcPct val="115000"/>
              </a:lnSpc>
              <a:spcAft>
                <a:spcPts val="1000"/>
              </a:spcAft>
              <a:buNone/>
            </a:pPr>
            <a:r>
              <a:rPr lang="en-US" sz="2400" dirty="0">
                <a:latin typeface="Times New Roman"/>
                <a:ea typeface="Calibri"/>
                <a:cs typeface="Arial"/>
              </a:rPr>
              <a:t>1- Prevention of diseases spreading from a human begin to another or from a human begin to animal </a:t>
            </a:r>
            <a:endParaRPr lang="en-US" sz="1800" dirty="0">
              <a:latin typeface="Calibri"/>
              <a:ea typeface="Calibri"/>
              <a:cs typeface="Arial"/>
            </a:endParaRPr>
          </a:p>
          <a:p>
            <a:pPr marL="109728" indent="0" algn="just" rtl="0">
              <a:lnSpc>
                <a:spcPct val="115000"/>
              </a:lnSpc>
              <a:spcAft>
                <a:spcPts val="1000"/>
              </a:spcAft>
              <a:buNone/>
            </a:pPr>
            <a:r>
              <a:rPr lang="en-US" sz="2400" dirty="0">
                <a:latin typeface="Times New Roman"/>
                <a:ea typeface="Calibri"/>
                <a:cs typeface="Arial"/>
              </a:rPr>
              <a:t>2- Prevention of food contamination </a:t>
            </a:r>
            <a:r>
              <a:rPr lang="en-US" sz="2400" dirty="0" err="1">
                <a:latin typeface="Times New Roman"/>
                <a:ea typeface="Calibri"/>
                <a:cs typeface="Arial"/>
              </a:rPr>
              <a:t>e.g</a:t>
            </a:r>
            <a:r>
              <a:rPr lang="en-US" sz="2400" dirty="0">
                <a:latin typeface="Times New Roman"/>
                <a:ea typeface="Calibri"/>
                <a:cs typeface="Arial"/>
              </a:rPr>
              <a:t> some canned food (</a:t>
            </a:r>
            <a:r>
              <a:rPr lang="en-US" sz="2400" dirty="0" err="1">
                <a:latin typeface="Times New Roman"/>
                <a:ea typeface="Calibri"/>
                <a:cs typeface="Arial"/>
              </a:rPr>
              <a:t>Nicin</a:t>
            </a:r>
            <a:r>
              <a:rPr lang="en-US" sz="2400" dirty="0">
                <a:latin typeface="Times New Roman"/>
                <a:ea typeface="Calibri"/>
                <a:cs typeface="Arial"/>
              </a:rPr>
              <a:t>)</a:t>
            </a:r>
            <a:endParaRPr lang="en-US" sz="1800" dirty="0">
              <a:latin typeface="Calibri"/>
              <a:ea typeface="Calibri"/>
              <a:cs typeface="Arial"/>
            </a:endParaRPr>
          </a:p>
          <a:p>
            <a:pPr marL="109728" indent="0" algn="just" rtl="0">
              <a:lnSpc>
                <a:spcPct val="115000"/>
              </a:lnSpc>
              <a:spcAft>
                <a:spcPts val="1000"/>
              </a:spcAft>
              <a:buNone/>
            </a:pPr>
            <a:r>
              <a:rPr lang="en-US" sz="2400" dirty="0">
                <a:latin typeface="Times New Roman"/>
                <a:ea typeface="Calibri"/>
                <a:cs typeface="Arial"/>
              </a:rPr>
              <a:t>3-Some antibiotics can be added to prevent </a:t>
            </a:r>
            <a:r>
              <a:rPr lang="en-US" sz="2400" dirty="0" err="1">
                <a:latin typeface="Times New Roman"/>
                <a:ea typeface="Calibri"/>
                <a:cs typeface="Arial"/>
              </a:rPr>
              <a:t>lysis</a:t>
            </a:r>
            <a:r>
              <a:rPr lang="en-US" sz="2400" dirty="0">
                <a:latin typeface="Times New Roman"/>
                <a:ea typeface="Calibri"/>
                <a:cs typeface="Arial"/>
              </a:rPr>
              <a:t> of skin, wood, or papers by some type of fungi.</a:t>
            </a:r>
            <a:endParaRPr lang="en-US" sz="1800" dirty="0">
              <a:latin typeface="Calibri"/>
              <a:ea typeface="Calibri"/>
              <a:cs typeface="Arial"/>
            </a:endParaRPr>
          </a:p>
          <a:p>
            <a:pPr marL="109728" indent="0" algn="just" rtl="0">
              <a:lnSpc>
                <a:spcPct val="115000"/>
              </a:lnSpc>
              <a:spcAft>
                <a:spcPts val="1000"/>
              </a:spcAft>
              <a:buNone/>
            </a:pPr>
            <a:r>
              <a:rPr lang="en-US" sz="2400" dirty="0">
                <a:latin typeface="Times New Roman"/>
                <a:ea typeface="Calibri"/>
                <a:cs typeface="Arial"/>
              </a:rPr>
              <a:t>4- In agriculture and veterinary practice</a:t>
            </a:r>
            <a:r>
              <a:rPr lang="en-US" sz="2400" dirty="0" smtClean="0">
                <a:latin typeface="Times New Roman"/>
                <a:ea typeface="Calibri"/>
                <a:cs typeface="Arial"/>
              </a:rPr>
              <a:t>.</a:t>
            </a:r>
          </a:p>
          <a:p>
            <a:pPr marL="109728" indent="0" algn="just" rtl="0">
              <a:lnSpc>
                <a:spcPct val="115000"/>
              </a:lnSpc>
              <a:spcAft>
                <a:spcPts val="1000"/>
              </a:spcAft>
              <a:buNone/>
            </a:pPr>
            <a:endParaRPr lang="en-US" sz="2400" dirty="0" smtClean="0">
              <a:latin typeface="Times New Roman"/>
              <a:ea typeface="Calibri"/>
              <a:cs typeface="Arial"/>
            </a:endParaRPr>
          </a:p>
          <a:p>
            <a:pPr marL="109728" indent="0" algn="just" rtl="0">
              <a:lnSpc>
                <a:spcPct val="115000"/>
              </a:lnSpc>
              <a:spcAft>
                <a:spcPts val="1000"/>
              </a:spcAft>
              <a:buNone/>
            </a:pPr>
            <a:endParaRPr lang="en-US" sz="1800" dirty="0">
              <a:effectLst/>
              <a:latin typeface="Calibri"/>
              <a:ea typeface="Calibri"/>
              <a:cs typeface="Arial"/>
            </a:endParaRPr>
          </a:p>
        </p:txBody>
      </p:sp>
    </p:spTree>
    <p:extLst>
      <p:ext uri="{BB962C8B-B14F-4D97-AF65-F5344CB8AC3E}">
        <p14:creationId xmlns:p14="http://schemas.microsoft.com/office/powerpoint/2010/main" val="7267905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136</TotalTime>
  <Words>566</Words>
  <Application>Microsoft Office PowerPoint</Application>
  <PresentationFormat>On-screen Show (4:3)</PresentationFormat>
  <Paragraphs>45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Practical Antimicrobial Agents</vt:lpstr>
      <vt:lpstr>Introduction to antimicrobial agents</vt:lpstr>
      <vt:lpstr>PowerPoint Presentation</vt:lpstr>
      <vt:lpstr>PowerPoint Presentation</vt:lpstr>
      <vt:lpstr>PowerPoint Presentation</vt:lpstr>
      <vt:lpstr>PowerPoint Presentation</vt:lpstr>
      <vt:lpstr>Differences between Antibiotics and Disinfectants</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Antimicrobial Agents</dc:title>
  <dc:creator>maaaaath</dc:creator>
  <cp:lastModifiedBy>maaaaath</cp:lastModifiedBy>
  <cp:revision>7</cp:revision>
  <dcterms:created xsi:type="dcterms:W3CDTF">2019-02-28T12:54:03Z</dcterms:created>
  <dcterms:modified xsi:type="dcterms:W3CDTF">2020-05-03T19:32:01Z</dcterms:modified>
</cp:coreProperties>
</file>