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039FC88-1D65-42F9-AA78-533E6101815F}" type="datetimeFigureOut">
              <a:rPr lang="ar-IQ" smtClean="0"/>
              <a:t>25/06/1442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53DD241-0E5B-4B02-B129-ACFCA075CE34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1800" y="533400"/>
            <a:ext cx="5700468" cy="3831704"/>
          </a:xfrm>
        </p:spPr>
        <p:txBody>
          <a:bodyPr/>
          <a:lstStyle/>
          <a:p>
            <a:pPr marL="342900" lvl="0" indent="-342900" algn="ctr" rt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4000" cap="none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Bacilli Calmette-Guerin (BCG) vaccine</a:t>
            </a:r>
            <a:r>
              <a:rPr lang="en-US" sz="2400" u="sng" dirty="0">
                <a:solidFill>
                  <a:srgbClr val="FFC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endParaRPr lang="ar-IQ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6" y="4941168"/>
            <a:ext cx="5114778" cy="110124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Lab8</a:t>
            </a:r>
            <a:endParaRPr lang="ar-IQ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311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417638"/>
          </a:xfrm>
        </p:spPr>
        <p:txBody>
          <a:bodyPr>
            <a:noAutofit/>
          </a:bodyPr>
          <a:lstStyle/>
          <a:p>
            <a:pPr lvl="0"/>
            <a:r>
              <a:rPr lang="en-US" sz="3600" b="1" u="sng" dirty="0" smtClean="0">
                <a:solidFill>
                  <a:srgbClr val="FF0000"/>
                </a:solidFill>
              </a:rPr>
              <a:t>1-Bacilli Calmette-Guerin (BCG) </a:t>
            </a:r>
            <a:r>
              <a:rPr lang="ar-IQ" sz="3600" b="1" u="sng" dirty="0" smtClean="0">
                <a:solidFill>
                  <a:srgbClr val="FF0000"/>
                </a:solidFill>
              </a:rPr>
              <a:t/>
            </a:r>
            <a:br>
              <a:rPr lang="ar-IQ" sz="3600" b="1" u="sng" dirty="0" smtClean="0">
                <a:solidFill>
                  <a:srgbClr val="FF0000"/>
                </a:solidFill>
              </a:rPr>
            </a:br>
            <a:r>
              <a:rPr lang="en-US" sz="3600" b="1" u="sng" dirty="0" smtClean="0">
                <a:solidFill>
                  <a:srgbClr val="FF0000"/>
                </a:solidFill>
              </a:rPr>
              <a:t>vaccine: </a:t>
            </a:r>
            <a:endParaRPr lang="ar-IQ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7848872" cy="5257800"/>
          </a:xfrm>
        </p:spPr>
        <p:txBody>
          <a:bodyPr>
            <a:normAutofit fontScale="92500"/>
          </a:bodyPr>
          <a:lstStyle/>
          <a:p>
            <a:pPr lvl="0" algn="just" rtl="0" eaLnBrk="0" fontAlgn="base" hangingPunct="0">
              <a:spcAft>
                <a:spcPct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live attenuated strain of Mycobacterium bovis known as bacillus Calmette-Guerin (BCG) uses shared antigens to stimulate the development of cross-immunity to Mycobacterium tuberculosis. It lost its virulence in humans by being specially cultured in an artificial medium for years.</a:t>
            </a: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No prevention of tuberculosis.</a:t>
            </a: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BCG prevents dissemination of the bacterium or the development of other life-threatening.</a:t>
            </a: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Complications such as mortality in children but is less useful in the prevention of adult respiratory disease.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74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7848872" cy="6336704"/>
          </a:xfrm>
        </p:spPr>
        <p:txBody>
          <a:bodyPr>
            <a:normAutofit/>
          </a:bodyPr>
          <a:lstStyle/>
          <a:p>
            <a:pPr lvl="0" algn="just" rtl="0" eaLnBrk="0" fontAlgn="base" hangingPunct="0">
              <a:spcAft>
                <a:spcPct val="0"/>
              </a:spcAft>
            </a:pP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Route of administration: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BCG is given as a single intradermal injection at the insertion of the deltoid into the lateral aspect of the left upper arm. </a:t>
            </a: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insertion of deltoid is most frequently used because the local complication rate is smallest when that site is used.</a:t>
            </a: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Successful BCG vaccination: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small bleb is raised and a successful vaccination leads to the development. </a:t>
            </a: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lesion progresses to a papule or shallow ulcer of approximately 10 mm diameter and heals within 12 weeks to from a small, flat scar.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71747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 smtClean="0">
                <a:solidFill>
                  <a:srgbClr val="FF0000"/>
                </a:solidFill>
              </a:rPr>
              <a:t>Adverse effects: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8100392" cy="5229200"/>
          </a:xfrm>
        </p:spPr>
        <p:txBody>
          <a:bodyPr>
            <a:normAutofit/>
          </a:bodyPr>
          <a:lstStyle/>
          <a:p>
            <a:pPr lvl="0" algn="just" rtl="0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Local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ulceration and regional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suppurative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adenitis occur in 0.1-1% of vaccine recipients.</a:t>
            </a:r>
          </a:p>
          <a:p>
            <a:pPr lvl="0" algn="just" rtl="0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Keloids: large, raised and ugly scars. The insertion of deltoid is most frequently used because the local complication rate is smallest when that site is used.</a:t>
            </a:r>
          </a:p>
          <a:p>
            <a:pPr lvl="0" algn="just" rtl="0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If BCG is accidentally given to an immunocompromised patient, it can cause disseminated or life threatening infection.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6308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920880" cy="1008112"/>
          </a:xfrm>
        </p:spPr>
        <p:txBody>
          <a:bodyPr/>
          <a:lstStyle/>
          <a:p>
            <a:r>
              <a:rPr lang="en-US" b="1" u="sng" dirty="0">
                <a:solidFill>
                  <a:prstClr val="black"/>
                </a:solidFill>
              </a:rPr>
              <a:t>Childhood immunization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7848872" cy="5256584"/>
          </a:xfrm>
        </p:spPr>
        <p:txBody>
          <a:bodyPr>
            <a:normAutofit/>
          </a:bodyPr>
          <a:lstStyle/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birth: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BCG, OPV-0, HBV-1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months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completed: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Pentavalent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vaccine (DTP-1, Hib1, and HBV-2), OPV1 and Rotavirus1.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months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completed: Quadruple vaccine (DTP-2, and Hib2) OPV2 and Rotavirus2.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months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completed: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Pentavalent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vaccine (DTP-3, Hib3, and HBV-3), OPV3 and Rotavirus3.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months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completed: Measles.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 months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completed: MMR1.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 months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completed: Quadruple vaccine (DTP, and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Hib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OPV. (Booster no.1).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4-6 years: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(DTP, OPV (Booster no.2) and MMR2.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0" eaLnBrk="0" fontAlgn="base" hangingPunct="0">
              <a:spcAft>
                <a:spcPct val="0"/>
              </a:spcAft>
            </a:pPr>
            <a:endParaRPr lang="ar-IQ" sz="2400" dirty="0">
              <a:solidFill>
                <a:prstClr val="black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7986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64" y="116632"/>
            <a:ext cx="8991335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106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</TotalTime>
  <Words>363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Bacilli Calmette-Guerin (BCG) vaccine: </vt:lpstr>
      <vt:lpstr>1-Bacilli Calmette-Guerin (BCG)  vaccine: </vt:lpstr>
      <vt:lpstr>PowerPoint Presentation</vt:lpstr>
      <vt:lpstr>Adverse effects:</vt:lpstr>
      <vt:lpstr>Childhood immunization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Bacilli Calmette-Guerin (BCG) vaccine: </dc:title>
  <dc:creator>maaaaath</dc:creator>
  <cp:lastModifiedBy>maaaaath</cp:lastModifiedBy>
  <cp:revision>1</cp:revision>
  <dcterms:created xsi:type="dcterms:W3CDTF">2021-02-07T13:41:58Z</dcterms:created>
  <dcterms:modified xsi:type="dcterms:W3CDTF">2021-02-07T13:51:40Z</dcterms:modified>
</cp:coreProperties>
</file>