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wma" ContentType="audio/x-ms-wma"/>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CCFF"/>
    <a:srgbClr val="FF99FF"/>
  </p:clrMru>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980" autoAdjust="0"/>
    <p:restoredTop sz="94660"/>
  </p:normalViewPr>
  <p:slideViewPr>
    <p:cSldViewPr snapToGrid="0">
      <p:cViewPr varScale="1">
        <p:scale>
          <a:sx n="73" d="100"/>
          <a:sy n="73" d="100"/>
        </p:scale>
        <p:origin x="-540" y="-102"/>
      </p:cViewPr>
      <p:guideLst>
        <p:guide orient="horz" pos="2160"/>
        <p:guide pos="3840"/>
      </p:guideLst>
    </p:cSldViewPr>
  </p:slideViewPr>
  <p:notesTextViewPr>
    <p:cViewPr>
      <p:scale>
        <a:sx n="1" d="1"/>
        <a:sy n="1" d="1"/>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31FF067A-E1F5-44D0-8201-C53896F5380A}" type="datetimeFigureOut">
              <a:rPr lang="en-US" smtClean="0"/>
              <a:pPr/>
              <a:t>9/29/2021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6ED12A0-E17F-426F-A896-EF5FF4B9F0D9}" type="slidenum">
              <a:rPr lang="en-US" smtClean="0"/>
              <a:pPr/>
              <a:t>‹#›</a:t>
            </a:fld>
            <a:endParaRPr lang="en-US"/>
          </a:p>
        </p:txBody>
      </p:sp>
    </p:spTree>
    <p:extLst>
      <p:ext uri="{BB962C8B-B14F-4D97-AF65-F5344CB8AC3E}">
        <p14:creationId xmlns="" xmlns:p14="http://schemas.microsoft.com/office/powerpoint/2010/main" val="105215856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1FF067A-E1F5-44D0-8201-C53896F5380A}" type="datetimeFigureOut">
              <a:rPr lang="en-US" smtClean="0"/>
              <a:pPr/>
              <a:t>9/29/2021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6ED12A0-E17F-426F-A896-EF5FF4B9F0D9}" type="slidenum">
              <a:rPr lang="en-US" smtClean="0"/>
              <a:pPr/>
              <a:t>‹#›</a:t>
            </a:fld>
            <a:endParaRPr lang="en-US"/>
          </a:p>
        </p:txBody>
      </p:sp>
    </p:spTree>
    <p:extLst>
      <p:ext uri="{BB962C8B-B14F-4D97-AF65-F5344CB8AC3E}">
        <p14:creationId xmlns="" xmlns:p14="http://schemas.microsoft.com/office/powerpoint/2010/main" val="324241599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1FF067A-E1F5-44D0-8201-C53896F5380A}" type="datetimeFigureOut">
              <a:rPr lang="en-US" smtClean="0"/>
              <a:pPr/>
              <a:t>9/29/2021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6ED12A0-E17F-426F-A896-EF5FF4B9F0D9}" type="slidenum">
              <a:rPr lang="en-US" smtClean="0"/>
              <a:pPr/>
              <a:t>‹#›</a:t>
            </a:fld>
            <a:endParaRPr lang="en-US"/>
          </a:p>
        </p:txBody>
      </p:sp>
    </p:spTree>
    <p:extLst>
      <p:ext uri="{BB962C8B-B14F-4D97-AF65-F5344CB8AC3E}">
        <p14:creationId xmlns="" xmlns:p14="http://schemas.microsoft.com/office/powerpoint/2010/main" val="317991988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1FF067A-E1F5-44D0-8201-C53896F5380A}" type="datetimeFigureOut">
              <a:rPr lang="en-US" smtClean="0"/>
              <a:pPr/>
              <a:t>9/29/2021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6ED12A0-E17F-426F-A896-EF5FF4B9F0D9}" type="slidenum">
              <a:rPr lang="en-US" smtClean="0"/>
              <a:pPr/>
              <a:t>‹#›</a:t>
            </a:fld>
            <a:endParaRPr lang="en-US"/>
          </a:p>
        </p:txBody>
      </p:sp>
    </p:spTree>
    <p:extLst>
      <p:ext uri="{BB962C8B-B14F-4D97-AF65-F5344CB8AC3E}">
        <p14:creationId xmlns="" xmlns:p14="http://schemas.microsoft.com/office/powerpoint/2010/main" val="118721736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1FF067A-E1F5-44D0-8201-C53896F5380A}" type="datetimeFigureOut">
              <a:rPr lang="en-US" smtClean="0"/>
              <a:pPr/>
              <a:t>9/29/2021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6ED12A0-E17F-426F-A896-EF5FF4B9F0D9}" type="slidenum">
              <a:rPr lang="en-US" smtClean="0"/>
              <a:pPr/>
              <a:t>‹#›</a:t>
            </a:fld>
            <a:endParaRPr lang="en-US"/>
          </a:p>
        </p:txBody>
      </p:sp>
    </p:spTree>
    <p:extLst>
      <p:ext uri="{BB962C8B-B14F-4D97-AF65-F5344CB8AC3E}">
        <p14:creationId xmlns="" xmlns:p14="http://schemas.microsoft.com/office/powerpoint/2010/main" val="45791273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31FF067A-E1F5-44D0-8201-C53896F5380A}" type="datetimeFigureOut">
              <a:rPr lang="en-US" smtClean="0"/>
              <a:pPr/>
              <a:t>9/29/2021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6ED12A0-E17F-426F-A896-EF5FF4B9F0D9}" type="slidenum">
              <a:rPr lang="en-US" smtClean="0"/>
              <a:pPr/>
              <a:t>‹#›</a:t>
            </a:fld>
            <a:endParaRPr lang="en-US"/>
          </a:p>
        </p:txBody>
      </p:sp>
    </p:spTree>
    <p:extLst>
      <p:ext uri="{BB962C8B-B14F-4D97-AF65-F5344CB8AC3E}">
        <p14:creationId xmlns="" xmlns:p14="http://schemas.microsoft.com/office/powerpoint/2010/main" val="380168150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31FF067A-E1F5-44D0-8201-C53896F5380A}" type="datetimeFigureOut">
              <a:rPr lang="en-US" smtClean="0"/>
              <a:pPr/>
              <a:t>9/29/2021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6ED12A0-E17F-426F-A896-EF5FF4B9F0D9}" type="slidenum">
              <a:rPr lang="en-US" smtClean="0"/>
              <a:pPr/>
              <a:t>‹#›</a:t>
            </a:fld>
            <a:endParaRPr lang="en-US"/>
          </a:p>
        </p:txBody>
      </p:sp>
    </p:spTree>
    <p:extLst>
      <p:ext uri="{BB962C8B-B14F-4D97-AF65-F5344CB8AC3E}">
        <p14:creationId xmlns="" xmlns:p14="http://schemas.microsoft.com/office/powerpoint/2010/main" val="417096837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31FF067A-E1F5-44D0-8201-C53896F5380A}" type="datetimeFigureOut">
              <a:rPr lang="en-US" smtClean="0"/>
              <a:pPr/>
              <a:t>9/29/2021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6ED12A0-E17F-426F-A896-EF5FF4B9F0D9}" type="slidenum">
              <a:rPr lang="en-US" smtClean="0"/>
              <a:pPr/>
              <a:t>‹#›</a:t>
            </a:fld>
            <a:endParaRPr lang="en-US"/>
          </a:p>
        </p:txBody>
      </p:sp>
    </p:spTree>
    <p:extLst>
      <p:ext uri="{BB962C8B-B14F-4D97-AF65-F5344CB8AC3E}">
        <p14:creationId xmlns="" xmlns:p14="http://schemas.microsoft.com/office/powerpoint/2010/main" val="3526466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1FF067A-E1F5-44D0-8201-C53896F5380A}" type="datetimeFigureOut">
              <a:rPr lang="en-US" smtClean="0"/>
              <a:pPr/>
              <a:t>9/29/2021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6ED12A0-E17F-426F-A896-EF5FF4B9F0D9}" type="slidenum">
              <a:rPr lang="en-US" smtClean="0"/>
              <a:pPr/>
              <a:t>‹#›</a:t>
            </a:fld>
            <a:endParaRPr lang="en-US"/>
          </a:p>
        </p:txBody>
      </p:sp>
    </p:spTree>
    <p:extLst>
      <p:ext uri="{BB962C8B-B14F-4D97-AF65-F5344CB8AC3E}">
        <p14:creationId xmlns="" xmlns:p14="http://schemas.microsoft.com/office/powerpoint/2010/main" val="28191927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1FF067A-E1F5-44D0-8201-C53896F5380A}" type="datetimeFigureOut">
              <a:rPr lang="en-US" smtClean="0"/>
              <a:pPr/>
              <a:t>9/29/2021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6ED12A0-E17F-426F-A896-EF5FF4B9F0D9}" type="slidenum">
              <a:rPr lang="en-US" smtClean="0"/>
              <a:pPr/>
              <a:t>‹#›</a:t>
            </a:fld>
            <a:endParaRPr lang="en-US"/>
          </a:p>
        </p:txBody>
      </p:sp>
    </p:spTree>
    <p:extLst>
      <p:ext uri="{BB962C8B-B14F-4D97-AF65-F5344CB8AC3E}">
        <p14:creationId xmlns="" xmlns:p14="http://schemas.microsoft.com/office/powerpoint/2010/main" val="336071319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1FF067A-E1F5-44D0-8201-C53896F5380A}" type="datetimeFigureOut">
              <a:rPr lang="en-US" smtClean="0"/>
              <a:pPr/>
              <a:t>9/29/2021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6ED12A0-E17F-426F-A896-EF5FF4B9F0D9}" type="slidenum">
              <a:rPr lang="en-US" smtClean="0"/>
              <a:pPr/>
              <a:t>‹#›</a:t>
            </a:fld>
            <a:endParaRPr lang="en-US"/>
          </a:p>
        </p:txBody>
      </p:sp>
    </p:spTree>
    <p:extLst>
      <p:ext uri="{BB962C8B-B14F-4D97-AF65-F5344CB8AC3E}">
        <p14:creationId xmlns="" xmlns:p14="http://schemas.microsoft.com/office/powerpoint/2010/main" val="123968754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1FF067A-E1F5-44D0-8201-C53896F5380A}" type="datetimeFigureOut">
              <a:rPr lang="en-US" smtClean="0"/>
              <a:pPr/>
              <a:t>9/29/2021</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6ED12A0-E17F-426F-A896-EF5FF4B9F0D9}" type="slidenum">
              <a:rPr lang="en-US" smtClean="0"/>
              <a:pPr/>
              <a:t>‹#›</a:t>
            </a:fld>
            <a:endParaRPr lang="en-US"/>
          </a:p>
        </p:txBody>
      </p:sp>
    </p:spTree>
    <p:extLst>
      <p:ext uri="{BB962C8B-B14F-4D97-AF65-F5344CB8AC3E}">
        <p14:creationId xmlns="" xmlns:p14="http://schemas.microsoft.com/office/powerpoint/2010/main" val="149518376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microsoft.com/office/2007/relationships/media" Target="../media/media1.wma"/><Relationship Id="rId2" Type="http://schemas.openxmlformats.org/officeDocument/2006/relationships/slideLayout" Target="../slideLayouts/slideLayout1.xml"/><Relationship Id="rId1" Type="http://schemas.openxmlformats.org/officeDocument/2006/relationships/video" Target="NULL" TargetMode="External"/><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Layout" Target="../slideLayouts/slideLayout7.xml"/><Relationship Id="rId1" Type="http://schemas.openxmlformats.org/officeDocument/2006/relationships/video" Target="NULL" TargetMode="External"/><Relationship Id="rId5" Type="http://schemas.openxmlformats.org/officeDocument/2006/relationships/image" Target="../media/image1.png"/><Relationship Id="rId4" Type="http://schemas.microsoft.com/office/2007/relationships/media" Target="../media/media10.wma"/></Relationships>
</file>

<file path=ppt/slides/_rels/slide11.xml.rels><?xml version="1.0" encoding="UTF-8" standalone="yes"?>
<Relationships xmlns="http://schemas.openxmlformats.org/package/2006/relationships"><Relationship Id="rId3" Type="http://schemas.microsoft.com/office/2007/relationships/media" Target="../media/media11.wma"/><Relationship Id="rId2" Type="http://schemas.openxmlformats.org/officeDocument/2006/relationships/slideLayout" Target="../slideLayouts/slideLayout7.xml"/><Relationship Id="rId1" Type="http://schemas.openxmlformats.org/officeDocument/2006/relationships/video" Target="NULL" TargetMode="External"/><Relationship Id="rId4" Type="http://schemas.openxmlformats.org/officeDocument/2006/relationships/image" Target="../media/image1.png"/></Relationships>
</file>

<file path=ppt/slides/_rels/slide12.xml.rels><?xml version="1.0" encoding="UTF-8" standalone="yes"?>
<Relationships xmlns="http://schemas.openxmlformats.org/package/2006/relationships"><Relationship Id="rId3" Type="http://schemas.microsoft.com/office/2007/relationships/media" Target="../media/media12.wma"/><Relationship Id="rId2" Type="http://schemas.openxmlformats.org/officeDocument/2006/relationships/slideLayout" Target="../slideLayouts/slideLayout7.xml"/><Relationship Id="rId1" Type="http://schemas.openxmlformats.org/officeDocument/2006/relationships/video" Target="NULL" TargetMode="External"/><Relationship Id="rId4" Type="http://schemas.openxmlformats.org/officeDocument/2006/relationships/image" Target="../media/image1.png"/></Relationships>
</file>

<file path=ppt/slides/_rels/slide13.xml.rels><?xml version="1.0" encoding="UTF-8" standalone="yes"?>
<Relationships xmlns="http://schemas.openxmlformats.org/package/2006/relationships"><Relationship Id="rId3" Type="http://schemas.microsoft.com/office/2007/relationships/media" Target="../media/media13.wma"/><Relationship Id="rId2" Type="http://schemas.openxmlformats.org/officeDocument/2006/relationships/slideLayout" Target="../slideLayouts/slideLayout7.xml"/><Relationship Id="rId1" Type="http://schemas.openxmlformats.org/officeDocument/2006/relationships/video" Target="NULL" TargetMode="External"/><Relationship Id="rId4" Type="http://schemas.openxmlformats.org/officeDocument/2006/relationships/image" Target="../media/image1.png"/></Relationships>
</file>

<file path=ppt/slides/_rels/slide14.xml.rels><?xml version="1.0" encoding="UTF-8" standalone="yes"?>
<Relationships xmlns="http://schemas.openxmlformats.org/package/2006/relationships"><Relationship Id="rId3" Type="http://schemas.microsoft.com/office/2007/relationships/media" Target="../media/media14.wma"/><Relationship Id="rId2" Type="http://schemas.openxmlformats.org/officeDocument/2006/relationships/slideLayout" Target="../slideLayouts/slideLayout7.xml"/><Relationship Id="rId1" Type="http://schemas.openxmlformats.org/officeDocument/2006/relationships/video" Target="NULL" TargetMode="External"/><Relationship Id="rId4" Type="http://schemas.openxmlformats.org/officeDocument/2006/relationships/image" Target="../media/image1.png"/></Relationships>
</file>

<file path=ppt/slides/_rels/slide15.xml.rels><?xml version="1.0" encoding="UTF-8" standalone="yes"?>
<Relationships xmlns="http://schemas.openxmlformats.org/package/2006/relationships"><Relationship Id="rId3" Type="http://schemas.microsoft.com/office/2007/relationships/media" Target="../media/media15.wma"/><Relationship Id="rId2" Type="http://schemas.openxmlformats.org/officeDocument/2006/relationships/slideLayout" Target="../slideLayouts/slideLayout7.xml"/><Relationship Id="rId1" Type="http://schemas.openxmlformats.org/officeDocument/2006/relationships/video" Target="NULL" TargetMode="External"/><Relationship Id="rId4" Type="http://schemas.openxmlformats.org/officeDocument/2006/relationships/image" Target="../media/image1.png"/></Relationships>
</file>

<file path=ppt/slides/_rels/slide16.xml.rels><?xml version="1.0" encoding="UTF-8" standalone="yes"?>
<Relationships xmlns="http://schemas.openxmlformats.org/package/2006/relationships"><Relationship Id="rId3" Type="http://schemas.microsoft.com/office/2007/relationships/media" Target="../media/media16.wma"/><Relationship Id="rId2" Type="http://schemas.openxmlformats.org/officeDocument/2006/relationships/slideLayout" Target="../slideLayouts/slideLayout7.xml"/><Relationship Id="rId1" Type="http://schemas.openxmlformats.org/officeDocument/2006/relationships/video" Target="NULL" TargetMode="External"/><Relationship Id="rId4" Type="http://schemas.openxmlformats.org/officeDocument/2006/relationships/image" Target="../media/image1.png"/></Relationships>
</file>

<file path=ppt/slides/_rels/slide1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Layout" Target="../slideLayouts/slideLayout7.xml"/><Relationship Id="rId1" Type="http://schemas.openxmlformats.org/officeDocument/2006/relationships/video" Target="NULL" TargetMode="External"/><Relationship Id="rId5" Type="http://schemas.openxmlformats.org/officeDocument/2006/relationships/image" Target="../media/image1.png"/><Relationship Id="rId4" Type="http://schemas.microsoft.com/office/2007/relationships/media" Target="../media/media17.wma"/></Relationships>
</file>

<file path=ppt/slides/_rels/slide1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slideLayout" Target="../slideLayouts/slideLayout7.xml"/><Relationship Id="rId1" Type="http://schemas.openxmlformats.org/officeDocument/2006/relationships/video" Target="NULL" TargetMode="External"/><Relationship Id="rId5" Type="http://schemas.openxmlformats.org/officeDocument/2006/relationships/image" Target="../media/image1.png"/><Relationship Id="rId4" Type="http://schemas.microsoft.com/office/2007/relationships/media" Target="../media/media18.wma"/></Relationships>
</file>

<file path=ppt/slides/_rels/slide2.xml.rels><?xml version="1.0" encoding="UTF-8" standalone="yes"?>
<Relationships xmlns="http://schemas.openxmlformats.org/package/2006/relationships"><Relationship Id="rId3" Type="http://schemas.microsoft.com/office/2007/relationships/media" Target="../media/media2.wma"/><Relationship Id="rId2" Type="http://schemas.openxmlformats.org/officeDocument/2006/relationships/slideLayout" Target="../slideLayouts/slideLayout7.xml"/><Relationship Id="rId1" Type="http://schemas.openxmlformats.org/officeDocument/2006/relationships/video" Target="NULL" TargetMode="External"/><Relationship Id="rId4" Type="http://schemas.openxmlformats.org/officeDocument/2006/relationships/image" Target="../media/image1.png"/></Relationships>
</file>

<file path=ppt/slides/_rels/slide3.xml.rels><?xml version="1.0" encoding="UTF-8" standalone="yes"?>
<Relationships xmlns="http://schemas.openxmlformats.org/package/2006/relationships"><Relationship Id="rId3" Type="http://schemas.microsoft.com/office/2007/relationships/media" Target="../media/media3.wma"/><Relationship Id="rId2" Type="http://schemas.openxmlformats.org/officeDocument/2006/relationships/slideLayout" Target="../slideLayouts/slideLayout7.xml"/><Relationship Id="rId1" Type="http://schemas.openxmlformats.org/officeDocument/2006/relationships/video" Target="NULL" TargetMode="External"/><Relationship Id="rId4" Type="http://schemas.openxmlformats.org/officeDocument/2006/relationships/image" Target="../media/image1.png"/></Relationships>
</file>

<file path=ppt/slides/_rels/slide4.xml.rels><?xml version="1.0" encoding="UTF-8" standalone="yes"?>
<Relationships xmlns="http://schemas.openxmlformats.org/package/2006/relationships"><Relationship Id="rId3" Type="http://schemas.microsoft.com/office/2007/relationships/media" Target="../media/media4.wma"/><Relationship Id="rId2" Type="http://schemas.openxmlformats.org/officeDocument/2006/relationships/slideLayout" Target="../slideLayouts/slideLayout7.xml"/><Relationship Id="rId1" Type="http://schemas.openxmlformats.org/officeDocument/2006/relationships/video" Target="NULL" TargetMode="External"/><Relationship Id="rId4" Type="http://schemas.openxmlformats.org/officeDocument/2006/relationships/image" Target="../media/image1.png"/></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Layout" Target="../slideLayouts/slideLayout7.xml"/><Relationship Id="rId1" Type="http://schemas.openxmlformats.org/officeDocument/2006/relationships/video" Target="NULL" TargetMode="External"/><Relationship Id="rId5" Type="http://schemas.openxmlformats.org/officeDocument/2006/relationships/image" Target="../media/image1.png"/><Relationship Id="rId4" Type="http://schemas.microsoft.com/office/2007/relationships/media" Target="../media/media5.wma"/></Relationships>
</file>

<file path=ppt/slides/_rels/slide6.xml.rels><?xml version="1.0" encoding="UTF-8" standalone="yes"?>
<Relationships xmlns="http://schemas.openxmlformats.org/package/2006/relationships"><Relationship Id="rId3" Type="http://schemas.microsoft.com/office/2007/relationships/media" Target="../media/media6.wma"/><Relationship Id="rId2" Type="http://schemas.openxmlformats.org/officeDocument/2006/relationships/slideLayout" Target="../slideLayouts/slideLayout7.xml"/><Relationship Id="rId1" Type="http://schemas.openxmlformats.org/officeDocument/2006/relationships/video" Target="NULL" TargetMode="External"/><Relationship Id="rId4" Type="http://schemas.openxmlformats.org/officeDocument/2006/relationships/image" Target="../media/image1.png"/></Relationships>
</file>

<file path=ppt/slides/_rels/slide7.xml.rels><?xml version="1.0" encoding="UTF-8" standalone="yes"?>
<Relationships xmlns="http://schemas.openxmlformats.org/package/2006/relationships"><Relationship Id="rId3" Type="http://schemas.microsoft.com/office/2007/relationships/media" Target="../media/media7.wma"/><Relationship Id="rId2" Type="http://schemas.openxmlformats.org/officeDocument/2006/relationships/slideLayout" Target="../slideLayouts/slideLayout7.xml"/><Relationship Id="rId1" Type="http://schemas.openxmlformats.org/officeDocument/2006/relationships/video" Target="NULL" TargetMode="External"/><Relationship Id="rId4" Type="http://schemas.openxmlformats.org/officeDocument/2006/relationships/image" Target="../media/image1.png"/></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Layout" Target="../slideLayouts/slideLayout7.xml"/><Relationship Id="rId1" Type="http://schemas.openxmlformats.org/officeDocument/2006/relationships/video" Target="NULL" TargetMode="External"/><Relationship Id="rId5" Type="http://schemas.openxmlformats.org/officeDocument/2006/relationships/image" Target="../media/image1.png"/><Relationship Id="rId4" Type="http://schemas.microsoft.com/office/2007/relationships/media" Target="../media/media8.wma"/></Relationships>
</file>

<file path=ppt/slides/_rels/slide9.xml.rels><?xml version="1.0" encoding="UTF-8" standalone="yes"?>
<Relationships xmlns="http://schemas.openxmlformats.org/package/2006/relationships"><Relationship Id="rId3" Type="http://schemas.microsoft.com/office/2007/relationships/media" Target="../media/media9.wma"/><Relationship Id="rId2" Type="http://schemas.openxmlformats.org/officeDocument/2006/relationships/slideLayout" Target="../slideLayouts/slideLayout7.xml"/><Relationship Id="rId1" Type="http://schemas.openxmlformats.org/officeDocument/2006/relationships/video" Target="NULL" TargetMode="External"/><Relationship Id="rId4"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accent6">
            <a:lumMod val="20000"/>
            <a:lumOff val="80000"/>
          </a:schemeClr>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sz="7200" b="1" dirty="0" smtClean="0">
                <a:solidFill>
                  <a:srgbClr val="7030A0"/>
                </a:solidFill>
              </a:rPr>
              <a:t>Arthropod infectious diseases</a:t>
            </a:r>
            <a:endParaRPr lang="en-US" sz="7200" b="1" dirty="0">
              <a:solidFill>
                <a:srgbClr val="7030A0"/>
              </a:solidFill>
            </a:endParaRPr>
          </a:p>
        </p:txBody>
      </p:sp>
      <p:sp>
        <p:nvSpPr>
          <p:cNvPr id="3" name="Subtitle 2"/>
          <p:cNvSpPr>
            <a:spLocks noGrp="1"/>
          </p:cNvSpPr>
          <p:nvPr>
            <p:ph type="subTitle" idx="1"/>
          </p:nvPr>
        </p:nvSpPr>
        <p:spPr/>
        <p:txBody>
          <a:bodyPr>
            <a:noAutofit/>
          </a:bodyPr>
          <a:lstStyle/>
          <a:p>
            <a:r>
              <a:rPr lang="en-US" sz="3200" b="1" dirty="0" smtClean="0">
                <a:solidFill>
                  <a:srgbClr val="7030A0"/>
                </a:solidFill>
              </a:rPr>
              <a:t>By:</a:t>
            </a:r>
          </a:p>
          <a:p>
            <a:r>
              <a:rPr lang="en-US" sz="3200" b="1" dirty="0" smtClean="0">
                <a:solidFill>
                  <a:srgbClr val="7030A0"/>
                </a:solidFill>
              </a:rPr>
              <a:t>Dr </a:t>
            </a:r>
            <a:r>
              <a:rPr lang="en-US" sz="3200" b="1" dirty="0" err="1" smtClean="0">
                <a:solidFill>
                  <a:srgbClr val="7030A0"/>
                </a:solidFill>
              </a:rPr>
              <a:t>Dhabyia</a:t>
            </a:r>
            <a:r>
              <a:rPr lang="en-US" sz="3200" b="1" dirty="0" smtClean="0">
                <a:solidFill>
                  <a:srgbClr val="7030A0"/>
                </a:solidFill>
              </a:rPr>
              <a:t> </a:t>
            </a:r>
            <a:r>
              <a:rPr lang="en-US" sz="3200" b="1" dirty="0" err="1" smtClean="0">
                <a:solidFill>
                  <a:srgbClr val="7030A0"/>
                </a:solidFill>
              </a:rPr>
              <a:t>Ihsan</a:t>
            </a:r>
            <a:endParaRPr lang="en-US" sz="3200" b="1" dirty="0" smtClean="0">
              <a:solidFill>
                <a:srgbClr val="7030A0"/>
              </a:solidFill>
            </a:endParaRPr>
          </a:p>
          <a:p>
            <a:r>
              <a:rPr lang="en-US" sz="3200" b="1" dirty="0" err="1" smtClean="0">
                <a:solidFill>
                  <a:srgbClr val="7030A0"/>
                </a:solidFill>
              </a:rPr>
              <a:t>Dr.Abd</a:t>
            </a:r>
            <a:r>
              <a:rPr lang="en-US" sz="3200" b="1" dirty="0" smtClean="0">
                <a:solidFill>
                  <a:srgbClr val="7030A0"/>
                </a:solidFill>
              </a:rPr>
              <a:t> </a:t>
            </a:r>
            <a:r>
              <a:rPr lang="en-US" sz="3200" b="1" smtClean="0">
                <a:solidFill>
                  <a:srgbClr val="7030A0"/>
                </a:solidFill>
              </a:rPr>
              <a:t>elwahab</a:t>
            </a:r>
            <a:r>
              <a:rPr lang="en-US" sz="3200" b="1" dirty="0" smtClean="0">
                <a:solidFill>
                  <a:srgbClr val="7030A0"/>
                </a:solidFill>
              </a:rPr>
              <a:t> </a:t>
            </a:r>
            <a:r>
              <a:rPr lang="en-US" sz="3200" b="1" dirty="0" err="1" smtClean="0">
                <a:solidFill>
                  <a:srgbClr val="7030A0"/>
                </a:solidFill>
              </a:rPr>
              <a:t>alshekhly</a:t>
            </a:r>
            <a:endParaRPr lang="en-US" sz="3200" b="1" dirty="0" smtClean="0">
              <a:solidFill>
                <a:srgbClr val="7030A0"/>
              </a:solidFill>
            </a:endParaRPr>
          </a:p>
          <a:p>
            <a:r>
              <a:rPr lang="en-US" sz="3200" b="1" dirty="0" smtClean="0">
                <a:solidFill>
                  <a:srgbClr val="7030A0"/>
                </a:solidFill>
              </a:rPr>
              <a:t>2020-2021</a:t>
            </a:r>
          </a:p>
          <a:p>
            <a:endParaRPr lang="en-US" sz="3200" b="1" dirty="0">
              <a:solidFill>
                <a:srgbClr val="7030A0"/>
              </a:solidFill>
            </a:endParaRPr>
          </a:p>
        </p:txBody>
      </p:sp>
      <p:pic>
        <p:nvPicPr>
          <p:cNvPr id="4" name="Audio 3">
            <a:hlinkClick r:id="" action="ppaction://media"/>
          </p:cNvPr>
          <p:cNvPicPr>
            <a:picLocks noChangeAspect="1"/>
          </p:cNvPicPr>
          <p:nvPr>
            <a:videoFile r:link="rId1"/>
            <p:extLst>
              <p:ext uri="{DAA4B4D4-6D71-4841-9C94-3DE7FCFB9230}">
                <p14:media xmlns="" xmlns:p14="http://schemas.microsoft.com/office/powerpoint/2010/main" r:embed="rId3"/>
              </p:ext>
            </p:extLst>
          </p:nvPr>
        </p:nvPicPr>
        <p:blipFill>
          <a:blip r:embed="rId4" cstate="print"/>
          <a:stretch>
            <a:fillRect/>
          </a:stretch>
        </p:blipFill>
        <p:spPr>
          <a:xfrm>
            <a:off x="11552238" y="6218238"/>
            <a:ext cx="487362" cy="487362"/>
          </a:xfrm>
          <a:prstGeom prst="rect">
            <a:avLst/>
          </a:prstGeom>
        </p:spPr>
      </p:pic>
    </p:spTree>
    <p:extLst>
      <p:ext uri="{BB962C8B-B14F-4D97-AF65-F5344CB8AC3E}">
        <p14:creationId xmlns="" xmlns:p14="http://schemas.microsoft.com/office/powerpoint/2010/main" val="289371130"/>
      </p:ext>
    </p:extLst>
  </p:cSld>
  <p:clrMapOvr>
    <a:masterClrMapping/>
  </p:clrMapOvr>
  <mc:AlternateContent xmlns:mc="http://schemas.openxmlformats.org/markup-compatibility/2006">
    <mc:Choice xmlns="" xmlns:p14="http://schemas.microsoft.com/office/powerpoint/2010/main" Requires="p14">
      <p:transition spd="slow" p14:dur="2000" advTm="7177"/>
    </mc:Choice>
    <mc:Fallback>
      <p:transition spd="slow" advTm="7177"/>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showWhenStopped="0">
                <p:cTn id="7" fill="hold" display="0">
                  <p:stCondLst>
                    <p:cond delay="indefinite"/>
                  </p:stCondLst>
                  <p:endCondLst>
                    <p:cond evt="onStopAudio" delay="0">
                      <p:tgtEl>
                        <p:sldTgt/>
                      </p:tgtEl>
                    </p:cond>
                  </p:endCondLst>
                </p:cTn>
                <p:tgtEl>
                  <p:spTgt spid="4"/>
                </p:tgtEl>
              </p:cMediaNode>
            </p:video>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print"/>
          <a:stretch>
            <a:fillRect/>
          </a:stretch>
        </p:blipFill>
        <p:spPr>
          <a:xfrm>
            <a:off x="0" y="0"/>
            <a:ext cx="12192000" cy="6858000"/>
          </a:xfrm>
          <a:prstGeom prst="rect">
            <a:avLst/>
          </a:prstGeom>
        </p:spPr>
      </p:pic>
      <p:pic>
        <p:nvPicPr>
          <p:cNvPr id="3" name="Audio 2">
            <a:hlinkClick r:id="" action="ppaction://media"/>
          </p:cNvPr>
          <p:cNvPicPr>
            <a:picLocks noChangeAspect="1"/>
          </p:cNvPicPr>
          <p:nvPr>
            <a:videoFile r:link="rId1"/>
            <p:extLst>
              <p:ext uri="{DAA4B4D4-6D71-4841-9C94-3DE7FCFB9230}">
                <p14:media xmlns="" xmlns:p14="http://schemas.microsoft.com/office/powerpoint/2010/main" r:embed="rId4"/>
              </p:ext>
            </p:extLst>
          </p:nvPr>
        </p:nvPicPr>
        <p:blipFill>
          <a:blip r:embed="rId5" cstate="print"/>
          <a:stretch>
            <a:fillRect/>
          </a:stretch>
        </p:blipFill>
        <p:spPr>
          <a:xfrm>
            <a:off x="11552238" y="6218238"/>
            <a:ext cx="487362" cy="487362"/>
          </a:xfrm>
          <a:prstGeom prst="rect">
            <a:avLst/>
          </a:prstGeom>
        </p:spPr>
      </p:pic>
    </p:spTree>
    <p:extLst>
      <p:ext uri="{BB962C8B-B14F-4D97-AF65-F5344CB8AC3E}">
        <p14:creationId xmlns="" xmlns:p14="http://schemas.microsoft.com/office/powerpoint/2010/main" val="2652177274"/>
      </p:ext>
    </p:extLst>
  </p:cSld>
  <p:clrMapOvr>
    <a:masterClrMapping/>
  </p:clrMapOvr>
  <mc:AlternateContent xmlns:mc="http://schemas.openxmlformats.org/markup-compatibility/2006">
    <mc:Choice xmlns="" xmlns:p14="http://schemas.microsoft.com/office/powerpoint/2010/main" Requires="p14">
      <p:transition spd="slow" p14:dur="2000" advTm="13176"/>
    </mc:Choice>
    <mc:Fallback>
      <p:transition spd="slow" advTm="13176"/>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showWhenStopped="0">
                <p:cTn id="7" fill="hold" display="0">
                  <p:stCondLst>
                    <p:cond delay="indefinite"/>
                  </p:stCondLst>
                  <p:endCondLst>
                    <p:cond evt="onStopAudio" delay="0">
                      <p:tgtEl>
                        <p:sldTgt/>
                      </p:tgtEl>
                    </p:cond>
                  </p:endCondLst>
                </p:cTn>
                <p:tgtEl>
                  <p:spTgt spid="3"/>
                </p:tgtEl>
              </p:cMediaNode>
            </p:video>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accent6">
            <a:lumMod val="20000"/>
            <a:lumOff val="80000"/>
          </a:schemeClr>
        </a:solidFill>
        <a:effectLst/>
      </p:bgPr>
    </p:bg>
    <p:spTree>
      <p:nvGrpSpPr>
        <p:cNvPr id="1" name=""/>
        <p:cNvGrpSpPr/>
        <p:nvPr/>
      </p:nvGrpSpPr>
      <p:grpSpPr>
        <a:xfrm>
          <a:off x="0" y="0"/>
          <a:ext cx="0" cy="0"/>
          <a:chOff x="0" y="0"/>
          <a:chExt cx="0" cy="0"/>
        </a:xfrm>
      </p:grpSpPr>
      <p:sp>
        <p:nvSpPr>
          <p:cNvPr id="2" name="Rectangle 1"/>
          <p:cNvSpPr/>
          <p:nvPr/>
        </p:nvSpPr>
        <p:spPr>
          <a:xfrm>
            <a:off x="0" y="198535"/>
            <a:ext cx="12192000" cy="7017306"/>
          </a:xfrm>
          <a:prstGeom prst="rect">
            <a:avLst/>
          </a:prstGeom>
        </p:spPr>
        <p:txBody>
          <a:bodyPr wrap="square">
            <a:spAutoFit/>
          </a:bodyPr>
          <a:lstStyle/>
          <a:p>
            <a:pPr algn="just"/>
            <a:r>
              <a:rPr lang="en-US" sz="2400" b="1" dirty="0">
                <a:solidFill>
                  <a:srgbClr val="7030A0"/>
                </a:solidFill>
              </a:rPr>
              <a:t>Other complications of a severe case of malaria can include</a:t>
            </a:r>
            <a:r>
              <a:rPr lang="en-US" sz="2400" dirty="0" smtClean="0"/>
              <a:t>:</a:t>
            </a:r>
          </a:p>
          <a:p>
            <a:pPr algn="just"/>
            <a:endParaRPr lang="en-US" sz="2400" dirty="0"/>
          </a:p>
          <a:p>
            <a:pPr algn="just"/>
            <a:endParaRPr lang="en-US" sz="2400" dirty="0"/>
          </a:p>
          <a:p>
            <a:pPr algn="just"/>
            <a:r>
              <a:rPr lang="en-US" sz="2400" dirty="0"/>
              <a:t>Breathing problems (such as fluid in your lungs</a:t>
            </a:r>
            <a:r>
              <a:rPr lang="en-US" sz="2400" dirty="0" smtClean="0"/>
              <a:t>)</a:t>
            </a:r>
          </a:p>
          <a:p>
            <a:pPr algn="just"/>
            <a:endParaRPr lang="en-US" sz="2400" dirty="0"/>
          </a:p>
          <a:p>
            <a:pPr algn="just"/>
            <a:r>
              <a:rPr lang="en-US" sz="2400" dirty="0"/>
              <a:t>Liver failure and jaundice (a yellow discoloration of the skin</a:t>
            </a:r>
            <a:r>
              <a:rPr lang="en-US" sz="2400" dirty="0" smtClean="0"/>
              <a:t>)</a:t>
            </a:r>
          </a:p>
          <a:p>
            <a:pPr algn="just"/>
            <a:endParaRPr lang="en-US" sz="2400" dirty="0" smtClean="0"/>
          </a:p>
          <a:p>
            <a:pPr algn="just"/>
            <a:r>
              <a:rPr lang="en-US" sz="2400" dirty="0" smtClean="0"/>
              <a:t>Shock </a:t>
            </a:r>
            <a:r>
              <a:rPr lang="en-US" sz="2400" dirty="0"/>
              <a:t>(sudden drop in blood flow</a:t>
            </a:r>
            <a:r>
              <a:rPr lang="en-US" sz="2400" dirty="0" smtClean="0"/>
              <a:t>)</a:t>
            </a:r>
          </a:p>
          <a:p>
            <a:pPr algn="just"/>
            <a:endParaRPr lang="en-US" sz="2400" dirty="0"/>
          </a:p>
          <a:p>
            <a:pPr algn="just"/>
            <a:r>
              <a:rPr lang="en-US" sz="2400" dirty="0"/>
              <a:t>Spontaneous bleeding</a:t>
            </a:r>
            <a:r>
              <a:rPr lang="en-US" sz="2400" dirty="0" smtClean="0"/>
              <a:t>.</a:t>
            </a:r>
          </a:p>
          <a:p>
            <a:pPr algn="just"/>
            <a:endParaRPr lang="en-US" sz="2400" dirty="0"/>
          </a:p>
          <a:p>
            <a:pPr algn="just"/>
            <a:r>
              <a:rPr lang="en-US" sz="2400" dirty="0"/>
              <a:t>Abnormally low blood sugar</a:t>
            </a:r>
            <a:r>
              <a:rPr lang="en-US" sz="2400" dirty="0" smtClean="0"/>
              <a:t>.</a:t>
            </a:r>
          </a:p>
          <a:p>
            <a:pPr algn="just"/>
            <a:endParaRPr lang="en-US" sz="2400" dirty="0"/>
          </a:p>
          <a:p>
            <a:pPr algn="just"/>
            <a:r>
              <a:rPr lang="en-US" sz="2400" dirty="0"/>
              <a:t>Kidney failure</a:t>
            </a:r>
            <a:r>
              <a:rPr lang="en-US" sz="2400" dirty="0" smtClean="0"/>
              <a:t>.</a:t>
            </a:r>
          </a:p>
          <a:p>
            <a:pPr algn="just"/>
            <a:endParaRPr lang="en-US" sz="2400" dirty="0"/>
          </a:p>
          <a:p>
            <a:pPr algn="just"/>
            <a:r>
              <a:rPr lang="en-US" sz="2400" dirty="0"/>
              <a:t>Swelling and rupturing of the spleen</a:t>
            </a:r>
            <a:r>
              <a:rPr lang="en-US" sz="2400" dirty="0" smtClean="0"/>
              <a:t>.</a:t>
            </a:r>
          </a:p>
          <a:p>
            <a:pPr algn="just"/>
            <a:endParaRPr lang="en-US" sz="2400" dirty="0"/>
          </a:p>
          <a:p>
            <a:pPr algn="just"/>
            <a:r>
              <a:rPr lang="en-US" sz="2400" dirty="0"/>
              <a:t>Dehydration.</a:t>
            </a:r>
          </a:p>
          <a:p>
            <a:endParaRPr lang="en-US" dirty="0"/>
          </a:p>
        </p:txBody>
      </p:sp>
      <p:pic>
        <p:nvPicPr>
          <p:cNvPr id="3" name="Audio 2">
            <a:hlinkClick r:id="" action="ppaction://media"/>
          </p:cNvPr>
          <p:cNvPicPr>
            <a:picLocks noChangeAspect="1"/>
          </p:cNvPicPr>
          <p:nvPr>
            <a:videoFile r:link="rId1"/>
            <p:extLst>
              <p:ext uri="{DAA4B4D4-6D71-4841-9C94-3DE7FCFB9230}">
                <p14:media xmlns="" xmlns:p14="http://schemas.microsoft.com/office/powerpoint/2010/main" r:embed="rId3"/>
              </p:ext>
            </p:extLst>
          </p:nvPr>
        </p:nvPicPr>
        <p:blipFill>
          <a:blip r:embed="rId4" cstate="print"/>
          <a:stretch>
            <a:fillRect/>
          </a:stretch>
        </p:blipFill>
        <p:spPr>
          <a:xfrm>
            <a:off x="11552238" y="6218238"/>
            <a:ext cx="487362" cy="487362"/>
          </a:xfrm>
          <a:prstGeom prst="rect">
            <a:avLst/>
          </a:prstGeom>
        </p:spPr>
      </p:pic>
    </p:spTree>
    <p:extLst>
      <p:ext uri="{BB962C8B-B14F-4D97-AF65-F5344CB8AC3E}">
        <p14:creationId xmlns="" xmlns:p14="http://schemas.microsoft.com/office/powerpoint/2010/main" val="3585948522"/>
      </p:ext>
    </p:extLst>
  </p:cSld>
  <p:clrMapOvr>
    <a:masterClrMapping/>
  </p:clrMapOvr>
  <mc:AlternateContent xmlns:mc="http://schemas.openxmlformats.org/markup-compatibility/2006">
    <mc:Choice xmlns="" xmlns:p14="http://schemas.microsoft.com/office/powerpoint/2010/main" Requires="p14">
      <p:transition spd="slow" p14:dur="2000" advTm="37912"/>
    </mc:Choice>
    <mc:Fallback>
      <p:transition spd="slow" advTm="37912"/>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showWhenStopped="0">
                <p:cTn id="7" fill="hold" display="0">
                  <p:stCondLst>
                    <p:cond delay="indefinite"/>
                  </p:stCondLst>
                  <p:endCondLst>
                    <p:cond evt="onStopAudio" delay="0">
                      <p:tgtEl>
                        <p:sldTgt/>
                      </p:tgtEl>
                    </p:cond>
                  </p:endCondLst>
                </p:cTn>
                <p:tgtEl>
                  <p:spTgt spid="3"/>
                </p:tgtEl>
              </p:cMediaNode>
            </p:video>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accent6">
            <a:lumMod val="20000"/>
            <a:lumOff val="80000"/>
          </a:schemeClr>
        </a:solidFill>
        <a:effectLst/>
      </p:bgPr>
    </p:bg>
    <p:spTree>
      <p:nvGrpSpPr>
        <p:cNvPr id="1" name=""/>
        <p:cNvGrpSpPr/>
        <p:nvPr/>
      </p:nvGrpSpPr>
      <p:grpSpPr>
        <a:xfrm>
          <a:off x="0" y="0"/>
          <a:ext cx="0" cy="0"/>
          <a:chOff x="0" y="0"/>
          <a:chExt cx="0" cy="0"/>
        </a:xfrm>
      </p:grpSpPr>
      <p:sp>
        <p:nvSpPr>
          <p:cNvPr id="2" name="Rectangle 1"/>
          <p:cNvSpPr/>
          <p:nvPr/>
        </p:nvSpPr>
        <p:spPr>
          <a:xfrm>
            <a:off x="0" y="2271253"/>
            <a:ext cx="12191999" cy="2523768"/>
          </a:xfrm>
          <a:prstGeom prst="rect">
            <a:avLst/>
          </a:prstGeom>
        </p:spPr>
        <p:txBody>
          <a:bodyPr wrap="square">
            <a:spAutoFit/>
          </a:bodyPr>
          <a:lstStyle/>
          <a:p>
            <a:pPr algn="just"/>
            <a:r>
              <a:rPr lang="en-US" sz="2800" dirty="0"/>
              <a:t>Malaria is typically diagnosed by </a:t>
            </a:r>
            <a:endParaRPr lang="en-US" sz="2800" dirty="0" smtClean="0"/>
          </a:p>
          <a:p>
            <a:pPr algn="just"/>
            <a:r>
              <a:rPr lang="en-US" sz="2800" dirty="0" smtClean="0"/>
              <a:t>the </a:t>
            </a:r>
            <a:r>
              <a:rPr lang="en-US" sz="2800" dirty="0"/>
              <a:t>microscopic examination of blood using blood films, or with antigen-based rapid diagnostic tests Methods that use the polymerase chain reaction to detect the parasite's DNA have been developed, but are not widely used in areas where malaria is common due to their cost and complexity.</a:t>
            </a:r>
          </a:p>
          <a:p>
            <a:endParaRPr lang="en-US" dirty="0"/>
          </a:p>
        </p:txBody>
      </p:sp>
      <p:pic>
        <p:nvPicPr>
          <p:cNvPr id="3" name="Audio 2">
            <a:hlinkClick r:id="" action="ppaction://media"/>
          </p:cNvPr>
          <p:cNvPicPr>
            <a:picLocks noChangeAspect="1"/>
          </p:cNvPicPr>
          <p:nvPr>
            <a:videoFile r:link="rId1"/>
            <p:extLst>
              <p:ext uri="{DAA4B4D4-6D71-4841-9C94-3DE7FCFB9230}">
                <p14:media xmlns="" xmlns:p14="http://schemas.microsoft.com/office/powerpoint/2010/main" r:embed="rId3"/>
              </p:ext>
            </p:extLst>
          </p:nvPr>
        </p:nvPicPr>
        <p:blipFill>
          <a:blip r:embed="rId4" cstate="print"/>
          <a:stretch>
            <a:fillRect/>
          </a:stretch>
        </p:blipFill>
        <p:spPr>
          <a:xfrm>
            <a:off x="11552238" y="6218238"/>
            <a:ext cx="487362" cy="487362"/>
          </a:xfrm>
          <a:prstGeom prst="rect">
            <a:avLst/>
          </a:prstGeom>
        </p:spPr>
      </p:pic>
    </p:spTree>
    <p:extLst>
      <p:ext uri="{BB962C8B-B14F-4D97-AF65-F5344CB8AC3E}">
        <p14:creationId xmlns="" xmlns:p14="http://schemas.microsoft.com/office/powerpoint/2010/main" val="3340529945"/>
      </p:ext>
    </p:extLst>
  </p:cSld>
  <p:clrMapOvr>
    <a:masterClrMapping/>
  </p:clrMapOvr>
  <mc:AlternateContent xmlns:mc="http://schemas.openxmlformats.org/markup-compatibility/2006">
    <mc:Choice xmlns="" xmlns:p14="http://schemas.microsoft.com/office/powerpoint/2010/main" Requires="p14">
      <p:transition spd="slow" p14:dur="2000" advTm="25624"/>
    </mc:Choice>
    <mc:Fallback>
      <p:transition spd="slow" advTm="25624"/>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showWhenStopped="0">
                <p:cTn id="7" fill="hold" display="0">
                  <p:stCondLst>
                    <p:cond delay="indefinite"/>
                  </p:stCondLst>
                  <p:endCondLst>
                    <p:cond evt="onStopAudio" delay="0">
                      <p:tgtEl>
                        <p:sldTgt/>
                      </p:tgtEl>
                    </p:cond>
                  </p:endCondLst>
                </p:cTn>
                <p:tgtEl>
                  <p:spTgt spid="3"/>
                </p:tgtEl>
              </p:cMediaNode>
            </p:video>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accent6">
            <a:lumMod val="20000"/>
            <a:lumOff val="80000"/>
          </a:schemeClr>
        </a:solidFill>
        <a:effectLst/>
      </p:bgPr>
    </p:bg>
    <p:spTree>
      <p:nvGrpSpPr>
        <p:cNvPr id="1" name=""/>
        <p:cNvGrpSpPr/>
        <p:nvPr/>
      </p:nvGrpSpPr>
      <p:grpSpPr>
        <a:xfrm>
          <a:off x="0" y="0"/>
          <a:ext cx="0" cy="0"/>
          <a:chOff x="0" y="0"/>
          <a:chExt cx="0" cy="0"/>
        </a:xfrm>
      </p:grpSpPr>
      <p:sp>
        <p:nvSpPr>
          <p:cNvPr id="2" name="Rectangle 1"/>
          <p:cNvSpPr/>
          <p:nvPr/>
        </p:nvSpPr>
        <p:spPr>
          <a:xfrm>
            <a:off x="0" y="250241"/>
            <a:ext cx="12192000" cy="5509200"/>
          </a:xfrm>
          <a:prstGeom prst="rect">
            <a:avLst/>
          </a:prstGeom>
        </p:spPr>
        <p:txBody>
          <a:bodyPr wrap="square">
            <a:spAutoFit/>
          </a:bodyPr>
          <a:lstStyle/>
          <a:p>
            <a:pPr algn="just"/>
            <a:r>
              <a:rPr lang="en-US" sz="3200" b="1" dirty="0">
                <a:solidFill>
                  <a:srgbClr val="7030A0"/>
                </a:solidFill>
              </a:rPr>
              <a:t>Principles of </a:t>
            </a:r>
            <a:r>
              <a:rPr lang="en-US" sz="3200" b="1" dirty="0" smtClean="0">
                <a:solidFill>
                  <a:srgbClr val="7030A0"/>
                </a:solidFill>
              </a:rPr>
              <a:t>Treatment</a:t>
            </a:r>
          </a:p>
          <a:p>
            <a:pPr algn="just"/>
            <a:endParaRPr lang="en-US" sz="3200" dirty="0"/>
          </a:p>
          <a:p>
            <a:pPr algn="just"/>
            <a:r>
              <a:rPr lang="en-US" sz="3200" dirty="0"/>
              <a:t>Treatment of malaria depends on the following factors:</a:t>
            </a:r>
          </a:p>
          <a:p>
            <a:pPr algn="just"/>
            <a:endParaRPr lang="en-US" sz="3200" dirty="0"/>
          </a:p>
          <a:p>
            <a:pPr algn="just"/>
            <a:r>
              <a:rPr lang="en-US" sz="3200" dirty="0"/>
              <a:t>Type of infection</a:t>
            </a:r>
            <a:r>
              <a:rPr lang="en-US" sz="3200" dirty="0" smtClean="0"/>
              <a:t>.</a:t>
            </a:r>
          </a:p>
          <a:p>
            <a:pPr algn="just"/>
            <a:endParaRPr lang="en-US" sz="3200" dirty="0"/>
          </a:p>
          <a:p>
            <a:pPr algn="just"/>
            <a:r>
              <a:rPr lang="en-US" sz="3200" dirty="0"/>
              <a:t>Severity of infection</a:t>
            </a:r>
            <a:r>
              <a:rPr lang="en-US" sz="3200" dirty="0" smtClean="0"/>
              <a:t>.</a:t>
            </a:r>
          </a:p>
          <a:p>
            <a:pPr algn="just"/>
            <a:endParaRPr lang="en-US" sz="3200" dirty="0"/>
          </a:p>
          <a:p>
            <a:pPr algn="just"/>
            <a:r>
              <a:rPr lang="en-US" sz="3200" dirty="0"/>
              <a:t>Status of the host</a:t>
            </a:r>
            <a:r>
              <a:rPr lang="en-US" sz="3200" dirty="0" smtClean="0"/>
              <a:t>.</a:t>
            </a:r>
          </a:p>
          <a:p>
            <a:pPr algn="just"/>
            <a:endParaRPr lang="en-US" sz="3200" dirty="0"/>
          </a:p>
          <a:p>
            <a:pPr algn="just"/>
            <a:r>
              <a:rPr lang="en-US" sz="3200" dirty="0"/>
              <a:t>Associated conditions/ diseases.</a:t>
            </a:r>
          </a:p>
        </p:txBody>
      </p:sp>
      <p:pic>
        <p:nvPicPr>
          <p:cNvPr id="3" name="Audio 2">
            <a:hlinkClick r:id="" action="ppaction://media"/>
          </p:cNvPr>
          <p:cNvPicPr>
            <a:picLocks noChangeAspect="1"/>
          </p:cNvPicPr>
          <p:nvPr>
            <a:videoFile r:link="rId1"/>
            <p:extLst>
              <p:ext uri="{DAA4B4D4-6D71-4841-9C94-3DE7FCFB9230}">
                <p14:media xmlns="" xmlns:p14="http://schemas.microsoft.com/office/powerpoint/2010/main" r:embed="rId3"/>
              </p:ext>
            </p:extLst>
          </p:nvPr>
        </p:nvPicPr>
        <p:blipFill>
          <a:blip r:embed="rId4" cstate="print"/>
          <a:stretch>
            <a:fillRect/>
          </a:stretch>
        </p:blipFill>
        <p:spPr>
          <a:xfrm>
            <a:off x="11552238" y="6218238"/>
            <a:ext cx="487362" cy="487362"/>
          </a:xfrm>
          <a:prstGeom prst="rect">
            <a:avLst/>
          </a:prstGeom>
        </p:spPr>
      </p:pic>
    </p:spTree>
    <p:extLst>
      <p:ext uri="{BB962C8B-B14F-4D97-AF65-F5344CB8AC3E}">
        <p14:creationId xmlns="" xmlns:p14="http://schemas.microsoft.com/office/powerpoint/2010/main" val="3638222007"/>
      </p:ext>
    </p:extLst>
  </p:cSld>
  <p:clrMapOvr>
    <a:masterClrMapping/>
  </p:clrMapOvr>
  <mc:AlternateContent xmlns:mc="http://schemas.openxmlformats.org/markup-compatibility/2006">
    <mc:Choice xmlns="" xmlns:p14="http://schemas.microsoft.com/office/powerpoint/2010/main" Requires="p14">
      <p:transition spd="slow" p14:dur="2000" advTm="15379"/>
    </mc:Choice>
    <mc:Fallback>
      <p:transition spd="slow" advTm="15379"/>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showWhenStopped="0">
                <p:cTn id="7" fill="hold" display="0">
                  <p:stCondLst>
                    <p:cond delay="indefinite"/>
                  </p:stCondLst>
                  <p:endCondLst>
                    <p:cond evt="onStopAudio" delay="0">
                      <p:tgtEl>
                        <p:sldTgt/>
                      </p:tgtEl>
                    </p:cond>
                  </p:endCondLst>
                </p:cTn>
                <p:tgtEl>
                  <p:spTgt spid="3"/>
                </p:tgtEl>
              </p:cMediaNode>
            </p:video>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accent6">
            <a:lumMod val="20000"/>
            <a:lumOff val="80000"/>
          </a:schemeClr>
        </a:solidFill>
        <a:effectLst/>
      </p:bgPr>
    </p:bg>
    <p:spTree>
      <p:nvGrpSpPr>
        <p:cNvPr id="1" name=""/>
        <p:cNvGrpSpPr/>
        <p:nvPr/>
      </p:nvGrpSpPr>
      <p:grpSpPr>
        <a:xfrm>
          <a:off x="0" y="0"/>
          <a:ext cx="0" cy="0"/>
          <a:chOff x="0" y="0"/>
          <a:chExt cx="0" cy="0"/>
        </a:xfrm>
      </p:grpSpPr>
      <p:sp>
        <p:nvSpPr>
          <p:cNvPr id="2" name="Rectangle 1"/>
          <p:cNvSpPr/>
          <p:nvPr/>
        </p:nvSpPr>
        <p:spPr>
          <a:xfrm>
            <a:off x="-9832" y="0"/>
            <a:ext cx="12192000" cy="6001643"/>
          </a:xfrm>
          <a:prstGeom prst="rect">
            <a:avLst/>
          </a:prstGeom>
        </p:spPr>
        <p:txBody>
          <a:bodyPr wrap="square">
            <a:spAutoFit/>
          </a:bodyPr>
          <a:lstStyle/>
          <a:p>
            <a:pPr algn="just"/>
            <a:r>
              <a:rPr lang="en-US" sz="2400" dirty="0"/>
              <a:t>Type of infection</a:t>
            </a:r>
            <a:r>
              <a:rPr lang="en-US" sz="2400" dirty="0" smtClean="0"/>
              <a:t>:</a:t>
            </a:r>
          </a:p>
          <a:p>
            <a:pPr algn="just"/>
            <a:r>
              <a:rPr lang="en-US" sz="2400" dirty="0" smtClean="0"/>
              <a:t> </a:t>
            </a:r>
            <a:r>
              <a:rPr lang="en-US" sz="2400" dirty="0"/>
              <a:t>Treatment obviously depends on the type of infection. Patients with P. falciparum malaria should be evaluated thoroughly in view of potential seriousness of the disease and possibility of resistance to anti-malarial drugs</a:t>
            </a:r>
            <a:r>
              <a:rPr lang="en-US" sz="2400" dirty="0" smtClean="0"/>
              <a:t>.</a:t>
            </a:r>
          </a:p>
          <a:p>
            <a:pPr algn="just"/>
            <a:endParaRPr lang="en-US" sz="2400" dirty="0"/>
          </a:p>
          <a:p>
            <a:pPr algn="just"/>
            <a:endParaRPr lang="en-US" sz="2400" dirty="0"/>
          </a:p>
          <a:p>
            <a:pPr algn="just"/>
            <a:r>
              <a:rPr lang="en-US" sz="2400" dirty="0"/>
              <a:t>P. vivax: Only Chloroquine 25 mg/kg + Primaquine for 14 days</a:t>
            </a:r>
            <a:r>
              <a:rPr lang="en-US" sz="2400" dirty="0" smtClean="0"/>
              <a:t>.</a:t>
            </a:r>
          </a:p>
          <a:p>
            <a:pPr algn="just"/>
            <a:endParaRPr lang="en-US" sz="2400" dirty="0" smtClean="0"/>
          </a:p>
          <a:p>
            <a:pPr algn="just"/>
            <a:endParaRPr lang="en-US" sz="2400" dirty="0"/>
          </a:p>
          <a:p>
            <a:pPr algn="just"/>
            <a:r>
              <a:rPr lang="en-US" sz="2400" dirty="0"/>
              <a:t>P. falciparum: Treat depending on severity &amp; sensitivity; in most countries, artimisinin based combination therapy is recommended by the authorities. Primaquine as gametocytocidal is also recommended to prevent spread</a:t>
            </a:r>
            <a:r>
              <a:rPr lang="en-US" sz="2400" dirty="0" smtClean="0"/>
              <a:t>.</a:t>
            </a:r>
          </a:p>
          <a:p>
            <a:pPr algn="just"/>
            <a:endParaRPr lang="en-US" sz="2400" dirty="0"/>
          </a:p>
          <a:p>
            <a:pPr algn="just"/>
            <a:endParaRPr lang="en-US" sz="2400" dirty="0"/>
          </a:p>
          <a:p>
            <a:pPr algn="just"/>
            <a:r>
              <a:rPr lang="en-US" sz="2400" dirty="0"/>
              <a:t>Mixed infections: Blood schizonticides as for P. falciparum and Primaquine as for P. vivax.</a:t>
            </a:r>
          </a:p>
          <a:p>
            <a:pPr algn="just"/>
            <a:endParaRPr lang="en-US" sz="2400" dirty="0"/>
          </a:p>
        </p:txBody>
      </p:sp>
      <p:pic>
        <p:nvPicPr>
          <p:cNvPr id="3" name="Audio 2">
            <a:hlinkClick r:id="" action="ppaction://media"/>
          </p:cNvPr>
          <p:cNvPicPr>
            <a:picLocks noChangeAspect="1"/>
          </p:cNvPicPr>
          <p:nvPr>
            <a:videoFile r:link="rId1"/>
            <p:extLst>
              <p:ext uri="{DAA4B4D4-6D71-4841-9C94-3DE7FCFB9230}">
                <p14:media xmlns="" xmlns:p14="http://schemas.microsoft.com/office/powerpoint/2010/main" r:embed="rId3"/>
              </p:ext>
            </p:extLst>
          </p:nvPr>
        </p:nvPicPr>
        <p:blipFill>
          <a:blip r:embed="rId4" cstate="print"/>
          <a:stretch>
            <a:fillRect/>
          </a:stretch>
        </p:blipFill>
        <p:spPr>
          <a:xfrm>
            <a:off x="11552238" y="6218238"/>
            <a:ext cx="487362" cy="487362"/>
          </a:xfrm>
          <a:prstGeom prst="rect">
            <a:avLst/>
          </a:prstGeom>
        </p:spPr>
      </p:pic>
    </p:spTree>
    <p:extLst>
      <p:ext uri="{BB962C8B-B14F-4D97-AF65-F5344CB8AC3E}">
        <p14:creationId xmlns="" xmlns:p14="http://schemas.microsoft.com/office/powerpoint/2010/main" val="496141110"/>
      </p:ext>
    </p:extLst>
  </p:cSld>
  <p:clrMapOvr>
    <a:masterClrMapping/>
  </p:clrMapOvr>
  <mc:AlternateContent xmlns:mc="http://schemas.openxmlformats.org/markup-compatibility/2006">
    <mc:Choice xmlns="" xmlns:p14="http://schemas.microsoft.com/office/powerpoint/2010/main" Requires="p14">
      <p:transition spd="slow" p14:dur="2000" advTm="57501"/>
    </mc:Choice>
    <mc:Fallback>
      <p:transition spd="slow" advTm="57501"/>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showWhenStopped="0">
                <p:cTn id="7" fill="hold" display="0">
                  <p:stCondLst>
                    <p:cond delay="indefinite"/>
                  </p:stCondLst>
                  <p:endCondLst>
                    <p:cond evt="onStopAudio" delay="0">
                      <p:tgtEl>
                        <p:sldTgt/>
                      </p:tgtEl>
                    </p:cond>
                  </p:endCondLst>
                </p:cTn>
                <p:tgtEl>
                  <p:spTgt spid="3"/>
                </p:tgtEl>
              </p:cMediaNode>
            </p:video>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accent6">
            <a:lumMod val="20000"/>
            <a:lumOff val="80000"/>
          </a:schemeClr>
        </a:solidFill>
        <a:effectLst/>
      </p:bgPr>
    </p:bg>
    <p:spTree>
      <p:nvGrpSpPr>
        <p:cNvPr id="1" name=""/>
        <p:cNvGrpSpPr/>
        <p:nvPr/>
      </p:nvGrpSpPr>
      <p:grpSpPr>
        <a:xfrm>
          <a:off x="0" y="0"/>
          <a:ext cx="0" cy="0"/>
          <a:chOff x="0" y="0"/>
          <a:chExt cx="0" cy="0"/>
        </a:xfrm>
      </p:grpSpPr>
      <p:sp>
        <p:nvSpPr>
          <p:cNvPr id="2" name="Rectangle 1"/>
          <p:cNvSpPr/>
          <p:nvPr/>
        </p:nvSpPr>
        <p:spPr>
          <a:xfrm>
            <a:off x="0" y="0"/>
            <a:ext cx="12192000" cy="6370975"/>
          </a:xfrm>
          <a:prstGeom prst="rect">
            <a:avLst/>
          </a:prstGeom>
        </p:spPr>
        <p:txBody>
          <a:bodyPr wrap="square">
            <a:spAutoFit/>
          </a:bodyPr>
          <a:lstStyle/>
          <a:p>
            <a:pPr algn="just"/>
            <a:r>
              <a:rPr lang="en-US" sz="2400" b="1" dirty="0">
                <a:solidFill>
                  <a:srgbClr val="7030A0"/>
                </a:solidFill>
              </a:rPr>
              <a:t>Severity of infection</a:t>
            </a:r>
            <a:r>
              <a:rPr lang="en-US" sz="2400" b="1" dirty="0" smtClean="0">
                <a:solidFill>
                  <a:srgbClr val="7030A0"/>
                </a:solidFill>
              </a:rPr>
              <a:t>:</a:t>
            </a:r>
          </a:p>
          <a:p>
            <a:pPr algn="just"/>
            <a:r>
              <a:rPr lang="en-US" sz="2400" dirty="0" smtClean="0"/>
              <a:t> </a:t>
            </a:r>
            <a:r>
              <a:rPr lang="en-US" sz="2400" dirty="0"/>
              <a:t>All patients with malaria should be carefully and thoroughly assessed for complications of malaria. Acute, life-threatening complications occur only in P. falciparum malaria. Malaria is probably the only disease of its kind that can be easily treated in just 3 days, yet if the diagnosis and proper treatment are delayed, it can kill the patient very quickly and easily.</a:t>
            </a:r>
          </a:p>
          <a:p>
            <a:pPr algn="just"/>
            <a:r>
              <a:rPr lang="en-US" sz="2400" dirty="0"/>
              <a:t>All cases of severe malaria should be presumed to have P. falciparum malaria or treated as such</a:t>
            </a:r>
            <a:r>
              <a:rPr lang="en-US" sz="2400" dirty="0" smtClean="0"/>
              <a:t>.</a:t>
            </a:r>
          </a:p>
          <a:p>
            <a:pPr algn="just"/>
            <a:endParaRPr lang="en-US" sz="2400" dirty="0"/>
          </a:p>
          <a:p>
            <a:pPr algn="just"/>
            <a:r>
              <a:rPr lang="en-US" sz="2400" dirty="0"/>
              <a:t> </a:t>
            </a:r>
          </a:p>
          <a:p>
            <a:pPr algn="just"/>
            <a:r>
              <a:rPr lang="en-US" sz="2400" dirty="0"/>
              <a:t>All cases of severe malaria should be admitted to the hospital for proper evaluation, treatment and monitoring.</a:t>
            </a:r>
          </a:p>
          <a:p>
            <a:pPr algn="just"/>
            <a:r>
              <a:rPr lang="en-US" sz="2400" dirty="0"/>
              <a:t>All cases of severe malaria should be treated with injectable antimalarial (quinine, </a:t>
            </a:r>
            <a:r>
              <a:rPr lang="en-US" sz="2400" dirty="0" err="1"/>
              <a:t>artemisinin</a:t>
            </a:r>
            <a:r>
              <a:rPr lang="en-US" sz="2400" dirty="0"/>
              <a:t> derivatives) so as to ensure adequate absorption and plasma drug levels. Once the patient is able to take oral medications, artimisinin combination therapy must be used as per recommendations</a:t>
            </a:r>
            <a:r>
              <a:rPr lang="en-US" sz="2400" dirty="0" smtClean="0"/>
              <a:t>.</a:t>
            </a:r>
          </a:p>
          <a:p>
            <a:pPr algn="just"/>
            <a:endParaRPr lang="en-US" sz="2400" dirty="0"/>
          </a:p>
          <a:p>
            <a:pPr algn="just"/>
            <a:r>
              <a:rPr lang="en-US" sz="2400" dirty="0"/>
              <a:t>All associated conditions should be carefully assessed and treated.</a:t>
            </a:r>
          </a:p>
          <a:p>
            <a:pPr algn="just"/>
            <a:endParaRPr lang="en-US" sz="2400" dirty="0"/>
          </a:p>
        </p:txBody>
      </p:sp>
      <p:pic>
        <p:nvPicPr>
          <p:cNvPr id="3" name="Audio 2">
            <a:hlinkClick r:id="" action="ppaction://media"/>
          </p:cNvPr>
          <p:cNvPicPr>
            <a:picLocks noChangeAspect="1"/>
          </p:cNvPicPr>
          <p:nvPr>
            <a:videoFile r:link="rId1"/>
            <p:extLst>
              <p:ext uri="{DAA4B4D4-6D71-4841-9C94-3DE7FCFB9230}">
                <p14:media xmlns="" xmlns:p14="http://schemas.microsoft.com/office/powerpoint/2010/main" r:embed="rId3"/>
              </p:ext>
            </p:extLst>
          </p:nvPr>
        </p:nvPicPr>
        <p:blipFill>
          <a:blip r:embed="rId4" cstate="print"/>
          <a:stretch>
            <a:fillRect/>
          </a:stretch>
        </p:blipFill>
        <p:spPr>
          <a:xfrm>
            <a:off x="11552238" y="6218238"/>
            <a:ext cx="487362" cy="487362"/>
          </a:xfrm>
          <a:prstGeom prst="rect">
            <a:avLst/>
          </a:prstGeom>
        </p:spPr>
      </p:pic>
    </p:spTree>
    <p:extLst>
      <p:ext uri="{BB962C8B-B14F-4D97-AF65-F5344CB8AC3E}">
        <p14:creationId xmlns="" xmlns:p14="http://schemas.microsoft.com/office/powerpoint/2010/main" val="1925130792"/>
      </p:ext>
    </p:extLst>
  </p:cSld>
  <p:clrMapOvr>
    <a:masterClrMapping/>
  </p:clrMapOvr>
  <mc:AlternateContent xmlns:mc="http://schemas.openxmlformats.org/markup-compatibility/2006">
    <mc:Choice xmlns="" xmlns:p14="http://schemas.microsoft.com/office/powerpoint/2010/main" Requires="p14">
      <p:transition spd="slow" p14:dur="2000" advTm="57459"/>
    </mc:Choice>
    <mc:Fallback>
      <p:transition spd="slow" advTm="57459"/>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showWhenStopped="0">
                <p:cTn id="7" fill="hold" display="0">
                  <p:stCondLst>
                    <p:cond delay="indefinite"/>
                  </p:stCondLst>
                  <p:endCondLst>
                    <p:cond evt="onStopAudio" delay="0">
                      <p:tgtEl>
                        <p:sldTgt/>
                      </p:tgtEl>
                    </p:cond>
                  </p:endCondLst>
                </p:cTn>
                <p:tgtEl>
                  <p:spTgt spid="3"/>
                </p:tgtEl>
              </p:cMediaNode>
            </p:video>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accent6">
            <a:lumMod val="20000"/>
            <a:lumOff val="80000"/>
          </a:schemeClr>
        </a:solidFill>
        <a:effectLst/>
      </p:bgPr>
    </p:bg>
    <p:spTree>
      <p:nvGrpSpPr>
        <p:cNvPr id="1" name=""/>
        <p:cNvGrpSpPr/>
        <p:nvPr/>
      </p:nvGrpSpPr>
      <p:grpSpPr>
        <a:xfrm>
          <a:off x="0" y="0"/>
          <a:ext cx="0" cy="0"/>
          <a:chOff x="0" y="0"/>
          <a:chExt cx="0" cy="0"/>
        </a:xfrm>
      </p:grpSpPr>
      <p:sp>
        <p:nvSpPr>
          <p:cNvPr id="4" name="Rectangle 3"/>
          <p:cNvSpPr/>
          <p:nvPr/>
        </p:nvSpPr>
        <p:spPr>
          <a:xfrm>
            <a:off x="0" y="0"/>
            <a:ext cx="12192000" cy="6647974"/>
          </a:xfrm>
          <a:prstGeom prst="rect">
            <a:avLst/>
          </a:prstGeom>
        </p:spPr>
        <p:txBody>
          <a:bodyPr wrap="square">
            <a:spAutoFit/>
          </a:bodyPr>
          <a:lstStyle/>
          <a:p>
            <a:pPr algn="just"/>
            <a:r>
              <a:rPr lang="en-US" sz="2400" b="1" dirty="0">
                <a:solidFill>
                  <a:srgbClr val="7030A0"/>
                </a:solidFill>
              </a:rPr>
              <a:t>Prevention</a:t>
            </a:r>
            <a:r>
              <a:rPr lang="en-US" sz="2400" dirty="0"/>
              <a:t> </a:t>
            </a:r>
            <a:endParaRPr lang="en-US" sz="2400" dirty="0" smtClean="0"/>
          </a:p>
          <a:p>
            <a:pPr algn="just"/>
            <a:endParaRPr lang="en-US" sz="2400" dirty="0"/>
          </a:p>
          <a:p>
            <a:pPr algn="just"/>
            <a:r>
              <a:rPr lang="en-US" sz="2400" dirty="0"/>
              <a:t>There are several ways to keep malaria at bay.</a:t>
            </a:r>
          </a:p>
          <a:p>
            <a:pPr algn="just"/>
            <a:r>
              <a:rPr lang="en-US" sz="2400" dirty="0"/>
              <a:t>Vaccination</a:t>
            </a:r>
          </a:p>
          <a:p>
            <a:pPr algn="just"/>
            <a:r>
              <a:rPr lang="en-US" sz="2400" dirty="0"/>
              <a:t>Research to develop safe and effective global vaccines for malaria is ongoing, with the licensing of one vaccine already having occurred in Europe. No vaccine is yet licensed in the U.S.</a:t>
            </a:r>
          </a:p>
          <a:p>
            <a:pPr algn="just"/>
            <a:r>
              <a:rPr lang="en-US" sz="2400" dirty="0"/>
              <a:t>Seek medical attention for suspected symptoms of malaria as early as possible.</a:t>
            </a:r>
          </a:p>
          <a:p>
            <a:pPr algn="just"/>
            <a:r>
              <a:rPr lang="en-US" sz="2400" dirty="0">
                <a:solidFill>
                  <a:srgbClr val="7030A0"/>
                </a:solidFill>
              </a:rPr>
              <a:t>Advice for travelers</a:t>
            </a:r>
          </a:p>
          <a:p>
            <a:pPr algn="just"/>
            <a:r>
              <a:rPr lang="en-US" sz="2400" dirty="0"/>
              <a:t> Travel too many countries around the world entails a risk.</a:t>
            </a:r>
          </a:p>
          <a:p>
            <a:pPr algn="just"/>
            <a:r>
              <a:rPr lang="en-US" sz="2400" dirty="0"/>
              <a:t>The Centers for Disease Control advise travelers to take the following precautions:</a:t>
            </a:r>
          </a:p>
          <a:p>
            <a:pPr algn="just"/>
            <a:r>
              <a:rPr lang="en-US" sz="2400" dirty="0"/>
              <a:t>Find out what the risk of malaria is in the country and city or region they are visiting</a:t>
            </a:r>
          </a:p>
          <a:p>
            <a:pPr algn="just"/>
            <a:r>
              <a:rPr lang="en-US" sz="2400" dirty="0"/>
              <a:t>Ask their doctor what medications they should use to prevent infection in that region</a:t>
            </a:r>
          </a:p>
          <a:p>
            <a:pPr algn="just"/>
            <a:r>
              <a:rPr lang="en-US" sz="2400" dirty="0"/>
              <a:t>Obtain antimalarial drugs before leaving home, to avoid the risk of buying counterfeit drugs while abroad</a:t>
            </a:r>
          </a:p>
          <a:p>
            <a:pPr algn="just"/>
            <a:r>
              <a:rPr lang="en-US" sz="2400" dirty="0"/>
              <a:t>Consider the risk for individual travelers, including children, older people, pregnant women, and the existing medical conditions of any travelers Ensure they will have access to preventative tools, including insect repellants, insecticides, pre-treated bed nets, and appropriate clothing</a:t>
            </a:r>
          </a:p>
          <a:p>
            <a:endParaRPr lang="en-US" dirty="0"/>
          </a:p>
        </p:txBody>
      </p:sp>
      <p:pic>
        <p:nvPicPr>
          <p:cNvPr id="2" name="Audio 1">
            <a:hlinkClick r:id="" action="ppaction://media"/>
          </p:cNvPr>
          <p:cNvPicPr>
            <a:picLocks noChangeAspect="1"/>
          </p:cNvPicPr>
          <p:nvPr>
            <a:videoFile r:link="rId1"/>
            <p:extLst>
              <p:ext uri="{DAA4B4D4-6D71-4841-9C94-3DE7FCFB9230}">
                <p14:media xmlns="" xmlns:p14="http://schemas.microsoft.com/office/powerpoint/2010/main" r:embed="rId3"/>
              </p:ext>
            </p:extLst>
          </p:nvPr>
        </p:nvPicPr>
        <p:blipFill>
          <a:blip r:embed="rId4" cstate="print"/>
          <a:stretch>
            <a:fillRect/>
          </a:stretch>
        </p:blipFill>
        <p:spPr>
          <a:xfrm>
            <a:off x="11552238" y="6218238"/>
            <a:ext cx="487362" cy="487362"/>
          </a:xfrm>
          <a:prstGeom prst="rect">
            <a:avLst/>
          </a:prstGeom>
        </p:spPr>
      </p:pic>
    </p:spTree>
    <p:extLst>
      <p:ext uri="{BB962C8B-B14F-4D97-AF65-F5344CB8AC3E}">
        <p14:creationId xmlns="" xmlns:p14="http://schemas.microsoft.com/office/powerpoint/2010/main" val="2094255291"/>
      </p:ext>
    </p:extLst>
  </p:cSld>
  <p:clrMapOvr>
    <a:masterClrMapping/>
  </p:clrMapOvr>
  <mc:AlternateContent xmlns:mc="http://schemas.openxmlformats.org/markup-compatibility/2006">
    <mc:Choice xmlns="" xmlns:p14="http://schemas.microsoft.com/office/powerpoint/2010/main" Requires="p14">
      <p:transition spd="slow" p14:dur="2000" advTm="72486"/>
    </mc:Choice>
    <mc:Fallback>
      <p:transition spd="slow" advTm="72486"/>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showWhenStopped="0">
                <p:cTn id="7" fill="hold" display="0">
                  <p:stCondLst>
                    <p:cond delay="indefinite"/>
                  </p:stCondLst>
                  <p:endCondLst>
                    <p:cond evt="onStopAudio" delay="0">
                      <p:tgtEl>
                        <p:sldTgt/>
                      </p:tgtEl>
                    </p:cond>
                  </p:endCondLst>
                </p:cTn>
                <p:tgtEl>
                  <p:spTgt spid="2"/>
                </p:tgtEl>
              </p:cMediaNode>
            </p:video>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print"/>
          <a:stretch>
            <a:fillRect/>
          </a:stretch>
        </p:blipFill>
        <p:spPr>
          <a:xfrm>
            <a:off x="0" y="0"/>
            <a:ext cx="12192000" cy="6858000"/>
          </a:xfrm>
          <a:prstGeom prst="rect">
            <a:avLst/>
          </a:prstGeom>
        </p:spPr>
      </p:pic>
      <p:pic>
        <p:nvPicPr>
          <p:cNvPr id="3" name="Audio 2">
            <a:hlinkClick r:id="" action="ppaction://media"/>
          </p:cNvPr>
          <p:cNvPicPr>
            <a:picLocks noChangeAspect="1"/>
          </p:cNvPicPr>
          <p:nvPr>
            <a:videoFile r:link="rId1"/>
            <p:extLst>
              <p:ext uri="{DAA4B4D4-6D71-4841-9C94-3DE7FCFB9230}">
                <p14:media xmlns="" xmlns:p14="http://schemas.microsoft.com/office/powerpoint/2010/main" r:embed="rId4"/>
              </p:ext>
            </p:extLst>
          </p:nvPr>
        </p:nvPicPr>
        <p:blipFill>
          <a:blip r:embed="rId5" cstate="print"/>
          <a:stretch>
            <a:fillRect/>
          </a:stretch>
        </p:blipFill>
        <p:spPr>
          <a:xfrm>
            <a:off x="11552238" y="6218238"/>
            <a:ext cx="487362" cy="487362"/>
          </a:xfrm>
          <a:prstGeom prst="rect">
            <a:avLst/>
          </a:prstGeom>
        </p:spPr>
      </p:pic>
    </p:spTree>
    <p:extLst>
      <p:ext uri="{BB962C8B-B14F-4D97-AF65-F5344CB8AC3E}">
        <p14:creationId xmlns="" xmlns:p14="http://schemas.microsoft.com/office/powerpoint/2010/main" val="4123204602"/>
      </p:ext>
    </p:extLst>
  </p:cSld>
  <p:clrMapOvr>
    <a:masterClrMapping/>
  </p:clrMapOvr>
  <mc:AlternateContent xmlns:mc="http://schemas.openxmlformats.org/markup-compatibility/2006">
    <mc:Choice xmlns="" xmlns:p14="http://schemas.microsoft.com/office/powerpoint/2010/main" Requires="p14">
      <p:transition spd="slow" p14:dur="2000" advTm="6626"/>
    </mc:Choice>
    <mc:Fallback>
      <p:transition spd="slow" advTm="6626"/>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showWhenStopped="0">
                <p:cTn id="7" fill="hold" display="0">
                  <p:stCondLst>
                    <p:cond delay="indefinite"/>
                  </p:stCondLst>
                  <p:endCondLst>
                    <p:cond evt="onStopAudio" delay="0">
                      <p:tgtEl>
                        <p:sldTgt/>
                      </p:tgtEl>
                    </p:cond>
                  </p:endCondLst>
                </p:cTn>
                <p:tgtEl>
                  <p:spTgt spid="3"/>
                </p:tgtEl>
              </p:cMediaNode>
            </p:video>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a:blip r:embed="rId3" cstate="print"/>
          <a:tile tx="0" ty="0" sx="100000" sy="100000" flip="none" algn="tl"/>
        </a:blipFill>
        <a:effectLst/>
      </p:bgPr>
    </p:bg>
    <p:spTree>
      <p:nvGrpSpPr>
        <p:cNvPr id="1" name=""/>
        <p:cNvGrpSpPr/>
        <p:nvPr/>
      </p:nvGrpSpPr>
      <p:grpSpPr>
        <a:xfrm>
          <a:off x="0" y="0"/>
          <a:ext cx="0" cy="0"/>
          <a:chOff x="0" y="0"/>
          <a:chExt cx="0" cy="0"/>
        </a:xfrm>
      </p:grpSpPr>
      <p:sp>
        <p:nvSpPr>
          <p:cNvPr id="2" name="Rectangle 1"/>
          <p:cNvSpPr/>
          <p:nvPr/>
        </p:nvSpPr>
        <p:spPr>
          <a:xfrm>
            <a:off x="0" y="0"/>
            <a:ext cx="12191999" cy="3693319"/>
          </a:xfrm>
          <a:prstGeom prst="rect">
            <a:avLst/>
          </a:prstGeom>
          <a:blipFill>
            <a:blip r:embed="rId3" cstate="print"/>
            <a:tile tx="0" ty="0" sx="100000" sy="100000" flip="none" algn="tl"/>
          </a:blipFill>
        </p:spPr>
        <p:txBody>
          <a:bodyPr wrap="square">
            <a:spAutoFit/>
          </a:bodyPr>
          <a:lstStyle/>
          <a:p>
            <a:endParaRPr lang="en-US" dirty="0" smtClean="0"/>
          </a:p>
          <a:p>
            <a:pPr algn="ctr"/>
            <a:r>
              <a:rPr lang="en-US" sz="4800" b="1" dirty="0" smtClean="0">
                <a:solidFill>
                  <a:srgbClr val="7030A0"/>
                </a:solidFill>
              </a:rPr>
              <a:t>Thank you</a:t>
            </a:r>
            <a:endParaRPr lang="en-US" sz="4800" b="1" dirty="0">
              <a:solidFill>
                <a:srgbClr val="7030A0"/>
              </a:solidFill>
            </a:endParaRPr>
          </a:p>
          <a:p>
            <a:endParaRPr lang="en-US" dirty="0" smtClean="0"/>
          </a:p>
          <a:p>
            <a:endParaRPr lang="en-US" dirty="0"/>
          </a:p>
          <a:p>
            <a:endParaRPr lang="en-US" dirty="0" smtClean="0"/>
          </a:p>
          <a:p>
            <a:endParaRPr lang="en-US" dirty="0"/>
          </a:p>
          <a:p>
            <a:endParaRPr lang="en-US" dirty="0" smtClean="0"/>
          </a:p>
          <a:p>
            <a:r>
              <a:rPr lang="en-US" sz="2000" b="1" dirty="0" smtClean="0">
                <a:solidFill>
                  <a:srgbClr val="7030A0"/>
                </a:solidFill>
              </a:rPr>
              <a:t>By</a:t>
            </a:r>
            <a:r>
              <a:rPr lang="en-US" sz="2000" b="1" dirty="0">
                <a:solidFill>
                  <a:srgbClr val="7030A0"/>
                </a:solidFill>
              </a:rPr>
              <a:t>:</a:t>
            </a:r>
          </a:p>
          <a:p>
            <a:r>
              <a:rPr lang="en-US" sz="2000" b="1" dirty="0">
                <a:solidFill>
                  <a:srgbClr val="7030A0"/>
                </a:solidFill>
              </a:rPr>
              <a:t>Dr Dhabyia Ihsan</a:t>
            </a:r>
          </a:p>
          <a:p>
            <a:r>
              <a:rPr lang="en-US" sz="2000" b="1" dirty="0">
                <a:solidFill>
                  <a:srgbClr val="7030A0"/>
                </a:solidFill>
              </a:rPr>
              <a:t>2029-2021</a:t>
            </a:r>
          </a:p>
          <a:p>
            <a:endParaRPr lang="en-US" dirty="0"/>
          </a:p>
        </p:txBody>
      </p:sp>
      <p:pic>
        <p:nvPicPr>
          <p:cNvPr id="3" name="Audio 2">
            <a:hlinkClick r:id="" action="ppaction://media"/>
          </p:cNvPr>
          <p:cNvPicPr>
            <a:picLocks noChangeAspect="1"/>
          </p:cNvPicPr>
          <p:nvPr>
            <a:videoFile r:link="rId1"/>
            <p:extLst>
              <p:ext uri="{DAA4B4D4-6D71-4841-9C94-3DE7FCFB9230}">
                <p14:media xmlns="" xmlns:p14="http://schemas.microsoft.com/office/powerpoint/2010/main" r:embed="rId4"/>
              </p:ext>
            </p:extLst>
          </p:nvPr>
        </p:nvPicPr>
        <p:blipFill>
          <a:blip r:embed="rId5" cstate="print"/>
          <a:stretch>
            <a:fillRect/>
          </a:stretch>
        </p:blipFill>
        <p:spPr>
          <a:xfrm>
            <a:off x="11552238" y="6218238"/>
            <a:ext cx="487362" cy="487362"/>
          </a:xfrm>
          <a:prstGeom prst="rect">
            <a:avLst/>
          </a:prstGeom>
        </p:spPr>
      </p:pic>
    </p:spTree>
    <p:extLst>
      <p:ext uri="{BB962C8B-B14F-4D97-AF65-F5344CB8AC3E}">
        <p14:creationId xmlns="" xmlns:p14="http://schemas.microsoft.com/office/powerpoint/2010/main" val="3963213819"/>
      </p:ext>
    </p:extLst>
  </p:cSld>
  <p:clrMapOvr>
    <a:masterClrMapping/>
  </p:clrMapOvr>
  <mc:AlternateContent xmlns:mc="http://schemas.openxmlformats.org/markup-compatibility/2006">
    <mc:Choice xmlns="" xmlns:p14="http://schemas.microsoft.com/office/powerpoint/2010/main" Requires="p14">
      <p:transition spd="slow" p14:dur="2000" advTm="7600"/>
    </mc:Choice>
    <mc:Fallback>
      <p:transition spd="slow" advTm="76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showWhenStopped="0">
                <p:cTn id="7" fill="hold" display="0">
                  <p:stCondLst>
                    <p:cond delay="indefinite"/>
                  </p:stCondLst>
                  <p:endCondLst>
                    <p:cond evt="onStopAudio" delay="0">
                      <p:tgtEl>
                        <p:sldTgt/>
                      </p:tgtEl>
                    </p:cond>
                  </p:endCondLst>
                </p:cTn>
                <p:tgtEl>
                  <p:spTgt spid="3"/>
                </p:tgtEl>
              </p:cMediaNode>
            </p:video>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accent6">
            <a:lumMod val="20000"/>
            <a:lumOff val="80000"/>
          </a:schemeClr>
        </a:solidFill>
        <a:effectLst/>
      </p:bgPr>
    </p:bg>
    <p:spTree>
      <p:nvGrpSpPr>
        <p:cNvPr id="1" name=""/>
        <p:cNvGrpSpPr/>
        <p:nvPr/>
      </p:nvGrpSpPr>
      <p:grpSpPr>
        <a:xfrm>
          <a:off x="0" y="0"/>
          <a:ext cx="0" cy="0"/>
          <a:chOff x="0" y="0"/>
          <a:chExt cx="0" cy="0"/>
        </a:xfrm>
      </p:grpSpPr>
      <p:sp>
        <p:nvSpPr>
          <p:cNvPr id="2" name="Rectangle 1"/>
          <p:cNvSpPr/>
          <p:nvPr/>
        </p:nvSpPr>
        <p:spPr>
          <a:xfrm>
            <a:off x="0" y="0"/>
            <a:ext cx="12192000" cy="7694414"/>
          </a:xfrm>
          <a:prstGeom prst="rect">
            <a:avLst/>
          </a:prstGeom>
        </p:spPr>
        <p:txBody>
          <a:bodyPr wrap="square">
            <a:spAutoFit/>
          </a:bodyPr>
          <a:lstStyle/>
          <a:p>
            <a:pPr algn="just"/>
            <a:r>
              <a:rPr lang="en-US" sz="2800" dirty="0" smtClean="0"/>
              <a:t>The arthropod ectoparasites can threaten human health directly by burrowing into, feeding, dwelling, and reproducing in human skin and orifices (mites, fleas, and flies) or by blood or tissue juice sucking (fleas, lice, mites, and ticks)..</a:t>
            </a:r>
          </a:p>
          <a:p>
            <a:pPr algn="just"/>
            <a:endParaRPr lang="en-US" sz="2800" dirty="0" smtClean="0"/>
          </a:p>
          <a:p>
            <a:pPr algn="just"/>
            <a:r>
              <a:rPr lang="en-US" sz="2800" dirty="0" smtClean="0"/>
              <a:t>Disease vectors</a:t>
            </a:r>
          </a:p>
          <a:p>
            <a:pPr algn="just"/>
            <a:endParaRPr lang="en-US" sz="2800" dirty="0" smtClean="0"/>
          </a:p>
          <a:p>
            <a:pPr algn="just"/>
            <a:r>
              <a:rPr lang="en-US" sz="2800" dirty="0" smtClean="0"/>
              <a:t>Malaria (protozoan): Anopheles species of mosquito.</a:t>
            </a:r>
          </a:p>
          <a:p>
            <a:pPr algn="just"/>
            <a:endParaRPr lang="en-US" sz="2800" dirty="0" smtClean="0"/>
          </a:p>
          <a:p>
            <a:pPr algn="just"/>
            <a:r>
              <a:rPr lang="en-US" sz="2800" dirty="0" smtClean="0"/>
              <a:t>Lymphatic filariasis (nematode worm): Culex, Anopheles, Aedes species of mosquito.</a:t>
            </a:r>
          </a:p>
          <a:p>
            <a:pPr algn="just"/>
            <a:endParaRPr lang="en-US" sz="2800" dirty="0" smtClean="0"/>
          </a:p>
          <a:p>
            <a:pPr algn="just"/>
            <a:r>
              <a:rPr lang="en-US" sz="2800" dirty="0" smtClean="0"/>
              <a:t>Dengue (virus): Aedes species of mosquito.</a:t>
            </a:r>
          </a:p>
          <a:p>
            <a:pPr algn="just"/>
            <a:endParaRPr lang="en-US" sz="2800" dirty="0" smtClean="0"/>
          </a:p>
          <a:p>
            <a:pPr algn="just"/>
            <a:r>
              <a:rPr lang="en-US" sz="2800" dirty="0" smtClean="0"/>
              <a:t>Leishmaniasis (protozoan): mainly Phlebotomus species of sandfly.</a:t>
            </a:r>
          </a:p>
          <a:p>
            <a:pPr algn="just"/>
            <a:endParaRPr lang="en-US" sz="2800" dirty="0"/>
          </a:p>
          <a:p>
            <a:pPr algn="just"/>
            <a:endParaRPr lang="en-US" sz="2800" dirty="0" smtClean="0"/>
          </a:p>
          <a:p>
            <a:pPr algn="just"/>
            <a:endParaRPr lang="en-US" sz="2800" dirty="0"/>
          </a:p>
          <a:p>
            <a:endParaRPr lang="en-US" dirty="0"/>
          </a:p>
        </p:txBody>
      </p:sp>
      <p:pic>
        <p:nvPicPr>
          <p:cNvPr id="3" name="Audio 2">
            <a:hlinkClick r:id="" action="ppaction://media"/>
          </p:cNvPr>
          <p:cNvPicPr>
            <a:picLocks noChangeAspect="1"/>
          </p:cNvPicPr>
          <p:nvPr>
            <a:videoFile r:link="rId1"/>
            <p:extLst>
              <p:ext uri="{DAA4B4D4-6D71-4841-9C94-3DE7FCFB9230}">
                <p14:media xmlns="" xmlns:p14="http://schemas.microsoft.com/office/powerpoint/2010/main" r:embed="rId3"/>
              </p:ext>
            </p:extLst>
          </p:nvPr>
        </p:nvPicPr>
        <p:blipFill>
          <a:blip r:embed="rId4" cstate="print"/>
          <a:stretch>
            <a:fillRect/>
          </a:stretch>
        </p:blipFill>
        <p:spPr>
          <a:xfrm>
            <a:off x="11552238" y="6218238"/>
            <a:ext cx="487362" cy="487362"/>
          </a:xfrm>
          <a:prstGeom prst="rect">
            <a:avLst/>
          </a:prstGeom>
        </p:spPr>
      </p:pic>
    </p:spTree>
    <p:extLst>
      <p:ext uri="{BB962C8B-B14F-4D97-AF65-F5344CB8AC3E}">
        <p14:creationId xmlns="" xmlns:p14="http://schemas.microsoft.com/office/powerpoint/2010/main" val="1529888127"/>
      </p:ext>
    </p:extLst>
  </p:cSld>
  <p:clrMapOvr>
    <a:masterClrMapping/>
  </p:clrMapOvr>
  <mc:AlternateContent xmlns:mc="http://schemas.openxmlformats.org/markup-compatibility/2006">
    <mc:Choice xmlns="" xmlns:p14="http://schemas.microsoft.com/office/powerpoint/2010/main" Requires="p14">
      <p:transition spd="slow" p14:dur="2000" advTm="77535"/>
    </mc:Choice>
    <mc:Fallback>
      <p:transition spd="slow" advTm="77535"/>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showWhenStopped="0">
                <p:cTn id="7" fill="hold" display="0">
                  <p:stCondLst>
                    <p:cond delay="indefinite"/>
                  </p:stCondLst>
                  <p:endCondLst>
                    <p:cond evt="onStopAudio" delay="0">
                      <p:tgtEl>
                        <p:sldTgt/>
                      </p:tgtEl>
                    </p:cond>
                  </p:endCondLst>
                </p:cTn>
                <p:tgtEl>
                  <p:spTgt spid="3"/>
                </p:tgtEl>
              </p:cMediaNode>
            </p:video>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accent6">
            <a:lumMod val="20000"/>
            <a:lumOff val="80000"/>
          </a:schemeClr>
        </a:solidFill>
        <a:effectLst/>
      </p:bgPr>
    </p:bg>
    <p:spTree>
      <p:nvGrpSpPr>
        <p:cNvPr id="1" name=""/>
        <p:cNvGrpSpPr/>
        <p:nvPr/>
      </p:nvGrpSpPr>
      <p:grpSpPr>
        <a:xfrm>
          <a:off x="0" y="0"/>
          <a:ext cx="0" cy="0"/>
          <a:chOff x="0" y="0"/>
          <a:chExt cx="0" cy="0"/>
        </a:xfrm>
      </p:grpSpPr>
      <p:sp>
        <p:nvSpPr>
          <p:cNvPr id="2" name="Rectangle 1"/>
          <p:cNvSpPr/>
          <p:nvPr/>
        </p:nvSpPr>
        <p:spPr>
          <a:xfrm>
            <a:off x="-55659" y="0"/>
            <a:ext cx="12247659" cy="6001643"/>
          </a:xfrm>
          <a:prstGeom prst="rect">
            <a:avLst/>
          </a:prstGeom>
        </p:spPr>
        <p:txBody>
          <a:bodyPr wrap="square">
            <a:spAutoFit/>
          </a:bodyPr>
          <a:lstStyle/>
          <a:p>
            <a:pPr algn="just"/>
            <a:r>
              <a:rPr lang="en-US" sz="3200" dirty="0"/>
              <a:t>Vector-borne diseases occur primarily in tropical and subtropical regions Vector-Borne Disease: </a:t>
            </a:r>
            <a:endParaRPr lang="en-US" sz="3200" dirty="0" smtClean="0"/>
          </a:p>
          <a:p>
            <a:pPr algn="just"/>
            <a:r>
              <a:rPr lang="en-US" sz="3200" dirty="0" smtClean="0"/>
              <a:t>Disease </a:t>
            </a:r>
            <a:r>
              <a:rPr lang="en-US" sz="3200" dirty="0"/>
              <a:t>that results from an infection transmitted to humans and other animals by blood-feeding anthropods, such as mosquitoes, ticks, and fleas</a:t>
            </a:r>
            <a:r>
              <a:rPr lang="en-US" sz="3200" dirty="0" smtClean="0"/>
              <a:t>.</a:t>
            </a:r>
          </a:p>
          <a:p>
            <a:pPr algn="just"/>
            <a:r>
              <a:rPr lang="en-US" sz="3200" dirty="0" smtClean="0"/>
              <a:t> </a:t>
            </a:r>
            <a:r>
              <a:rPr lang="en-US" sz="3200" dirty="0"/>
              <a:t>Examples of vector-borne diseases include Dengue fever, West Nile Virus, Lyme disease, and malaria.</a:t>
            </a:r>
          </a:p>
          <a:p>
            <a:pPr algn="just"/>
            <a:r>
              <a:rPr lang="en-US" sz="3200" dirty="0"/>
              <a:t>They may affect human health directly or indirectly. </a:t>
            </a:r>
            <a:endParaRPr lang="en-US" sz="3200" dirty="0" smtClean="0"/>
          </a:p>
          <a:p>
            <a:pPr algn="just"/>
            <a:endParaRPr lang="en-US" sz="3200" dirty="0"/>
          </a:p>
          <a:p>
            <a:pPr algn="just"/>
            <a:r>
              <a:rPr lang="en-US" sz="3200" dirty="0"/>
              <a:t>Directly, humans are affected by bites, stings, myiasis, and other mechanisms; indirectly, they are affected through disease transmission. However, one must be careful </a:t>
            </a:r>
          </a:p>
        </p:txBody>
      </p:sp>
      <p:pic>
        <p:nvPicPr>
          <p:cNvPr id="3" name="Audio 2">
            <a:hlinkClick r:id="" action="ppaction://media"/>
          </p:cNvPr>
          <p:cNvPicPr>
            <a:picLocks noChangeAspect="1"/>
          </p:cNvPicPr>
          <p:nvPr>
            <a:videoFile r:link="rId1"/>
            <p:extLst>
              <p:ext uri="{DAA4B4D4-6D71-4841-9C94-3DE7FCFB9230}">
                <p14:media xmlns="" xmlns:p14="http://schemas.microsoft.com/office/powerpoint/2010/main" r:embed="rId3"/>
              </p:ext>
            </p:extLst>
          </p:nvPr>
        </p:nvPicPr>
        <p:blipFill>
          <a:blip r:embed="rId4" cstate="print"/>
          <a:stretch>
            <a:fillRect/>
          </a:stretch>
        </p:blipFill>
        <p:spPr>
          <a:xfrm>
            <a:off x="11552238" y="6218238"/>
            <a:ext cx="487362" cy="487362"/>
          </a:xfrm>
          <a:prstGeom prst="rect">
            <a:avLst/>
          </a:prstGeom>
        </p:spPr>
      </p:pic>
    </p:spTree>
    <p:extLst>
      <p:ext uri="{BB962C8B-B14F-4D97-AF65-F5344CB8AC3E}">
        <p14:creationId xmlns="" xmlns:p14="http://schemas.microsoft.com/office/powerpoint/2010/main" val="270177475"/>
      </p:ext>
    </p:extLst>
  </p:cSld>
  <p:clrMapOvr>
    <a:masterClrMapping/>
  </p:clrMapOvr>
  <mc:AlternateContent xmlns:mc="http://schemas.openxmlformats.org/markup-compatibility/2006">
    <mc:Choice xmlns="" xmlns:p14="http://schemas.microsoft.com/office/powerpoint/2010/main" Requires="p14">
      <p:transition spd="slow" p14:dur="2000" advTm="50743"/>
    </mc:Choice>
    <mc:Fallback>
      <p:transition spd="slow" advTm="50743"/>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showWhenStopped="0">
                <p:cTn id="7" fill="hold" display="0">
                  <p:stCondLst>
                    <p:cond delay="indefinite"/>
                  </p:stCondLst>
                  <p:endCondLst>
                    <p:cond evt="onStopAudio" delay="0">
                      <p:tgtEl>
                        <p:sldTgt/>
                      </p:tgtEl>
                    </p:cond>
                  </p:endCondLst>
                </p:cTn>
                <p:tgtEl>
                  <p:spTgt spid="3"/>
                </p:tgtEl>
              </p:cMediaNode>
            </p:video>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accent6">
            <a:lumMod val="20000"/>
            <a:lumOff val="80000"/>
          </a:schemeClr>
        </a:solidFill>
        <a:effectLst/>
      </p:bgPr>
    </p:bg>
    <p:spTree>
      <p:nvGrpSpPr>
        <p:cNvPr id="1" name=""/>
        <p:cNvGrpSpPr/>
        <p:nvPr/>
      </p:nvGrpSpPr>
      <p:grpSpPr>
        <a:xfrm>
          <a:off x="0" y="0"/>
          <a:ext cx="0" cy="0"/>
          <a:chOff x="0" y="0"/>
          <a:chExt cx="0" cy="0"/>
        </a:xfrm>
      </p:grpSpPr>
      <p:sp>
        <p:nvSpPr>
          <p:cNvPr id="2" name="Rectangle 1"/>
          <p:cNvSpPr/>
          <p:nvPr/>
        </p:nvSpPr>
        <p:spPr>
          <a:xfrm>
            <a:off x="0" y="68826"/>
            <a:ext cx="12192000" cy="6370975"/>
          </a:xfrm>
          <a:prstGeom prst="rect">
            <a:avLst/>
          </a:prstGeom>
        </p:spPr>
        <p:txBody>
          <a:bodyPr wrap="square">
            <a:spAutoFit/>
          </a:bodyPr>
          <a:lstStyle/>
          <a:p>
            <a:pPr algn="just"/>
            <a:r>
              <a:rPr lang="en-US" sz="2400" b="1" dirty="0" smtClean="0">
                <a:solidFill>
                  <a:srgbClr val="7030A0"/>
                </a:solidFill>
              </a:rPr>
              <a:t>Malaria</a:t>
            </a:r>
          </a:p>
          <a:p>
            <a:pPr algn="just"/>
            <a:r>
              <a:rPr lang="en-US" sz="2400" dirty="0" smtClean="0"/>
              <a:t> </a:t>
            </a:r>
            <a:r>
              <a:rPr lang="en-US" sz="2400" dirty="0"/>
              <a:t>is caused by Plasmodium parasites. The parasites are spread to people through the bites of infected female Anopheles mosquitoes, called "malaria vectors." There are 5 parasite species that cause malaria in humans, and 2 of these species – P. falciparum and P. vivax – pose the greatest </a:t>
            </a:r>
            <a:r>
              <a:rPr lang="en-US" sz="2400" dirty="0" smtClean="0"/>
              <a:t>threat</a:t>
            </a:r>
          </a:p>
          <a:p>
            <a:pPr algn="just"/>
            <a:endParaRPr lang="en-US" sz="2400" dirty="0"/>
          </a:p>
          <a:p>
            <a:pPr algn="just"/>
            <a:r>
              <a:rPr lang="en-US" sz="2400" dirty="0"/>
              <a:t>Five species of Plasmodium (single-celled parasites) can infect humans and cause illness</a:t>
            </a:r>
            <a:r>
              <a:rPr lang="en-US" sz="2400" dirty="0" smtClean="0"/>
              <a:t>:</a:t>
            </a:r>
          </a:p>
          <a:p>
            <a:pPr algn="just"/>
            <a:endParaRPr lang="en-US" sz="2400" dirty="0"/>
          </a:p>
          <a:p>
            <a:pPr algn="just"/>
            <a:r>
              <a:rPr lang="en-US" sz="2400" dirty="0"/>
              <a:t>Plasmodium falciparum (or P. falciparum</a:t>
            </a:r>
            <a:r>
              <a:rPr lang="en-US" sz="2400" dirty="0" smtClean="0"/>
              <a:t>)</a:t>
            </a:r>
          </a:p>
          <a:p>
            <a:pPr algn="just"/>
            <a:endParaRPr lang="en-US" sz="2400" dirty="0"/>
          </a:p>
          <a:p>
            <a:pPr algn="just"/>
            <a:r>
              <a:rPr lang="en-US" sz="2400" dirty="0"/>
              <a:t>Plasmodium malariae (or P. malariae</a:t>
            </a:r>
            <a:r>
              <a:rPr lang="en-US" sz="2400" dirty="0" smtClean="0"/>
              <a:t>)</a:t>
            </a:r>
          </a:p>
          <a:p>
            <a:pPr algn="just"/>
            <a:endParaRPr lang="en-US" sz="2400" dirty="0"/>
          </a:p>
          <a:p>
            <a:pPr algn="just"/>
            <a:r>
              <a:rPr lang="en-US" sz="2400" dirty="0"/>
              <a:t>Plasmodium vivax (or P. vivax</a:t>
            </a:r>
            <a:r>
              <a:rPr lang="en-US" sz="2400" dirty="0" smtClean="0"/>
              <a:t>)</a:t>
            </a:r>
          </a:p>
          <a:p>
            <a:pPr algn="just"/>
            <a:endParaRPr lang="en-US" sz="2400" dirty="0"/>
          </a:p>
          <a:p>
            <a:pPr algn="just"/>
            <a:r>
              <a:rPr lang="en-US" sz="2400" dirty="0"/>
              <a:t>Plasmodium ovale (or P. ovale</a:t>
            </a:r>
            <a:r>
              <a:rPr lang="en-US" sz="2400" dirty="0" smtClean="0"/>
              <a:t>)</a:t>
            </a:r>
          </a:p>
          <a:p>
            <a:pPr algn="just"/>
            <a:endParaRPr lang="en-US" sz="2400" dirty="0"/>
          </a:p>
          <a:p>
            <a:pPr algn="just"/>
            <a:r>
              <a:rPr lang="en-US" sz="2400" dirty="0"/>
              <a:t>Plasmodium knowlesi (or P. knowlesi)</a:t>
            </a:r>
          </a:p>
        </p:txBody>
      </p:sp>
      <p:pic>
        <p:nvPicPr>
          <p:cNvPr id="3" name="Audio 2">
            <a:hlinkClick r:id="" action="ppaction://media"/>
          </p:cNvPr>
          <p:cNvPicPr>
            <a:picLocks noChangeAspect="1"/>
          </p:cNvPicPr>
          <p:nvPr>
            <a:videoFile r:link="rId1"/>
            <p:extLst>
              <p:ext uri="{DAA4B4D4-6D71-4841-9C94-3DE7FCFB9230}">
                <p14:media xmlns="" xmlns:p14="http://schemas.microsoft.com/office/powerpoint/2010/main" r:embed="rId3"/>
              </p:ext>
            </p:extLst>
          </p:nvPr>
        </p:nvPicPr>
        <p:blipFill>
          <a:blip r:embed="rId4" cstate="print"/>
          <a:stretch>
            <a:fillRect/>
          </a:stretch>
        </p:blipFill>
        <p:spPr>
          <a:xfrm>
            <a:off x="11552238" y="6218238"/>
            <a:ext cx="487362" cy="487362"/>
          </a:xfrm>
          <a:prstGeom prst="rect">
            <a:avLst/>
          </a:prstGeom>
        </p:spPr>
      </p:pic>
    </p:spTree>
    <p:extLst>
      <p:ext uri="{BB962C8B-B14F-4D97-AF65-F5344CB8AC3E}">
        <p14:creationId xmlns="" xmlns:p14="http://schemas.microsoft.com/office/powerpoint/2010/main" val="2786173841"/>
      </p:ext>
    </p:extLst>
  </p:cSld>
  <p:clrMapOvr>
    <a:masterClrMapping/>
  </p:clrMapOvr>
  <mc:AlternateContent xmlns:mc="http://schemas.openxmlformats.org/markup-compatibility/2006">
    <mc:Choice xmlns="" xmlns:p14="http://schemas.microsoft.com/office/powerpoint/2010/main" Requires="p14">
      <p:transition spd="slow" p14:dur="2000" advTm="47768"/>
    </mc:Choice>
    <mc:Fallback>
      <p:transition spd="slow" advTm="47768"/>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showWhenStopped="0">
                <p:cTn id="7" fill="hold" display="0">
                  <p:stCondLst>
                    <p:cond delay="indefinite"/>
                  </p:stCondLst>
                  <p:endCondLst>
                    <p:cond evt="onStopAudio" delay="0">
                      <p:tgtEl>
                        <p:sldTgt/>
                      </p:tgtEl>
                    </p:cond>
                  </p:endCondLst>
                </p:cTn>
                <p:tgtEl>
                  <p:spTgt spid="3"/>
                </p:tgtEl>
              </p:cMediaNode>
            </p:video>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accent6">
            <a:lumMod val="20000"/>
            <a:lumOff val="80000"/>
          </a:schemeClr>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print"/>
          <a:stretch>
            <a:fillRect/>
          </a:stretch>
        </p:blipFill>
        <p:spPr>
          <a:xfrm>
            <a:off x="0" y="0"/>
            <a:ext cx="12192000" cy="6858000"/>
          </a:xfrm>
          <a:prstGeom prst="rect">
            <a:avLst/>
          </a:prstGeom>
        </p:spPr>
      </p:pic>
      <p:pic>
        <p:nvPicPr>
          <p:cNvPr id="3" name="Audio 2">
            <a:hlinkClick r:id="" action="ppaction://media"/>
          </p:cNvPr>
          <p:cNvPicPr>
            <a:picLocks noChangeAspect="1"/>
          </p:cNvPicPr>
          <p:nvPr>
            <a:videoFile r:link="rId1"/>
            <p:extLst>
              <p:ext uri="{DAA4B4D4-6D71-4841-9C94-3DE7FCFB9230}">
                <p14:media xmlns="" xmlns:p14="http://schemas.microsoft.com/office/powerpoint/2010/main" r:embed="rId4"/>
              </p:ext>
            </p:extLst>
          </p:nvPr>
        </p:nvPicPr>
        <p:blipFill>
          <a:blip r:embed="rId5" cstate="print"/>
          <a:stretch>
            <a:fillRect/>
          </a:stretch>
        </p:blipFill>
        <p:spPr>
          <a:xfrm>
            <a:off x="11552238" y="6218238"/>
            <a:ext cx="487362" cy="487362"/>
          </a:xfrm>
          <a:prstGeom prst="rect">
            <a:avLst/>
          </a:prstGeom>
        </p:spPr>
      </p:pic>
    </p:spTree>
    <p:extLst>
      <p:ext uri="{BB962C8B-B14F-4D97-AF65-F5344CB8AC3E}">
        <p14:creationId xmlns="" xmlns:p14="http://schemas.microsoft.com/office/powerpoint/2010/main" val="3465542273"/>
      </p:ext>
    </p:extLst>
  </p:cSld>
  <p:clrMapOvr>
    <a:masterClrMapping/>
  </p:clrMapOvr>
  <mc:AlternateContent xmlns:mc="http://schemas.openxmlformats.org/markup-compatibility/2006">
    <mc:Choice xmlns="" xmlns:p14="http://schemas.microsoft.com/office/powerpoint/2010/main" Requires="p14">
      <p:transition spd="slow" p14:dur="2000" advTm="7919"/>
    </mc:Choice>
    <mc:Fallback>
      <p:transition spd="slow" advTm="7919"/>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showWhenStopped="0">
                <p:cTn id="7" fill="hold" display="0">
                  <p:stCondLst>
                    <p:cond delay="indefinite"/>
                  </p:stCondLst>
                  <p:endCondLst>
                    <p:cond evt="onStopAudio" delay="0">
                      <p:tgtEl>
                        <p:sldTgt/>
                      </p:tgtEl>
                    </p:cond>
                  </p:endCondLst>
                </p:cTn>
                <p:tgtEl>
                  <p:spTgt spid="3"/>
                </p:tgtEl>
              </p:cMediaNode>
            </p:video>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accent6">
            <a:lumMod val="20000"/>
            <a:lumOff val="80000"/>
          </a:schemeClr>
        </a:solidFill>
        <a:effectLst/>
      </p:bgPr>
    </p:bg>
    <p:spTree>
      <p:nvGrpSpPr>
        <p:cNvPr id="1" name=""/>
        <p:cNvGrpSpPr/>
        <p:nvPr/>
      </p:nvGrpSpPr>
      <p:grpSpPr>
        <a:xfrm>
          <a:off x="0" y="0"/>
          <a:ext cx="0" cy="0"/>
          <a:chOff x="0" y="0"/>
          <a:chExt cx="0" cy="0"/>
        </a:xfrm>
      </p:grpSpPr>
      <p:sp>
        <p:nvSpPr>
          <p:cNvPr id="2" name="Rectangle 1"/>
          <p:cNvSpPr/>
          <p:nvPr/>
        </p:nvSpPr>
        <p:spPr>
          <a:xfrm>
            <a:off x="0" y="0"/>
            <a:ext cx="12192000" cy="7017306"/>
          </a:xfrm>
          <a:prstGeom prst="rect">
            <a:avLst/>
          </a:prstGeom>
        </p:spPr>
        <p:txBody>
          <a:bodyPr wrap="square">
            <a:spAutoFit/>
          </a:bodyPr>
          <a:lstStyle/>
          <a:p>
            <a:pPr algn="just"/>
            <a:r>
              <a:rPr lang="en-US" sz="2400" dirty="0"/>
              <a:t>The disease is widespread in the tropical and subtropical regions that exist in a broad band around the equator </a:t>
            </a:r>
            <a:endParaRPr lang="en-US" sz="2400" dirty="0" smtClean="0"/>
          </a:p>
          <a:p>
            <a:pPr algn="just"/>
            <a:r>
              <a:rPr lang="en-US" sz="2400" dirty="0" smtClean="0"/>
              <a:t> </a:t>
            </a:r>
            <a:r>
              <a:rPr lang="en-US" sz="2400" dirty="0"/>
              <a:t>This includes much of sub-Saharan Africa, Asia, and Latin America  Malaria is commonly associated with poverty and has a significant negative effect on economic development </a:t>
            </a:r>
            <a:endParaRPr lang="en-US" sz="2400" dirty="0" smtClean="0"/>
          </a:p>
          <a:p>
            <a:pPr algn="just"/>
            <a:endParaRPr lang="en-US" sz="2400" dirty="0"/>
          </a:p>
          <a:p>
            <a:pPr algn="just"/>
            <a:endParaRPr lang="en-US" sz="2400" dirty="0" smtClean="0"/>
          </a:p>
          <a:p>
            <a:pPr algn="just"/>
            <a:endParaRPr lang="en-US" sz="2400" dirty="0" smtClean="0"/>
          </a:p>
          <a:p>
            <a:pPr algn="just"/>
            <a:endParaRPr lang="en-US" sz="2400" dirty="0"/>
          </a:p>
          <a:p>
            <a:pPr algn="just"/>
            <a:r>
              <a:rPr lang="en-US" sz="2400" dirty="0"/>
              <a:t>Malaria is a serious and sometimes fatal disease caused by a parasite that commonly infects a certain type of mosquito which feeds on humans. People who get malaria are typically very sick with high fevers, shaking chills, and flu-like illness. Four kinds of malaria parasites infect humans: Plasmodium falciparum, P.</a:t>
            </a:r>
          </a:p>
          <a:p>
            <a:pPr algn="just"/>
            <a:r>
              <a:rPr lang="en-US" sz="2400" dirty="0"/>
              <a:t>malaria is caused by single-celled microorganisms of the Plasmodium group  The disease is most commonly spread by an infected female Anopheles mosquito  The mosquito bite introduces the parasites from the mosquito's saliva into a person's blood  The parasites travel to the liver where  </a:t>
            </a:r>
          </a:p>
          <a:p>
            <a:pPr algn="just"/>
            <a:endParaRPr lang="en-US" sz="2400" dirty="0"/>
          </a:p>
          <a:p>
            <a:pPr algn="just"/>
            <a:endParaRPr lang="en-US" sz="2400" dirty="0"/>
          </a:p>
          <a:p>
            <a:pPr algn="just"/>
            <a:endParaRPr lang="en-US" sz="2400" dirty="0"/>
          </a:p>
          <a:p>
            <a:endParaRPr lang="en-US" dirty="0"/>
          </a:p>
        </p:txBody>
      </p:sp>
      <p:pic>
        <p:nvPicPr>
          <p:cNvPr id="3" name="Audio 2">
            <a:hlinkClick r:id="" action="ppaction://media"/>
          </p:cNvPr>
          <p:cNvPicPr>
            <a:picLocks noChangeAspect="1"/>
          </p:cNvPicPr>
          <p:nvPr>
            <a:videoFile r:link="rId1"/>
            <p:extLst>
              <p:ext uri="{DAA4B4D4-6D71-4841-9C94-3DE7FCFB9230}">
                <p14:media xmlns="" xmlns:p14="http://schemas.microsoft.com/office/powerpoint/2010/main" r:embed="rId3"/>
              </p:ext>
            </p:extLst>
          </p:nvPr>
        </p:nvPicPr>
        <p:blipFill>
          <a:blip r:embed="rId4" cstate="print"/>
          <a:stretch>
            <a:fillRect/>
          </a:stretch>
        </p:blipFill>
        <p:spPr>
          <a:xfrm>
            <a:off x="11552238" y="6218238"/>
            <a:ext cx="487362" cy="487362"/>
          </a:xfrm>
          <a:prstGeom prst="rect">
            <a:avLst/>
          </a:prstGeom>
        </p:spPr>
      </p:pic>
    </p:spTree>
    <p:extLst>
      <p:ext uri="{BB962C8B-B14F-4D97-AF65-F5344CB8AC3E}">
        <p14:creationId xmlns="" xmlns:p14="http://schemas.microsoft.com/office/powerpoint/2010/main" val="430449239"/>
      </p:ext>
    </p:extLst>
  </p:cSld>
  <p:clrMapOvr>
    <a:masterClrMapping/>
  </p:clrMapOvr>
  <mc:AlternateContent xmlns:mc="http://schemas.openxmlformats.org/markup-compatibility/2006">
    <mc:Choice xmlns="" xmlns:p14="http://schemas.microsoft.com/office/powerpoint/2010/main" Requires="p14">
      <p:transition spd="slow" p14:dur="2000" advTm="68774"/>
    </mc:Choice>
    <mc:Fallback>
      <p:transition spd="slow" advTm="68774"/>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showWhenStopped="0">
                <p:cTn id="7" fill="hold" display="0">
                  <p:stCondLst>
                    <p:cond delay="indefinite"/>
                  </p:stCondLst>
                  <p:endCondLst>
                    <p:cond evt="onStopAudio" delay="0">
                      <p:tgtEl>
                        <p:sldTgt/>
                      </p:tgtEl>
                    </p:cond>
                  </p:endCondLst>
                </p:cTn>
                <p:tgtEl>
                  <p:spTgt spid="3"/>
                </p:tgtEl>
              </p:cMediaNode>
            </p:video>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accent6">
            <a:lumMod val="20000"/>
            <a:lumOff val="80000"/>
          </a:schemeClr>
        </a:solidFill>
        <a:effectLst/>
      </p:bgPr>
    </p:bg>
    <p:spTree>
      <p:nvGrpSpPr>
        <p:cNvPr id="1" name=""/>
        <p:cNvGrpSpPr/>
        <p:nvPr/>
      </p:nvGrpSpPr>
      <p:grpSpPr>
        <a:xfrm>
          <a:off x="0" y="0"/>
          <a:ext cx="0" cy="0"/>
          <a:chOff x="0" y="0"/>
          <a:chExt cx="0" cy="0"/>
        </a:xfrm>
      </p:grpSpPr>
      <p:sp>
        <p:nvSpPr>
          <p:cNvPr id="2" name="Rectangle 1"/>
          <p:cNvSpPr/>
          <p:nvPr/>
        </p:nvSpPr>
        <p:spPr>
          <a:xfrm>
            <a:off x="0" y="1305342"/>
            <a:ext cx="12192000" cy="5262979"/>
          </a:xfrm>
          <a:prstGeom prst="rect">
            <a:avLst/>
          </a:prstGeom>
        </p:spPr>
        <p:txBody>
          <a:bodyPr wrap="square">
            <a:spAutoFit/>
          </a:bodyPr>
          <a:lstStyle/>
          <a:p>
            <a:pPr algn="just"/>
            <a:r>
              <a:rPr lang="en-US" sz="2800" dirty="0"/>
              <a:t>Mature and reproduce Five species of Plasmodium can infect and be spread by humans  Most deaths are caused by P. falciparum, whereas P. vivax, P. ovale, and P. malariae generally cause a milder form of malaria  The species </a:t>
            </a:r>
            <a:endParaRPr lang="en-US" sz="2800" dirty="0" smtClean="0"/>
          </a:p>
          <a:p>
            <a:pPr algn="just"/>
            <a:endParaRPr lang="en-US" sz="2800" dirty="0"/>
          </a:p>
          <a:p>
            <a:pPr algn="just"/>
            <a:endParaRPr lang="en-US" sz="2800" dirty="0"/>
          </a:p>
          <a:p>
            <a:pPr algn="just"/>
            <a:r>
              <a:rPr lang="en-US" sz="2800" dirty="0"/>
              <a:t>  The signs and symptoms of malaria typically begin 8–25 days following infection, but may occur later in those who have taken antimalarial medications as prevention Initial manifestations of the disease—common to all malaria species—are similar to flu-like symptoms and can resemble other conditions such as sepsis, gastroenteritis, and viral diseases. The presentation may include headache, fever, shivering, joint pain, vomiting, and hemolytic anemia, and jaundice, hemoglobin in the urine, retinal damage, and convulsions </a:t>
            </a:r>
          </a:p>
        </p:txBody>
      </p:sp>
      <p:pic>
        <p:nvPicPr>
          <p:cNvPr id="3" name="Audio 2">
            <a:hlinkClick r:id="" action="ppaction://media"/>
          </p:cNvPr>
          <p:cNvPicPr>
            <a:picLocks noChangeAspect="1"/>
          </p:cNvPicPr>
          <p:nvPr>
            <a:videoFile r:link="rId1"/>
            <p:extLst>
              <p:ext uri="{DAA4B4D4-6D71-4841-9C94-3DE7FCFB9230}">
                <p14:media xmlns="" xmlns:p14="http://schemas.microsoft.com/office/powerpoint/2010/main" r:embed="rId3"/>
              </p:ext>
            </p:extLst>
          </p:nvPr>
        </p:nvPicPr>
        <p:blipFill>
          <a:blip r:embed="rId4" cstate="print"/>
          <a:stretch>
            <a:fillRect/>
          </a:stretch>
        </p:blipFill>
        <p:spPr>
          <a:xfrm>
            <a:off x="11552238" y="6218238"/>
            <a:ext cx="487362" cy="487362"/>
          </a:xfrm>
          <a:prstGeom prst="rect">
            <a:avLst/>
          </a:prstGeom>
        </p:spPr>
      </p:pic>
    </p:spTree>
    <p:extLst>
      <p:ext uri="{BB962C8B-B14F-4D97-AF65-F5344CB8AC3E}">
        <p14:creationId xmlns="" xmlns:p14="http://schemas.microsoft.com/office/powerpoint/2010/main" val="4217224014"/>
      </p:ext>
    </p:extLst>
  </p:cSld>
  <p:clrMapOvr>
    <a:masterClrMapping/>
  </p:clrMapOvr>
  <mc:AlternateContent xmlns:mc="http://schemas.openxmlformats.org/markup-compatibility/2006">
    <mc:Choice xmlns="" xmlns:p14="http://schemas.microsoft.com/office/powerpoint/2010/main" Requires="p14">
      <p:transition spd="slow" p14:dur="2000" advTm="88751"/>
    </mc:Choice>
    <mc:Fallback>
      <p:transition spd="slow" advTm="88751"/>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showWhenStopped="0">
                <p:cTn id="7" fill="hold" display="0">
                  <p:stCondLst>
                    <p:cond delay="indefinite"/>
                  </p:stCondLst>
                  <p:endCondLst>
                    <p:cond evt="onStopAudio" delay="0">
                      <p:tgtEl>
                        <p:sldTgt/>
                      </p:tgtEl>
                    </p:cond>
                  </p:endCondLst>
                </p:cTn>
                <p:tgtEl>
                  <p:spTgt spid="3"/>
                </p:tgtEl>
              </p:cMediaNode>
            </p:video>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print"/>
          <a:stretch>
            <a:fillRect/>
          </a:stretch>
        </p:blipFill>
        <p:spPr>
          <a:xfrm>
            <a:off x="0" y="0"/>
            <a:ext cx="12192000" cy="6857999"/>
          </a:xfrm>
          <a:prstGeom prst="rect">
            <a:avLst/>
          </a:prstGeom>
        </p:spPr>
      </p:pic>
      <p:pic>
        <p:nvPicPr>
          <p:cNvPr id="3" name="Audio 2">
            <a:hlinkClick r:id="" action="ppaction://media"/>
          </p:cNvPr>
          <p:cNvPicPr>
            <a:picLocks noChangeAspect="1"/>
          </p:cNvPicPr>
          <p:nvPr>
            <a:videoFile r:link="rId1"/>
            <p:extLst>
              <p:ext uri="{DAA4B4D4-6D71-4841-9C94-3DE7FCFB9230}">
                <p14:media xmlns="" xmlns:p14="http://schemas.microsoft.com/office/powerpoint/2010/main" r:embed="rId4"/>
              </p:ext>
            </p:extLst>
          </p:nvPr>
        </p:nvPicPr>
        <p:blipFill>
          <a:blip r:embed="rId5" cstate="print"/>
          <a:stretch>
            <a:fillRect/>
          </a:stretch>
        </p:blipFill>
        <p:spPr>
          <a:xfrm>
            <a:off x="11552238" y="6218238"/>
            <a:ext cx="487362" cy="487362"/>
          </a:xfrm>
          <a:prstGeom prst="rect">
            <a:avLst/>
          </a:prstGeom>
        </p:spPr>
      </p:pic>
    </p:spTree>
    <p:extLst>
      <p:ext uri="{BB962C8B-B14F-4D97-AF65-F5344CB8AC3E}">
        <p14:creationId xmlns="" xmlns:p14="http://schemas.microsoft.com/office/powerpoint/2010/main" val="1310883140"/>
      </p:ext>
    </p:extLst>
  </p:cSld>
  <p:clrMapOvr>
    <a:masterClrMapping/>
  </p:clrMapOvr>
  <mc:AlternateContent xmlns:mc="http://schemas.openxmlformats.org/markup-compatibility/2006">
    <mc:Choice xmlns="" xmlns:p14="http://schemas.microsoft.com/office/powerpoint/2010/main" Requires="p14">
      <p:transition spd="slow" p14:dur="2000" advTm="37175"/>
    </mc:Choice>
    <mc:Fallback>
      <p:transition spd="slow" advTm="37175"/>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showWhenStopped="0">
                <p:cTn id="7" fill="hold" display="0">
                  <p:stCondLst>
                    <p:cond delay="indefinite"/>
                  </p:stCondLst>
                  <p:endCondLst>
                    <p:cond evt="onStopAudio" delay="0">
                      <p:tgtEl>
                        <p:sldTgt/>
                      </p:tgtEl>
                    </p:cond>
                  </p:endCondLst>
                </p:cTn>
                <p:tgtEl>
                  <p:spTgt spid="3"/>
                </p:tgtEl>
              </p:cMediaNode>
            </p:video>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accent6">
            <a:lumMod val="20000"/>
            <a:lumOff val="80000"/>
          </a:schemeClr>
        </a:solidFill>
        <a:effectLst/>
      </p:bgPr>
    </p:bg>
    <p:spTree>
      <p:nvGrpSpPr>
        <p:cNvPr id="1" name=""/>
        <p:cNvGrpSpPr/>
        <p:nvPr/>
      </p:nvGrpSpPr>
      <p:grpSpPr>
        <a:xfrm>
          <a:off x="0" y="0"/>
          <a:ext cx="0" cy="0"/>
          <a:chOff x="0" y="0"/>
          <a:chExt cx="0" cy="0"/>
        </a:xfrm>
      </p:grpSpPr>
      <p:sp>
        <p:nvSpPr>
          <p:cNvPr id="2" name="Rectangle 1"/>
          <p:cNvSpPr/>
          <p:nvPr/>
        </p:nvSpPr>
        <p:spPr>
          <a:xfrm>
            <a:off x="0" y="1046654"/>
            <a:ext cx="12192000" cy="3539430"/>
          </a:xfrm>
          <a:prstGeom prst="rect">
            <a:avLst/>
          </a:prstGeom>
        </p:spPr>
        <p:txBody>
          <a:bodyPr wrap="square">
            <a:spAutoFit/>
          </a:bodyPr>
          <a:lstStyle/>
          <a:p>
            <a:pPr algn="just"/>
            <a:r>
              <a:rPr lang="en-US" sz="3200" dirty="0"/>
              <a:t>Severe malaria is usually caused by P. falciparum (often referred to as falciparum malaria</a:t>
            </a:r>
            <a:r>
              <a:rPr lang="en-US" sz="3200" dirty="0" smtClean="0"/>
              <a:t>).</a:t>
            </a:r>
          </a:p>
          <a:p>
            <a:pPr algn="just"/>
            <a:r>
              <a:rPr lang="en-US" sz="3200" dirty="0" smtClean="0"/>
              <a:t> </a:t>
            </a:r>
            <a:r>
              <a:rPr lang="en-US" sz="3200" dirty="0"/>
              <a:t>Symptoms of </a:t>
            </a:r>
          </a:p>
          <a:p>
            <a:pPr algn="just"/>
            <a:r>
              <a:rPr lang="en-US" sz="3200" dirty="0"/>
              <a:t>falciparum malaria arise 9–30 days after infection Individuals with cerebral malaria frequently exhibit neurological symptoms, including abnormal posturing, nystagmus, conjugate gaze palsy (failure of the eyes to turn together in the same direction), opisthotonus, </a:t>
            </a:r>
            <a:r>
              <a:rPr lang="en-US" sz="3200" dirty="0" smtClean="0"/>
              <a:t>seizures   </a:t>
            </a:r>
            <a:endParaRPr lang="en-US" sz="3200" dirty="0"/>
          </a:p>
        </p:txBody>
      </p:sp>
      <p:pic>
        <p:nvPicPr>
          <p:cNvPr id="3" name="Audio 2">
            <a:hlinkClick r:id="" action="ppaction://media"/>
          </p:cNvPr>
          <p:cNvPicPr>
            <a:picLocks noChangeAspect="1"/>
          </p:cNvPicPr>
          <p:nvPr>
            <a:videoFile r:link="rId1"/>
            <p:extLst>
              <p:ext uri="{DAA4B4D4-6D71-4841-9C94-3DE7FCFB9230}">
                <p14:media xmlns="" xmlns:p14="http://schemas.microsoft.com/office/powerpoint/2010/main" r:embed="rId3"/>
              </p:ext>
            </p:extLst>
          </p:nvPr>
        </p:nvPicPr>
        <p:blipFill>
          <a:blip r:embed="rId4" cstate="print"/>
          <a:stretch>
            <a:fillRect/>
          </a:stretch>
        </p:blipFill>
        <p:spPr>
          <a:xfrm>
            <a:off x="11552238" y="6218238"/>
            <a:ext cx="487362" cy="487362"/>
          </a:xfrm>
          <a:prstGeom prst="rect">
            <a:avLst/>
          </a:prstGeom>
        </p:spPr>
      </p:pic>
    </p:spTree>
    <p:extLst>
      <p:ext uri="{BB962C8B-B14F-4D97-AF65-F5344CB8AC3E}">
        <p14:creationId xmlns="" xmlns:p14="http://schemas.microsoft.com/office/powerpoint/2010/main" val="135292900"/>
      </p:ext>
    </p:extLst>
  </p:cSld>
  <p:clrMapOvr>
    <a:masterClrMapping/>
  </p:clrMapOvr>
  <mc:AlternateContent xmlns:mc="http://schemas.openxmlformats.org/markup-compatibility/2006">
    <mc:Choice xmlns="" xmlns:p14="http://schemas.microsoft.com/office/powerpoint/2010/main" Requires="p14">
      <p:transition spd="slow" p14:dur="2000" advTm="43357"/>
    </mc:Choice>
    <mc:Fallback>
      <p:transition spd="slow" advTm="43357"/>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showWhenStopped="0">
                <p:cTn id="7" fill="hold" display="0">
                  <p:stCondLst>
                    <p:cond delay="indefinite"/>
                  </p:stCondLst>
                  <p:endCondLst>
                    <p:cond evt="onStopAudio" delay="0">
                      <p:tgtEl>
                        <p:sldTgt/>
                      </p:tgtEl>
                    </p:cond>
                  </p:endCondLst>
                </p:cTn>
                <p:tgtEl>
                  <p:spTgt spid="3"/>
                </p:tgtEl>
              </p:cMediaNode>
            </p:video>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73</TotalTime>
  <Words>1263</Words>
  <Application>Microsoft Office PowerPoint</Application>
  <PresentationFormat>مخصص</PresentationFormat>
  <Paragraphs>129</Paragraphs>
  <Slides>18</Slides>
  <Notes>0</Notes>
  <HiddenSlides>0</HiddenSlides>
  <MMClips>18</MMClips>
  <ScaleCrop>false</ScaleCrop>
  <HeadingPairs>
    <vt:vector size="4" baseType="variant">
      <vt:variant>
        <vt:lpstr>سمة</vt:lpstr>
      </vt:variant>
      <vt:variant>
        <vt:i4>1</vt:i4>
      </vt:variant>
      <vt:variant>
        <vt:lpstr>عناوين الشرائح</vt:lpstr>
      </vt:variant>
      <vt:variant>
        <vt:i4>18</vt:i4>
      </vt:variant>
    </vt:vector>
  </HeadingPairs>
  <TitlesOfParts>
    <vt:vector size="19" baseType="lpstr">
      <vt:lpstr>Office Theme</vt:lpstr>
      <vt:lpstr>Arthropod infectious diseases</vt:lpstr>
      <vt:lpstr>الشريحة 2</vt:lpstr>
      <vt:lpstr>الشريحة 3</vt:lpstr>
      <vt:lpstr>الشريحة 4</vt:lpstr>
      <vt:lpstr>الشريحة 5</vt:lpstr>
      <vt:lpstr>الشريحة 6</vt:lpstr>
      <vt:lpstr>الشريحة 7</vt:lpstr>
      <vt:lpstr>الشريحة 8</vt:lpstr>
      <vt:lpstr>الشريحة 9</vt:lpstr>
      <vt:lpstr>الشريحة 10</vt:lpstr>
      <vt:lpstr>الشريحة 11</vt:lpstr>
      <vt:lpstr>الشريحة 12</vt:lpstr>
      <vt:lpstr>الشريحة 13</vt:lpstr>
      <vt:lpstr>الشريحة 14</vt:lpstr>
      <vt:lpstr>الشريحة 15</vt:lpstr>
      <vt:lpstr>الشريحة 16</vt:lpstr>
      <vt:lpstr>الشريحة 17</vt:lpstr>
      <vt:lpstr>الشريحة 18</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Arthropod infectious diseases</dc:title>
  <dc:creator>lenovo</dc:creator>
  <cp:lastModifiedBy>DR.Ahmed Saker 2O14</cp:lastModifiedBy>
  <cp:revision>12</cp:revision>
  <dcterms:created xsi:type="dcterms:W3CDTF">2020-12-13T15:02:45Z</dcterms:created>
  <dcterms:modified xsi:type="dcterms:W3CDTF">2021-09-29T14:18:52Z</dcterms:modified>
</cp:coreProperties>
</file>