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3" d="100"/>
          <a:sy n="73" d="100"/>
        </p:scale>
        <p:origin x="-540"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9C6D98-F7F9-4FCD-8795-DB32A57FE2FB}" type="datetimeFigureOut">
              <a:rPr lang="en-US" smtClean="0"/>
              <a:pPr/>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EBF09B-FCAD-446E-8A93-79521E7514CD}" type="slidenum">
              <a:rPr lang="en-US" smtClean="0"/>
              <a:pPr/>
              <a:t>‹#›</a:t>
            </a:fld>
            <a:endParaRPr lang="en-US"/>
          </a:p>
        </p:txBody>
      </p:sp>
    </p:spTree>
    <p:extLst>
      <p:ext uri="{BB962C8B-B14F-4D97-AF65-F5344CB8AC3E}">
        <p14:creationId xmlns:p14="http://schemas.microsoft.com/office/powerpoint/2010/main" xmlns="" val="4288584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9C6D98-F7F9-4FCD-8795-DB32A57FE2FB}" type="datetimeFigureOut">
              <a:rPr lang="en-US" smtClean="0"/>
              <a:pPr/>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EBF09B-FCAD-446E-8A93-79521E7514CD}" type="slidenum">
              <a:rPr lang="en-US" smtClean="0"/>
              <a:pPr/>
              <a:t>‹#›</a:t>
            </a:fld>
            <a:endParaRPr lang="en-US"/>
          </a:p>
        </p:txBody>
      </p:sp>
    </p:spTree>
    <p:extLst>
      <p:ext uri="{BB962C8B-B14F-4D97-AF65-F5344CB8AC3E}">
        <p14:creationId xmlns:p14="http://schemas.microsoft.com/office/powerpoint/2010/main" xmlns="" val="3319739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9C6D98-F7F9-4FCD-8795-DB32A57FE2FB}" type="datetimeFigureOut">
              <a:rPr lang="en-US" smtClean="0"/>
              <a:pPr/>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EBF09B-FCAD-446E-8A93-79521E7514CD}" type="slidenum">
              <a:rPr lang="en-US" smtClean="0"/>
              <a:pPr/>
              <a:t>‹#›</a:t>
            </a:fld>
            <a:endParaRPr lang="en-US"/>
          </a:p>
        </p:txBody>
      </p:sp>
    </p:spTree>
    <p:extLst>
      <p:ext uri="{BB962C8B-B14F-4D97-AF65-F5344CB8AC3E}">
        <p14:creationId xmlns:p14="http://schemas.microsoft.com/office/powerpoint/2010/main" xmlns="" val="1628513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9C6D98-F7F9-4FCD-8795-DB32A57FE2FB}" type="datetimeFigureOut">
              <a:rPr lang="en-US" smtClean="0"/>
              <a:pPr/>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EBF09B-FCAD-446E-8A93-79521E7514CD}" type="slidenum">
              <a:rPr lang="en-US" smtClean="0"/>
              <a:pPr/>
              <a:t>‹#›</a:t>
            </a:fld>
            <a:endParaRPr lang="en-US"/>
          </a:p>
        </p:txBody>
      </p:sp>
    </p:spTree>
    <p:extLst>
      <p:ext uri="{BB962C8B-B14F-4D97-AF65-F5344CB8AC3E}">
        <p14:creationId xmlns:p14="http://schemas.microsoft.com/office/powerpoint/2010/main" xmlns="" val="4035609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9C6D98-F7F9-4FCD-8795-DB32A57FE2FB}" type="datetimeFigureOut">
              <a:rPr lang="en-US" smtClean="0"/>
              <a:pPr/>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EBF09B-FCAD-446E-8A93-79521E7514CD}" type="slidenum">
              <a:rPr lang="en-US" smtClean="0"/>
              <a:pPr/>
              <a:t>‹#›</a:t>
            </a:fld>
            <a:endParaRPr lang="en-US"/>
          </a:p>
        </p:txBody>
      </p:sp>
    </p:spTree>
    <p:extLst>
      <p:ext uri="{BB962C8B-B14F-4D97-AF65-F5344CB8AC3E}">
        <p14:creationId xmlns:p14="http://schemas.microsoft.com/office/powerpoint/2010/main" xmlns="" val="140214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9C6D98-F7F9-4FCD-8795-DB32A57FE2FB}" type="datetimeFigureOut">
              <a:rPr lang="en-US" smtClean="0"/>
              <a:pPr/>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EBF09B-FCAD-446E-8A93-79521E7514CD}" type="slidenum">
              <a:rPr lang="en-US" smtClean="0"/>
              <a:pPr/>
              <a:t>‹#›</a:t>
            </a:fld>
            <a:endParaRPr lang="en-US"/>
          </a:p>
        </p:txBody>
      </p:sp>
    </p:spTree>
    <p:extLst>
      <p:ext uri="{BB962C8B-B14F-4D97-AF65-F5344CB8AC3E}">
        <p14:creationId xmlns:p14="http://schemas.microsoft.com/office/powerpoint/2010/main" xmlns="" val="1590542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9C6D98-F7F9-4FCD-8795-DB32A57FE2FB}" type="datetimeFigureOut">
              <a:rPr lang="en-US" smtClean="0"/>
              <a:pPr/>
              <a:t>9/29/2021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EBF09B-FCAD-446E-8A93-79521E7514CD}" type="slidenum">
              <a:rPr lang="en-US" smtClean="0"/>
              <a:pPr/>
              <a:t>‹#›</a:t>
            </a:fld>
            <a:endParaRPr lang="en-US"/>
          </a:p>
        </p:txBody>
      </p:sp>
    </p:spTree>
    <p:extLst>
      <p:ext uri="{BB962C8B-B14F-4D97-AF65-F5344CB8AC3E}">
        <p14:creationId xmlns:p14="http://schemas.microsoft.com/office/powerpoint/2010/main" xmlns="" val="1098525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9C6D98-F7F9-4FCD-8795-DB32A57FE2FB}" type="datetimeFigureOut">
              <a:rPr lang="en-US" smtClean="0"/>
              <a:pPr/>
              <a:t>9/29/2021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EBF09B-FCAD-446E-8A93-79521E7514CD}" type="slidenum">
              <a:rPr lang="en-US" smtClean="0"/>
              <a:pPr/>
              <a:t>‹#›</a:t>
            </a:fld>
            <a:endParaRPr lang="en-US"/>
          </a:p>
        </p:txBody>
      </p:sp>
    </p:spTree>
    <p:extLst>
      <p:ext uri="{BB962C8B-B14F-4D97-AF65-F5344CB8AC3E}">
        <p14:creationId xmlns:p14="http://schemas.microsoft.com/office/powerpoint/2010/main" xmlns="" val="1965008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9C6D98-F7F9-4FCD-8795-DB32A57FE2FB}" type="datetimeFigureOut">
              <a:rPr lang="en-US" smtClean="0"/>
              <a:pPr/>
              <a:t>9/29/2021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EBF09B-FCAD-446E-8A93-79521E7514CD}" type="slidenum">
              <a:rPr lang="en-US" smtClean="0"/>
              <a:pPr/>
              <a:t>‹#›</a:t>
            </a:fld>
            <a:endParaRPr lang="en-US"/>
          </a:p>
        </p:txBody>
      </p:sp>
    </p:spTree>
    <p:extLst>
      <p:ext uri="{BB962C8B-B14F-4D97-AF65-F5344CB8AC3E}">
        <p14:creationId xmlns:p14="http://schemas.microsoft.com/office/powerpoint/2010/main" xmlns="" val="1869914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9C6D98-F7F9-4FCD-8795-DB32A57FE2FB}" type="datetimeFigureOut">
              <a:rPr lang="en-US" smtClean="0"/>
              <a:pPr/>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EBF09B-FCAD-446E-8A93-79521E7514CD}" type="slidenum">
              <a:rPr lang="en-US" smtClean="0"/>
              <a:pPr/>
              <a:t>‹#›</a:t>
            </a:fld>
            <a:endParaRPr lang="en-US"/>
          </a:p>
        </p:txBody>
      </p:sp>
    </p:spTree>
    <p:extLst>
      <p:ext uri="{BB962C8B-B14F-4D97-AF65-F5344CB8AC3E}">
        <p14:creationId xmlns:p14="http://schemas.microsoft.com/office/powerpoint/2010/main" xmlns="" val="1503409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9C6D98-F7F9-4FCD-8795-DB32A57FE2FB}" type="datetimeFigureOut">
              <a:rPr lang="en-US" smtClean="0"/>
              <a:pPr/>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EBF09B-FCAD-446E-8A93-79521E7514CD}" type="slidenum">
              <a:rPr lang="en-US" smtClean="0"/>
              <a:pPr/>
              <a:t>‹#›</a:t>
            </a:fld>
            <a:endParaRPr lang="en-US"/>
          </a:p>
        </p:txBody>
      </p:sp>
    </p:spTree>
    <p:extLst>
      <p:ext uri="{BB962C8B-B14F-4D97-AF65-F5344CB8AC3E}">
        <p14:creationId xmlns:p14="http://schemas.microsoft.com/office/powerpoint/2010/main" xmlns="" val="1982984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9C6D98-F7F9-4FCD-8795-DB32A57FE2FB}" type="datetimeFigureOut">
              <a:rPr lang="en-US" smtClean="0"/>
              <a:pPr/>
              <a:t>9/29/2021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BF09B-FCAD-446E-8A93-79521E7514CD}" type="slidenum">
              <a:rPr lang="en-US" smtClean="0"/>
              <a:pPr/>
              <a:t>‹#›</a:t>
            </a:fld>
            <a:endParaRPr lang="en-US"/>
          </a:p>
        </p:txBody>
      </p:sp>
    </p:spTree>
    <p:extLst>
      <p:ext uri="{BB962C8B-B14F-4D97-AF65-F5344CB8AC3E}">
        <p14:creationId xmlns:p14="http://schemas.microsoft.com/office/powerpoint/2010/main" xmlns="" val="3033021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wma"/><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07/relationships/media" Target="../media/media10.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11.wma"/></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12.wma"/></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13.wma"/></Relationships>
</file>

<file path=ppt/slides/_rels/slide14.xml.rels><?xml version="1.0" encoding="UTF-8" standalone="yes"?>
<Relationships xmlns="http://schemas.openxmlformats.org/package/2006/relationships"><Relationship Id="rId3" Type="http://schemas.microsoft.com/office/2007/relationships/media" Target="../media/media14.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microsoft.com/office/2007/relationships/media" Target="../media/media15.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microsoft.com/office/2007/relationships/media" Target="../media/media16.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17.wma"/></Relationships>
</file>

<file path=ppt/slides/_rels/slide18.xml.rels><?xml version="1.0" encoding="UTF-8" standalone="yes"?>
<Relationships xmlns="http://schemas.openxmlformats.org/package/2006/relationships"><Relationship Id="rId3" Type="http://schemas.microsoft.com/office/2007/relationships/media" Target="../media/media18.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microsoft.com/office/2007/relationships/media" Target="../media/media2.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microsoft.com/office/2007/relationships/media" Target="../media/media3.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microsoft.com/office/2007/relationships/media" Target="../media/media4.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microsoft.com/office/2007/relationships/media" Target="../media/media5.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microsoft.com/office/2007/relationships/media" Target="../media/media6.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microsoft.com/office/2007/relationships/media" Target="../media/media7.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microsoft.com/office/2007/relationships/media" Target="../media/media8.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microsoft.com/office/2007/relationships/media" Target="../media/media9.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normAutofit lnSpcReduction="10000"/>
          </a:bodyPr>
          <a:lstStyle/>
          <a:p>
            <a:pPr algn="l"/>
            <a:r>
              <a:rPr lang="en-US" dirty="0" smtClean="0"/>
              <a:t>Dr </a:t>
            </a:r>
            <a:r>
              <a:rPr lang="en-US" dirty="0" err="1" smtClean="0"/>
              <a:t>Dhabyia</a:t>
            </a:r>
            <a:r>
              <a:rPr lang="en-US" dirty="0" smtClean="0"/>
              <a:t> </a:t>
            </a:r>
            <a:r>
              <a:rPr lang="en-US" dirty="0" err="1" smtClean="0"/>
              <a:t>ihsan</a:t>
            </a:r>
            <a:endParaRPr lang="en-US" dirty="0" smtClean="0"/>
          </a:p>
          <a:p>
            <a:pPr algn="l"/>
            <a:r>
              <a:rPr lang="en-US" dirty="0" smtClean="0"/>
              <a:t>Dr </a:t>
            </a:r>
            <a:r>
              <a:rPr lang="en-US" dirty="0" err="1" smtClean="0"/>
              <a:t>Abd</a:t>
            </a:r>
            <a:r>
              <a:rPr lang="en-US" dirty="0" smtClean="0"/>
              <a:t> </a:t>
            </a:r>
            <a:r>
              <a:rPr lang="en-US" dirty="0" err="1" smtClean="0"/>
              <a:t>elwahab</a:t>
            </a:r>
            <a:r>
              <a:rPr lang="en-US" dirty="0" smtClean="0"/>
              <a:t> Al </a:t>
            </a:r>
            <a:r>
              <a:rPr lang="en-US" smtClean="0"/>
              <a:t>shekhly</a:t>
            </a:r>
            <a:endParaRPr lang="en-US" dirty="0" smtClean="0"/>
          </a:p>
          <a:p>
            <a:pPr algn="l"/>
            <a:endParaRPr lang="en-US" dirty="0" smtClean="0"/>
          </a:p>
          <a:p>
            <a:pPr algn="l"/>
            <a:r>
              <a:rPr lang="en-US" dirty="0" smtClean="0"/>
              <a:t>2020-2021 </a:t>
            </a:r>
          </a:p>
          <a:p>
            <a:pPr algn="l"/>
            <a:endParaRPr lang="en-US" dirty="0"/>
          </a:p>
        </p:txBody>
      </p:sp>
      <p:sp>
        <p:nvSpPr>
          <p:cNvPr id="4" name="Rectangle 3"/>
          <p:cNvSpPr/>
          <p:nvPr/>
        </p:nvSpPr>
        <p:spPr>
          <a:xfrm>
            <a:off x="1741336" y="1351722"/>
            <a:ext cx="8992925" cy="1323439"/>
          </a:xfrm>
          <a:prstGeom prst="rect">
            <a:avLst/>
          </a:prstGeom>
        </p:spPr>
        <p:txBody>
          <a:bodyPr wrap="square">
            <a:spAutoFit/>
          </a:bodyPr>
          <a:lstStyle/>
          <a:p>
            <a:pPr algn="ctr"/>
            <a:r>
              <a:rPr lang="en-US" dirty="0" smtClean="0"/>
              <a:t> </a:t>
            </a:r>
            <a:r>
              <a:rPr lang="en-US" sz="4400" dirty="0" smtClean="0">
                <a:solidFill>
                  <a:schemeClr val="accent2"/>
                </a:solidFill>
              </a:rPr>
              <a:t>Epidemiology</a:t>
            </a:r>
          </a:p>
          <a:p>
            <a:endParaRPr lang="en-US" dirty="0" smtClean="0"/>
          </a:p>
          <a:p>
            <a:endParaRPr lang="en-US" dirty="0" smtClean="0"/>
          </a:p>
        </p:txBody>
      </p:sp>
      <p:pic>
        <p:nvPicPr>
          <p:cNvPr id="5" name="Audio 4">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34140"/>
            <a:ext cx="487362" cy="487362"/>
          </a:xfrm>
          <a:prstGeom prst="rect">
            <a:avLst/>
          </a:prstGeom>
        </p:spPr>
      </p:pic>
    </p:spTree>
    <p:extLst>
      <p:ext uri="{BB962C8B-B14F-4D97-AF65-F5344CB8AC3E}">
        <p14:creationId xmlns:p14="http://schemas.microsoft.com/office/powerpoint/2010/main" xmlns="" val="3261752158"/>
      </p:ext>
    </p:extLst>
  </p:cSld>
  <p:clrMapOvr>
    <a:masterClrMapping/>
  </p:clrMapOvr>
  <mc:AlternateContent xmlns:mc="http://schemas.openxmlformats.org/markup-compatibility/2006">
    <mc:Choice xmlns:p14="http://schemas.microsoft.com/office/powerpoint/2010/main" xmlns="" Requires="p14">
      <p:transition spd="slow" p14:dur="2000" advTm="7098"/>
    </mc:Choice>
    <mc:Fallback>
      <p:transition spd="slow" advTm="7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Rectangle 2"/>
          <p:cNvSpPr/>
          <p:nvPr/>
        </p:nvSpPr>
        <p:spPr>
          <a:xfrm>
            <a:off x="103366" y="-64484"/>
            <a:ext cx="12088633" cy="6463308"/>
          </a:xfrm>
          <a:prstGeom prst="rect">
            <a:avLst/>
          </a:prstGeom>
        </p:spPr>
        <p:txBody>
          <a:bodyPr wrap="square">
            <a:spAutoFit/>
          </a:bodyPr>
          <a:lstStyle/>
          <a:p>
            <a:pPr algn="just"/>
            <a:r>
              <a:rPr lang="en-US" dirty="0" smtClean="0">
                <a:solidFill>
                  <a:srgbClr val="C00000"/>
                </a:solidFill>
              </a:rPr>
              <a:t>Basic measurements in epidemiology:</a:t>
            </a:r>
          </a:p>
          <a:p>
            <a:pPr algn="just"/>
            <a:endParaRPr lang="en-US" dirty="0" smtClean="0">
              <a:solidFill>
                <a:srgbClr val="C00000"/>
              </a:solidFill>
            </a:endParaRPr>
          </a:p>
          <a:p>
            <a:pPr algn="just"/>
            <a:endParaRPr lang="en-US" dirty="0" smtClean="0"/>
          </a:p>
          <a:p>
            <a:pPr algn="just"/>
            <a:r>
              <a:rPr lang="en-US" dirty="0" smtClean="0"/>
              <a:t>The morbidity rate is the frequency or proportion with which a disease appears in a population.</a:t>
            </a:r>
          </a:p>
          <a:p>
            <a:pPr algn="just"/>
            <a:r>
              <a:rPr lang="en-US" dirty="0" smtClean="0"/>
              <a:t>Sources of morbidity data:</a:t>
            </a:r>
          </a:p>
          <a:p>
            <a:pPr algn="just"/>
            <a:r>
              <a:rPr lang="en-US" dirty="0" smtClean="0">
                <a:solidFill>
                  <a:srgbClr val="C00000"/>
                </a:solidFill>
              </a:rPr>
              <a:t>1.</a:t>
            </a:r>
            <a:r>
              <a:rPr lang="en-US" dirty="0" smtClean="0"/>
              <a:t>	Hospital records;</a:t>
            </a:r>
          </a:p>
          <a:p>
            <a:pPr algn="just"/>
            <a:r>
              <a:rPr lang="en-US" dirty="0" smtClean="0"/>
              <a:t>      Advantages: give demographic characteristics (age, gender,)</a:t>
            </a:r>
          </a:p>
          <a:p>
            <a:pPr algn="just"/>
            <a:r>
              <a:rPr lang="en-US" dirty="0" smtClean="0"/>
              <a:t>                            Given the nature of illness (clinical features, investigations…)</a:t>
            </a:r>
          </a:p>
          <a:p>
            <a:pPr algn="just"/>
            <a:r>
              <a:rPr lang="en-US" dirty="0" smtClean="0"/>
              <a:t>                             </a:t>
            </a:r>
          </a:p>
          <a:p>
            <a:pPr algn="just"/>
            <a:r>
              <a:rPr lang="en-US" dirty="0" smtClean="0"/>
              <a:t>      Limitations: hospital cases represent the tip of the iceberg.</a:t>
            </a:r>
          </a:p>
          <a:p>
            <a:pPr algn="just"/>
            <a:r>
              <a:rPr lang="en-US" dirty="0" smtClean="0"/>
              <a:t>                            Hospital records are not designed for research purposes.</a:t>
            </a:r>
          </a:p>
          <a:p>
            <a:pPr algn="just"/>
            <a:r>
              <a:rPr lang="en-US" dirty="0" smtClean="0">
                <a:solidFill>
                  <a:srgbClr val="C00000"/>
                </a:solidFill>
              </a:rPr>
              <a:t>2.</a:t>
            </a:r>
            <a:r>
              <a:rPr lang="en-US" dirty="0" smtClean="0"/>
              <a:t>	Others: private and public clinics, insurance companies, prison records...</a:t>
            </a:r>
          </a:p>
          <a:p>
            <a:pPr algn="just"/>
            <a:endParaRPr lang="en-US" dirty="0" smtClean="0"/>
          </a:p>
          <a:p>
            <a:pPr algn="just"/>
            <a:r>
              <a:rPr lang="en-US" dirty="0" smtClean="0"/>
              <a:t>Types of morbidity rates</a:t>
            </a:r>
          </a:p>
          <a:p>
            <a:pPr algn="just"/>
            <a:endParaRPr lang="en-US" dirty="0" smtClean="0"/>
          </a:p>
          <a:p>
            <a:pPr algn="just"/>
            <a:r>
              <a:rPr lang="en-US" dirty="0" smtClean="0">
                <a:solidFill>
                  <a:srgbClr val="C00000"/>
                </a:solidFill>
              </a:rPr>
              <a:t>INCIDENCE RATE </a:t>
            </a:r>
            <a:r>
              <a:rPr lang="en-US" dirty="0" smtClean="0"/>
              <a:t>(Absolute Risk): is the rate of new cases occurrence (X) among population at risk (Y) in a specified time period. It measure population at risk during the same time        </a:t>
            </a:r>
          </a:p>
          <a:p>
            <a:pPr algn="just"/>
            <a:r>
              <a:rPr lang="en-US" dirty="0" smtClean="0"/>
              <a:t>                                                       I   = [   X / Y   ]   .   K</a:t>
            </a:r>
          </a:p>
          <a:p>
            <a:pPr algn="just"/>
            <a:r>
              <a:rPr lang="en-US" dirty="0" smtClean="0"/>
              <a:t>USES: </a:t>
            </a:r>
          </a:p>
          <a:p>
            <a:pPr algn="just"/>
            <a:r>
              <a:rPr lang="en-US" dirty="0" smtClean="0"/>
              <a:t>•	identify population at risk </a:t>
            </a:r>
          </a:p>
          <a:p>
            <a:pPr algn="just"/>
            <a:r>
              <a:rPr lang="en-US" dirty="0" smtClean="0"/>
              <a:t>•	In researches to study disease etiology (to detect etiologic agents that cause the disease)</a:t>
            </a:r>
          </a:p>
          <a:p>
            <a:pPr algn="just"/>
            <a:r>
              <a:rPr lang="en-US" dirty="0" smtClean="0"/>
              <a:t>•	In planning for preventive measures; as to prepare resources to combat events those occur in short periods and non-lasting for a long time (measles, meningitis…)</a:t>
            </a:r>
            <a:endParaRPr lang="en-US" dirty="0"/>
          </a:p>
        </p:txBody>
      </p:sp>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3643308246"/>
      </p:ext>
    </p:extLst>
  </p:cSld>
  <p:clrMapOvr>
    <a:masterClrMapping/>
  </p:clrMapOvr>
  <mc:AlternateContent xmlns:mc="http://schemas.openxmlformats.org/markup-compatibility/2006">
    <mc:Choice xmlns:p14="http://schemas.microsoft.com/office/powerpoint/2010/main" xmlns="" Requires="p14">
      <p:transition spd="slow" p14:dur="2000" advTm="139528"/>
    </mc:Choice>
    <mc:Fallback>
      <p:transition spd="slow" advTm="139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399430" y="1165736"/>
            <a:ext cx="8336537" cy="4383404"/>
          </a:xfrm>
          <a:prstGeom prst="rect">
            <a:avLst/>
          </a:prstGeom>
        </p:spPr>
      </p:pic>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511012668"/>
      </p:ext>
    </p:extLst>
  </p:cSld>
  <p:clrMapOvr>
    <a:masterClrMapping/>
  </p:clrMapOvr>
  <mc:AlternateContent xmlns:mc="http://schemas.openxmlformats.org/markup-compatibility/2006">
    <mc:Choice xmlns:p14="http://schemas.microsoft.com/office/powerpoint/2010/main" xmlns="" Requires="p14">
      <p:transition spd="slow" p14:dur="2000" advTm="13774"/>
    </mc:Choice>
    <mc:Fallback>
      <p:transition spd="slow" advTm="13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304801" y="672735"/>
            <a:ext cx="12123088" cy="369332"/>
          </a:xfrm>
          <a:prstGeom prst="rect">
            <a:avLst/>
          </a:prstGeom>
        </p:spPr>
        <p:txBody>
          <a:bodyPr wrap="square">
            <a:spAutoFit/>
          </a:bodyPr>
          <a:lstStyle/>
          <a:p>
            <a:r>
              <a:rPr lang="en-US" dirty="0" smtClean="0">
                <a:solidFill>
                  <a:srgbClr val="C00000"/>
                </a:solidFill>
              </a:rPr>
              <a:t>PREVALENCE (P) RATE: </a:t>
            </a:r>
            <a:r>
              <a:rPr lang="en-US" dirty="0" smtClean="0"/>
              <a:t>the rate of all cases (new and old) of an illness in a population at risk in a time period, and this period </a:t>
            </a:r>
            <a:endParaRPr lang="en-US" dirty="0"/>
          </a:p>
        </p:txBody>
      </p:sp>
      <p:pic>
        <p:nvPicPr>
          <p:cNvPr id="3" name="Picture 2"/>
          <p:cNvPicPr>
            <a:picLocks noChangeAspect="1"/>
          </p:cNvPicPr>
          <p:nvPr/>
        </p:nvPicPr>
        <p:blipFill>
          <a:blip r:embed="rId3" cstate="print"/>
          <a:stretch>
            <a:fillRect/>
          </a:stretch>
        </p:blipFill>
        <p:spPr>
          <a:xfrm>
            <a:off x="954157" y="1581219"/>
            <a:ext cx="8259282" cy="3743268"/>
          </a:xfrm>
          <a:prstGeom prst="rect">
            <a:avLst/>
          </a:prstGeom>
        </p:spPr>
      </p:pic>
      <p:pic>
        <p:nvPicPr>
          <p:cNvPr id="4" name="Audio 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194221134"/>
      </p:ext>
    </p:extLst>
  </p:cSld>
  <p:clrMapOvr>
    <a:masterClrMapping/>
  </p:clrMapOvr>
  <mc:AlternateContent xmlns:mc="http://schemas.openxmlformats.org/markup-compatibility/2006">
    <mc:Choice xmlns:p14="http://schemas.microsoft.com/office/powerpoint/2010/main" xmlns="" Requires="p14">
      <p:transition spd="slow" p14:dur="2000" advTm="55049"/>
    </mc:Choice>
    <mc:Fallback>
      <p:transition spd="slow" advTm="55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127220" y="571962"/>
            <a:ext cx="12006469" cy="5078313"/>
          </a:xfrm>
          <a:prstGeom prst="rect">
            <a:avLst/>
          </a:prstGeom>
        </p:spPr>
        <p:txBody>
          <a:bodyPr wrap="square">
            <a:spAutoFit/>
          </a:bodyPr>
          <a:lstStyle/>
          <a:p>
            <a:r>
              <a:rPr lang="en-US" dirty="0" smtClean="0">
                <a:solidFill>
                  <a:srgbClr val="C00000"/>
                </a:solidFill>
              </a:rPr>
              <a:t>Mortality rate, or death rate </a:t>
            </a:r>
            <a:r>
              <a:rPr lang="en-US" dirty="0" smtClean="0"/>
              <a:t>is a measure of the number of deaths (in general, or due to a specific cause) in a particular population, scaled to the size of that population, per unit of time. Mortality rate is typically expressed in units of deaths per 1,000 individuals per year.</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smtClean="0"/>
          </a:p>
          <a:p>
            <a:endParaRPr lang="en-US" dirty="0"/>
          </a:p>
        </p:txBody>
      </p:sp>
      <p:pic>
        <p:nvPicPr>
          <p:cNvPr id="3" name="Picture 2"/>
          <p:cNvPicPr>
            <a:picLocks noChangeAspect="1"/>
          </p:cNvPicPr>
          <p:nvPr/>
        </p:nvPicPr>
        <p:blipFill>
          <a:blip r:embed="rId3" cstate="print"/>
          <a:stretch>
            <a:fillRect/>
          </a:stretch>
        </p:blipFill>
        <p:spPr>
          <a:xfrm>
            <a:off x="3123942" y="1276925"/>
            <a:ext cx="5944115" cy="4304149"/>
          </a:xfrm>
          <a:prstGeom prst="rect">
            <a:avLst/>
          </a:prstGeom>
        </p:spPr>
      </p:pic>
      <p:pic>
        <p:nvPicPr>
          <p:cNvPr id="4" name="Audio 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256544738"/>
      </p:ext>
    </p:extLst>
  </p:cSld>
  <p:clrMapOvr>
    <a:masterClrMapping/>
  </p:clrMapOvr>
  <mc:AlternateContent xmlns:mc="http://schemas.openxmlformats.org/markup-compatibility/2006">
    <mc:Choice xmlns:p14="http://schemas.microsoft.com/office/powerpoint/2010/main" xmlns="" Requires="p14">
      <p:transition spd="slow" p14:dur="2000" advTm="26486"/>
    </mc:Choice>
    <mc:Fallback>
      <p:transition spd="slow" advTm="26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Rectangle 2"/>
          <p:cNvSpPr/>
          <p:nvPr/>
        </p:nvSpPr>
        <p:spPr>
          <a:xfrm>
            <a:off x="159026" y="474345"/>
            <a:ext cx="12032974" cy="7017306"/>
          </a:xfrm>
          <a:prstGeom prst="rect">
            <a:avLst/>
          </a:prstGeom>
        </p:spPr>
        <p:txBody>
          <a:bodyPr wrap="square">
            <a:spAutoFit/>
          </a:bodyPr>
          <a:lstStyle/>
          <a:p>
            <a:pPr algn="just"/>
            <a:r>
              <a:rPr lang="en-US" dirty="0" smtClean="0">
                <a:solidFill>
                  <a:srgbClr val="C00000"/>
                </a:solidFill>
              </a:rPr>
              <a:t>MATHMATICAL RELATIONSHIPS between numerator and denominator expressed depending on:</a:t>
            </a:r>
          </a:p>
          <a:p>
            <a:pPr algn="just"/>
            <a:endParaRPr lang="en-US" dirty="0" smtClean="0"/>
          </a:p>
          <a:p>
            <a:pPr algn="just"/>
            <a:r>
              <a:rPr lang="en-US" dirty="0" smtClean="0"/>
              <a:t>•	</a:t>
            </a:r>
            <a:r>
              <a:rPr lang="en-US" dirty="0" smtClean="0">
                <a:solidFill>
                  <a:srgbClr val="C00000"/>
                </a:solidFill>
              </a:rPr>
              <a:t>PROPORTION: </a:t>
            </a:r>
            <a:r>
              <a:rPr lang="en-US" dirty="0" smtClean="0"/>
              <a:t>numerator is a part of the denominator, and the denominator is either </a:t>
            </a:r>
          </a:p>
          <a:p>
            <a:pPr algn="just"/>
            <a:r>
              <a:rPr lang="en-US" dirty="0" smtClean="0"/>
              <a:t>1.Not represent the population at risk; then it is simple proportion, as in:                                                                                                 Female proportion in the population= F / (F+M)</a:t>
            </a:r>
          </a:p>
          <a:p>
            <a:pPr algn="just"/>
            <a:r>
              <a:rPr lang="en-US" dirty="0" smtClean="0"/>
              <a:t>      Proportionate Mortality= specific deaths / total deaths</a:t>
            </a:r>
          </a:p>
          <a:p>
            <a:pPr algn="just"/>
            <a:r>
              <a:rPr lang="en-US" dirty="0" smtClean="0"/>
              <a:t>                        Incidence in a group sharing a certain factor = cases / total</a:t>
            </a:r>
          </a:p>
          <a:p>
            <a:pPr algn="just"/>
            <a:endParaRPr lang="en-US" dirty="0" smtClean="0"/>
          </a:p>
          <a:p>
            <a:pPr algn="just"/>
            <a:r>
              <a:rPr lang="en-US" dirty="0" smtClean="0"/>
              <a:t>2.Represent the population at risk with a time unit or interval; then it is a RATE, as in:</a:t>
            </a:r>
          </a:p>
          <a:p>
            <a:pPr algn="just"/>
            <a:r>
              <a:rPr lang="en-US" dirty="0" smtClean="0"/>
              <a:t>            Incidence = new cases / population at risk in time interval</a:t>
            </a:r>
          </a:p>
          <a:p>
            <a:pPr algn="just"/>
            <a:endParaRPr lang="en-US" dirty="0" smtClean="0"/>
          </a:p>
          <a:p>
            <a:pPr algn="just"/>
            <a:r>
              <a:rPr lang="en-US" dirty="0" smtClean="0"/>
              <a:t>           Prevalence = (new + old cases) / population at risk in time interval</a:t>
            </a:r>
          </a:p>
          <a:p>
            <a:pPr algn="just"/>
            <a:endParaRPr lang="en-US" dirty="0" smtClean="0"/>
          </a:p>
          <a:p>
            <a:pPr algn="just"/>
            <a:r>
              <a:rPr lang="en-US" dirty="0" smtClean="0"/>
              <a:t>3.	Represent the population at risk but without a time unit; named rates but they are not true rates. </a:t>
            </a:r>
          </a:p>
          <a:p>
            <a:pPr algn="just"/>
            <a:r>
              <a:rPr lang="en-US" dirty="0" smtClean="0"/>
              <a:t>a)	Denominator here represents those who are specifically susceptible, as in </a:t>
            </a:r>
          </a:p>
          <a:p>
            <a:pPr algn="just"/>
            <a:endParaRPr lang="en-US" dirty="0" smtClean="0"/>
          </a:p>
          <a:p>
            <a:pPr algn="just"/>
            <a:r>
              <a:rPr lang="en-US" dirty="0" smtClean="0"/>
              <a:t>          Case Fatality Rate = [deaths / total cases] * 100</a:t>
            </a:r>
          </a:p>
          <a:p>
            <a:pPr algn="just"/>
            <a:endParaRPr lang="en-US" dirty="0" smtClean="0"/>
          </a:p>
          <a:p>
            <a:pPr algn="just"/>
            <a:r>
              <a:rPr lang="en-US" dirty="0" smtClean="0"/>
              <a:t>          b)	Denominator here represents those who are not necessary susceptible but cluster in &amp;/or place &amp;/or special occasion or situation, as in food poisoning </a:t>
            </a:r>
          </a:p>
          <a:p>
            <a:pPr algn="just"/>
            <a:endParaRPr lang="en-US" dirty="0" smtClean="0"/>
          </a:p>
          <a:p>
            <a:pPr algn="just"/>
            <a:r>
              <a:rPr lang="en-US" dirty="0" smtClean="0"/>
              <a:t>                Attack Rate = cases / no. of those shared the condition</a:t>
            </a:r>
          </a:p>
          <a:p>
            <a:pPr algn="just"/>
            <a:endParaRPr lang="en-US" dirty="0" smtClean="0"/>
          </a:p>
          <a:p>
            <a:pPr algn="just"/>
            <a:endParaRPr lang="en-US" dirty="0" smtClean="0"/>
          </a:p>
          <a:p>
            <a:r>
              <a:rPr lang="en-US" dirty="0" smtClean="0"/>
              <a:t>           </a:t>
            </a:r>
            <a:endParaRPr lang="en-US" dirty="0"/>
          </a:p>
        </p:txBody>
      </p:sp>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271871646"/>
      </p:ext>
    </p:extLst>
  </p:cSld>
  <p:clrMapOvr>
    <a:masterClrMapping/>
  </p:clrMapOvr>
  <mc:AlternateContent xmlns:mc="http://schemas.openxmlformats.org/markup-compatibility/2006">
    <mc:Choice xmlns:p14="http://schemas.microsoft.com/office/powerpoint/2010/main" xmlns="" Requires="p14">
      <p:transition spd="slow" p14:dur="2000" advTm="139437"/>
    </mc:Choice>
    <mc:Fallback>
      <p:transition spd="slow" advTm="139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151075" y="231916"/>
            <a:ext cx="12040925" cy="6586418"/>
          </a:xfrm>
          <a:prstGeom prst="rect">
            <a:avLst/>
          </a:prstGeom>
        </p:spPr>
        <p:txBody>
          <a:bodyPr wrap="square">
            <a:spAutoFit/>
          </a:bodyPr>
          <a:lstStyle/>
          <a:p>
            <a:pPr algn="just"/>
            <a:r>
              <a:rPr lang="en-US" sz="2000" dirty="0" smtClean="0">
                <a:solidFill>
                  <a:srgbClr val="C00000"/>
                </a:solidFill>
              </a:rPr>
              <a:t>RATIO: </a:t>
            </a:r>
            <a:r>
              <a:rPr lang="en-US" sz="2000" dirty="0" smtClean="0"/>
              <a:t>numerator is not necessary a part of the denominator (a proportion can be a ratio but a ratio not necessary to be a proportion)</a:t>
            </a:r>
          </a:p>
          <a:p>
            <a:pPr algn="just"/>
            <a:endParaRPr lang="en-US" sz="2000" dirty="0" smtClean="0"/>
          </a:p>
          <a:p>
            <a:pPr algn="just"/>
            <a:endParaRPr lang="en-US" sz="2000" dirty="0" smtClean="0"/>
          </a:p>
          <a:p>
            <a:pPr algn="just"/>
            <a:r>
              <a:rPr lang="en-US" sz="2400" dirty="0" smtClean="0">
                <a:solidFill>
                  <a:srgbClr val="C00000"/>
                </a:solidFill>
              </a:rPr>
              <a:t>Epidemiological studies </a:t>
            </a:r>
          </a:p>
          <a:p>
            <a:pPr algn="just"/>
            <a:r>
              <a:rPr lang="en-US" sz="2000" dirty="0" smtClean="0"/>
              <a:t>Are aimed, where possible, at revealing unbiased relationships between exposures such as alcohol or smoking, biological agents, stress, or chemicals to mortality or morbidity.</a:t>
            </a:r>
          </a:p>
          <a:p>
            <a:pPr algn="just"/>
            <a:r>
              <a:rPr lang="en-US" sz="2000" dirty="0" smtClean="0"/>
              <a:t> The identification of causal relationships between these exposures and outcomes is an important aspect of epidemiology. Modern epidemiologists use informatics as a tool.</a:t>
            </a:r>
          </a:p>
          <a:p>
            <a:pPr algn="just"/>
            <a:endParaRPr lang="en-US" sz="2000" dirty="0" smtClean="0"/>
          </a:p>
          <a:p>
            <a:pPr algn="just"/>
            <a:r>
              <a:rPr lang="en-US" sz="2000" dirty="0" smtClean="0"/>
              <a:t>Epidemiologists employ a range of study designs from the observational to experimental and generally categorized as </a:t>
            </a:r>
          </a:p>
          <a:p>
            <a:pPr algn="just"/>
            <a:endParaRPr lang="en-US" sz="2000" dirty="0" smtClean="0">
              <a:solidFill>
                <a:srgbClr val="C00000"/>
              </a:solidFill>
            </a:endParaRPr>
          </a:p>
          <a:p>
            <a:pPr algn="just"/>
            <a:r>
              <a:rPr lang="en-US" sz="2000" dirty="0" smtClean="0">
                <a:solidFill>
                  <a:srgbClr val="C00000"/>
                </a:solidFill>
              </a:rPr>
              <a:t>a- observational study include: </a:t>
            </a:r>
          </a:p>
          <a:p>
            <a:pPr algn="just"/>
            <a:endParaRPr lang="en-US" sz="2000" dirty="0" smtClean="0"/>
          </a:p>
          <a:p>
            <a:pPr algn="just"/>
            <a:r>
              <a:rPr lang="en-US" sz="2000" dirty="0" smtClean="0"/>
              <a:t> </a:t>
            </a:r>
            <a:r>
              <a:rPr lang="en-US" sz="2000" dirty="0" smtClean="0">
                <a:solidFill>
                  <a:srgbClr val="C00000"/>
                </a:solidFill>
              </a:rPr>
              <a:t>1-Descriptive, </a:t>
            </a:r>
          </a:p>
          <a:p>
            <a:pPr algn="just"/>
            <a:r>
              <a:rPr lang="en-US" sz="2000" dirty="0" smtClean="0">
                <a:solidFill>
                  <a:srgbClr val="C00000"/>
                </a:solidFill>
              </a:rPr>
              <a:t>2-analytic </a:t>
            </a:r>
            <a:r>
              <a:rPr lang="en-US" sz="2000" dirty="0" smtClean="0"/>
              <a:t>(aiming to further examine known associations or hypothesized relationships), </a:t>
            </a:r>
          </a:p>
          <a:p>
            <a:pPr algn="just"/>
            <a:r>
              <a:rPr lang="en-US" sz="2000" dirty="0" smtClean="0"/>
              <a:t> In observational studies, nature is allowed to "take its course," as epidemiologists observe from the sidelines. Conversely, in experimental studies, the epidemiologist is the one in control of all of the factors entering a certain case study </a:t>
            </a:r>
          </a:p>
          <a:p>
            <a:pPr algn="just"/>
            <a:endParaRPr lang="en-US" sz="2000"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22137112"/>
      </p:ext>
    </p:extLst>
  </p:cSld>
  <p:clrMapOvr>
    <a:masterClrMapping/>
  </p:clrMapOvr>
  <mc:AlternateContent xmlns:mc="http://schemas.openxmlformats.org/markup-compatibility/2006">
    <mc:Choice xmlns:p14="http://schemas.microsoft.com/office/powerpoint/2010/main" xmlns="" Requires="p14">
      <p:transition spd="slow" p14:dur="2000" advTm="115950"/>
    </mc:Choice>
    <mc:Fallback>
      <p:transition spd="slow" advTm="115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119269" y="335846"/>
            <a:ext cx="11958761" cy="6863417"/>
          </a:xfrm>
          <a:prstGeom prst="rect">
            <a:avLst/>
          </a:prstGeom>
        </p:spPr>
        <p:txBody>
          <a:bodyPr wrap="square">
            <a:spAutoFit/>
          </a:bodyPr>
          <a:lstStyle/>
          <a:p>
            <a:pPr algn="just"/>
            <a:r>
              <a:rPr lang="en-US" sz="2000" dirty="0" smtClean="0">
                <a:solidFill>
                  <a:srgbClr val="C00000"/>
                </a:solidFill>
              </a:rPr>
              <a:t>Observational studies have two components,</a:t>
            </a:r>
          </a:p>
          <a:p>
            <a:pPr algn="just"/>
            <a:endParaRPr lang="en-US" sz="2000" dirty="0" smtClean="0">
              <a:solidFill>
                <a:srgbClr val="C00000"/>
              </a:solidFill>
            </a:endParaRPr>
          </a:p>
          <a:p>
            <a:pPr algn="just"/>
            <a:endParaRPr lang="en-US" sz="2000" dirty="0" smtClean="0"/>
          </a:p>
          <a:p>
            <a:pPr algn="just"/>
            <a:r>
              <a:rPr lang="en-US" sz="2000" dirty="0" smtClean="0"/>
              <a:t> Descriptive and analytical. </a:t>
            </a:r>
          </a:p>
          <a:p>
            <a:pPr algn="just"/>
            <a:endParaRPr lang="en-US" sz="2000" dirty="0" smtClean="0"/>
          </a:p>
          <a:p>
            <a:pPr algn="just"/>
            <a:r>
              <a:rPr lang="en-US" sz="2000" dirty="0" smtClean="0">
                <a:solidFill>
                  <a:srgbClr val="C00000"/>
                </a:solidFill>
              </a:rPr>
              <a:t>Descriptive observations </a:t>
            </a:r>
            <a:r>
              <a:rPr lang="en-US" sz="2000" dirty="0" smtClean="0"/>
              <a:t>pertain to the "who, what, where and when of health-related state occurrence". However, analytical observations deal more with the ‘how’ of a health-related event such as</a:t>
            </a:r>
          </a:p>
          <a:p>
            <a:pPr algn="just"/>
            <a:r>
              <a:rPr lang="en-US" sz="2000" dirty="0" smtClean="0"/>
              <a:t>Cross –sectional study</a:t>
            </a:r>
          </a:p>
          <a:p>
            <a:pPr algn="just"/>
            <a:r>
              <a:rPr lang="en-US" sz="2000" dirty="0" smtClean="0"/>
              <a:t>Longitudinal study</a:t>
            </a:r>
          </a:p>
          <a:p>
            <a:pPr algn="just"/>
            <a:endParaRPr lang="en-US" sz="2000" dirty="0" smtClean="0"/>
          </a:p>
          <a:p>
            <a:pPr algn="just"/>
            <a:r>
              <a:rPr lang="en-US" sz="2000" dirty="0" smtClean="0">
                <a:solidFill>
                  <a:srgbClr val="C00000"/>
                </a:solidFill>
              </a:rPr>
              <a:t>Analytical study such as</a:t>
            </a:r>
          </a:p>
          <a:p>
            <a:pPr algn="just"/>
            <a:endParaRPr lang="en-US" sz="2000" dirty="0" smtClean="0"/>
          </a:p>
          <a:p>
            <a:pPr algn="just"/>
            <a:r>
              <a:rPr lang="en-US" sz="2000" dirty="0" smtClean="0"/>
              <a:t>Case control study</a:t>
            </a:r>
          </a:p>
          <a:p>
            <a:pPr algn="just"/>
            <a:r>
              <a:rPr lang="en-US" sz="2000" dirty="0" smtClean="0"/>
              <a:t>Cohort study</a:t>
            </a:r>
          </a:p>
          <a:p>
            <a:pPr algn="just"/>
            <a:r>
              <a:rPr lang="en-US" sz="2000" dirty="0" smtClean="0"/>
              <a:t>Ecological studies (correlational study)</a:t>
            </a:r>
          </a:p>
          <a:p>
            <a:pPr algn="just"/>
            <a:endParaRPr lang="en-US" sz="2000" dirty="0" smtClean="0"/>
          </a:p>
          <a:p>
            <a:pPr algn="just"/>
            <a:r>
              <a:rPr lang="en-US" sz="2000" dirty="0" smtClean="0">
                <a:solidFill>
                  <a:srgbClr val="C00000"/>
                </a:solidFill>
              </a:rPr>
              <a:t>B-experimental</a:t>
            </a:r>
            <a:r>
              <a:rPr lang="en-US" sz="2000" dirty="0" smtClean="0"/>
              <a:t> (a term often equated with clinical or community trials of treatments and other interventions).</a:t>
            </a:r>
          </a:p>
          <a:p>
            <a:pPr algn="just"/>
            <a:r>
              <a:rPr lang="en-US" sz="2000" dirty="0" smtClean="0"/>
              <a:t> Experimental epidemiology contains three case types:</a:t>
            </a:r>
          </a:p>
          <a:p>
            <a:pPr algn="just"/>
            <a:r>
              <a:rPr lang="en-US" sz="2000" dirty="0" smtClean="0"/>
              <a:t> Randomized controlled trials (often used for new medicine or drug testing)</a:t>
            </a:r>
          </a:p>
          <a:p>
            <a:pPr algn="just"/>
            <a:r>
              <a:rPr lang="en-US" sz="2000" dirty="0" smtClean="0"/>
              <a:t>Field trials (conducted on those at a high risk of contracting a disease), and</a:t>
            </a:r>
          </a:p>
          <a:p>
            <a:pPr algn="just"/>
            <a:r>
              <a:rPr lang="en-US" sz="2000" dirty="0" smtClean="0"/>
              <a:t>Community trials (research on social originating diseases). </a:t>
            </a:r>
          </a:p>
          <a:p>
            <a:pPr algn="just"/>
            <a:endParaRPr lang="en-US" sz="2000"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2562813245"/>
      </p:ext>
    </p:extLst>
  </p:cSld>
  <p:clrMapOvr>
    <a:masterClrMapping/>
  </p:clrMapOvr>
  <mc:AlternateContent xmlns:mc="http://schemas.openxmlformats.org/markup-compatibility/2006">
    <mc:Choice xmlns:p14="http://schemas.microsoft.com/office/powerpoint/2010/main" xmlns="" Requires="p14">
      <p:transition spd="slow" p14:dur="2000" advTm="74028"/>
    </mc:Choice>
    <mc:Fallback>
      <p:transition spd="slow" advTm="74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652008" y="1194622"/>
            <a:ext cx="10956896" cy="4468755"/>
          </a:xfrm>
          <a:prstGeom prst="rect">
            <a:avLst/>
          </a:prstGeom>
        </p:spPr>
      </p:pic>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608904" y="6242092"/>
            <a:ext cx="487362" cy="487362"/>
          </a:xfrm>
          <a:prstGeom prst="rect">
            <a:avLst/>
          </a:prstGeom>
        </p:spPr>
      </p:pic>
    </p:spTree>
    <p:extLst>
      <p:ext uri="{BB962C8B-B14F-4D97-AF65-F5344CB8AC3E}">
        <p14:creationId xmlns:p14="http://schemas.microsoft.com/office/powerpoint/2010/main" xmlns="" val="886135608"/>
      </p:ext>
    </p:extLst>
  </p:cSld>
  <p:clrMapOvr>
    <a:masterClrMapping/>
  </p:clrMapOvr>
  <mc:AlternateContent xmlns:mc="http://schemas.openxmlformats.org/markup-compatibility/2006">
    <mc:Choice xmlns:p14="http://schemas.microsoft.com/office/powerpoint/2010/main" xmlns="" Requires="p14">
      <p:transition spd="slow" p14:dur="2000" advTm="36554"/>
    </mc:Choice>
    <mc:Fallback>
      <p:transition spd="slow" advTm="36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198783" y="3105835"/>
            <a:ext cx="11839492" cy="2708434"/>
          </a:xfrm>
          <a:prstGeom prst="rect">
            <a:avLst/>
          </a:prstGeom>
        </p:spPr>
        <p:txBody>
          <a:bodyPr wrap="square">
            <a:spAutoFit/>
          </a:bodyPr>
          <a:lstStyle/>
          <a:p>
            <a:pPr algn="ctr"/>
            <a:r>
              <a:rPr lang="en-US" sz="4400" dirty="0" smtClean="0">
                <a:solidFill>
                  <a:schemeClr val="accent2"/>
                </a:solidFill>
              </a:rPr>
              <a:t>Thank you</a:t>
            </a:r>
          </a:p>
          <a:p>
            <a:endParaRPr lang="en-US" dirty="0"/>
          </a:p>
          <a:p>
            <a:endParaRPr lang="en-US" dirty="0" smtClean="0"/>
          </a:p>
          <a:p>
            <a:endParaRPr lang="en-US" dirty="0"/>
          </a:p>
          <a:p>
            <a:endParaRPr lang="en-US" dirty="0" smtClean="0"/>
          </a:p>
          <a:p>
            <a:endParaRPr lang="en-US" dirty="0"/>
          </a:p>
          <a:p>
            <a:r>
              <a:rPr lang="en-US" dirty="0" smtClean="0"/>
              <a:t>ByDr-dhabyia ihsan</a:t>
            </a:r>
          </a:p>
          <a:p>
            <a:r>
              <a:rPr lang="en-US" dirty="0" smtClean="0"/>
              <a:t>2020-202</a:t>
            </a:r>
            <a:endParaRPr lang="en-US"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1254171204"/>
      </p:ext>
    </p:extLst>
  </p:cSld>
  <p:clrMapOvr>
    <a:masterClrMapping/>
  </p:clrMapOvr>
  <mc:AlternateContent xmlns:mc="http://schemas.openxmlformats.org/markup-compatibility/2006">
    <mc:Choice xmlns:p14="http://schemas.microsoft.com/office/powerpoint/2010/main" xmlns="" Requires="p14">
      <p:transition spd="slow" p14:dur="2000" advTm="9242"/>
    </mc:Choice>
    <mc:Fallback>
      <p:transition spd="slow" advTm="9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103367" y="986727"/>
            <a:ext cx="11815639" cy="6740307"/>
          </a:xfrm>
          <a:prstGeom prst="rect">
            <a:avLst/>
          </a:prstGeom>
        </p:spPr>
        <p:txBody>
          <a:bodyPr wrap="square">
            <a:spAutoFit/>
          </a:bodyPr>
          <a:lstStyle/>
          <a:p>
            <a:r>
              <a:rPr lang="en-US" sz="2400" dirty="0" smtClean="0"/>
              <a:t>By definition, epidemiology is the study (scientific, systematic, and data-driven) of the distribution (frequency, pattern) and determinants (causes, risk factors) of health-related states and events (not just diseases) in specified populations (neighborhood, school, city, state, and country, global). </a:t>
            </a:r>
          </a:p>
          <a:p>
            <a:endParaRPr lang="en-US" sz="2400" dirty="0" smtClean="0"/>
          </a:p>
          <a:p>
            <a:r>
              <a:rPr lang="en-US" sz="2400" dirty="0" smtClean="0"/>
              <a:t>Epidemiology is the study and analysis of the distribution (who, when, and where), patterns and determinants of health and disease conditions in defined populations.</a:t>
            </a:r>
          </a:p>
          <a:p>
            <a:endParaRPr lang="en-US" sz="2400" dirty="0"/>
          </a:p>
          <a:p>
            <a:endParaRPr lang="en-US" sz="2400" dirty="0" smtClean="0"/>
          </a:p>
          <a:p>
            <a:r>
              <a:rPr lang="en-US" sz="2400" dirty="0" smtClean="0"/>
              <a:t>Beside above, what does distribution mean in epidemiology? In the definition of epidemiology, “distribution” refers to descriptive epidemiology, while “determinants” refers to analytic epidemiology. So “distribution” covers time (when), place (where), and person (who), whereas “determinants” covers causes, risk factors, modes of transmission (why and how).Just so, what is traditional epidemiology.</a:t>
            </a:r>
          </a:p>
          <a:p>
            <a:endParaRPr lang="en-US" sz="2400" dirty="0"/>
          </a:p>
          <a:p>
            <a:endParaRPr lang="en-US" dirty="0" smtClean="0"/>
          </a:p>
          <a:p>
            <a:endParaRPr lang="en-US" dirty="0"/>
          </a:p>
          <a:p>
            <a:endParaRPr lang="en-US" dirty="0" smtClean="0"/>
          </a:p>
          <a:p>
            <a:endParaRPr lang="en-US"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76092" y="6370638"/>
            <a:ext cx="487362" cy="487362"/>
          </a:xfrm>
          <a:prstGeom prst="rect">
            <a:avLst/>
          </a:prstGeom>
        </p:spPr>
      </p:pic>
    </p:spTree>
    <p:extLst>
      <p:ext uri="{BB962C8B-B14F-4D97-AF65-F5344CB8AC3E}">
        <p14:creationId xmlns:p14="http://schemas.microsoft.com/office/powerpoint/2010/main" xmlns="" val="3722764150"/>
      </p:ext>
    </p:extLst>
  </p:cSld>
  <p:clrMapOvr>
    <a:masterClrMapping/>
  </p:clrMapOvr>
  <mc:AlternateContent xmlns:mc="http://schemas.openxmlformats.org/markup-compatibility/2006">
    <mc:Choice xmlns:p14="http://schemas.microsoft.com/office/powerpoint/2010/main" xmlns="" Requires="p14">
      <p:transition spd="slow" p14:dur="2000" advTm="96180"/>
    </mc:Choice>
    <mc:Fallback>
      <p:transition spd="slow" advTm="96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143122" y="1457150"/>
            <a:ext cx="11903103" cy="3539430"/>
          </a:xfrm>
          <a:prstGeom prst="rect">
            <a:avLst/>
          </a:prstGeom>
        </p:spPr>
        <p:txBody>
          <a:bodyPr wrap="square">
            <a:spAutoFit/>
          </a:bodyPr>
          <a:lstStyle/>
          <a:p>
            <a:r>
              <a:rPr lang="en-US" sz="2800" dirty="0" smtClean="0">
                <a:solidFill>
                  <a:srgbClr val="C00000"/>
                </a:solidFill>
              </a:rPr>
              <a:t>The goal </a:t>
            </a:r>
            <a:r>
              <a:rPr lang="en-US" sz="2800" dirty="0" smtClean="0"/>
              <a:t>of epidemiology is to establish causal factors for health issues in order to improve the health and safety of entire populations.</a:t>
            </a:r>
          </a:p>
          <a:p>
            <a:endParaRPr lang="en-US" sz="2800" dirty="0" smtClean="0"/>
          </a:p>
          <a:p>
            <a:r>
              <a:rPr lang="en-US" sz="2800" dirty="0" smtClean="0"/>
              <a:t> A population can refer to a town, country, age group, or race. </a:t>
            </a:r>
          </a:p>
          <a:p>
            <a:r>
              <a:rPr lang="en-US" sz="2800" dirty="0" smtClean="0"/>
              <a:t>Health issues refer to anything that might impact health in the present or future.</a:t>
            </a:r>
          </a:p>
          <a:p>
            <a:r>
              <a:rPr lang="en-US" sz="2800" dirty="0" smtClean="0"/>
              <a:t>Often, however, epidemiology provides sufficient evidence to take appropriate control and prevention measures. Epidemiologic studies fall into two categories: experimental and observational.</a:t>
            </a:r>
            <a:endParaRPr lang="en-US" sz="2800"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1051648479"/>
      </p:ext>
    </p:extLst>
  </p:cSld>
  <p:clrMapOvr>
    <a:masterClrMapping/>
  </p:clrMapOvr>
  <mc:AlternateContent xmlns:mc="http://schemas.openxmlformats.org/markup-compatibility/2006">
    <mc:Choice xmlns:p14="http://schemas.microsoft.com/office/powerpoint/2010/main" xmlns="" Requires="p14">
      <p:transition spd="slow" p14:dur="2000" advTm="33003"/>
    </mc:Choice>
    <mc:Fallback>
      <p:transition spd="slow" advTm="33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413468" y="1031108"/>
            <a:ext cx="11966713" cy="4308872"/>
          </a:xfrm>
          <a:prstGeom prst="rect">
            <a:avLst/>
          </a:prstGeom>
        </p:spPr>
        <p:txBody>
          <a:bodyPr wrap="square">
            <a:spAutoFit/>
          </a:bodyPr>
          <a:lstStyle/>
          <a:p>
            <a:pPr algn="just"/>
            <a:r>
              <a:rPr lang="en-US" sz="3200" dirty="0" smtClean="0">
                <a:solidFill>
                  <a:srgbClr val="C00000"/>
                </a:solidFill>
              </a:rPr>
              <a:t>The objectives of epidemiology include the following:</a:t>
            </a:r>
          </a:p>
          <a:p>
            <a:pPr algn="just"/>
            <a:endParaRPr lang="en-US" sz="3200" dirty="0" smtClean="0"/>
          </a:p>
          <a:p>
            <a:pPr algn="just"/>
            <a:r>
              <a:rPr lang="en-US" sz="3200" dirty="0" smtClean="0"/>
              <a:t>To identify the etiology or cause of disease.</a:t>
            </a:r>
          </a:p>
          <a:p>
            <a:pPr algn="just"/>
            <a:r>
              <a:rPr lang="en-US" sz="3200" dirty="0" smtClean="0"/>
              <a:t>To determine the extent of disease.</a:t>
            </a:r>
          </a:p>
          <a:p>
            <a:pPr algn="just"/>
            <a:r>
              <a:rPr lang="en-US" sz="3200" dirty="0" smtClean="0"/>
              <a:t>To study the progression of disease.</a:t>
            </a:r>
          </a:p>
          <a:p>
            <a:pPr algn="just"/>
            <a:r>
              <a:rPr lang="en-US" sz="3200" dirty="0" smtClean="0"/>
              <a:t>To evaluate preventive and therapeutic measures for a disease or condition.</a:t>
            </a:r>
          </a:p>
          <a:p>
            <a:pPr algn="just"/>
            <a:r>
              <a:rPr lang="en-US" sz="3200" dirty="0" smtClean="0"/>
              <a:t>To develop public health policy.</a:t>
            </a:r>
          </a:p>
          <a:p>
            <a:pPr algn="just"/>
            <a:r>
              <a:rPr lang="en-US" dirty="0" smtClean="0"/>
              <a:t> </a:t>
            </a:r>
            <a:endParaRPr lang="en-US"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1979285456"/>
      </p:ext>
    </p:extLst>
  </p:cSld>
  <p:clrMapOvr>
    <a:masterClrMapping/>
  </p:clrMapOvr>
  <mc:AlternateContent xmlns:mc="http://schemas.openxmlformats.org/markup-compatibility/2006">
    <mc:Choice xmlns:p14="http://schemas.microsoft.com/office/powerpoint/2010/main" xmlns="" Requires="p14">
      <p:transition spd="slow" p14:dur="2000" advTm="32920"/>
    </mc:Choice>
    <mc:Fallback>
      <p:transition spd="slow" advTm="32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111318" y="1285549"/>
            <a:ext cx="12080682" cy="7171194"/>
          </a:xfrm>
          <a:prstGeom prst="rect">
            <a:avLst/>
          </a:prstGeom>
        </p:spPr>
        <p:txBody>
          <a:bodyPr wrap="square">
            <a:spAutoFit/>
          </a:bodyPr>
          <a:lstStyle/>
          <a:p>
            <a:r>
              <a:rPr lang="en-US" sz="2000" dirty="0" smtClean="0">
                <a:solidFill>
                  <a:srgbClr val="C00000"/>
                </a:solidFill>
              </a:rPr>
              <a:t>Components of epidemiological study</a:t>
            </a:r>
          </a:p>
          <a:p>
            <a:r>
              <a:rPr lang="en-US" sz="2000" dirty="0" smtClean="0"/>
              <a:t>Frequency refers not only to the number of health events such as the number of cases of meningitis or diabetes in a population, but also to the relationship of that number to the size of the population. The resulting rate allows epidemiologists to compare disease occurrence across different populations.</a:t>
            </a:r>
          </a:p>
          <a:p>
            <a:r>
              <a:rPr lang="en-US" sz="2000" dirty="0" smtClean="0"/>
              <a:t>Disease frequency is measures in terms of rate and ratios which they used for comparing disease frequency in different populations or subgroups of the same population. </a:t>
            </a:r>
          </a:p>
          <a:p>
            <a:endParaRPr lang="en-US" sz="2000" dirty="0"/>
          </a:p>
          <a:p>
            <a:endParaRPr lang="en-US" sz="2000" dirty="0" smtClean="0"/>
          </a:p>
          <a:p>
            <a:pPr algn="just"/>
            <a:r>
              <a:rPr lang="en-US" sz="2000" dirty="0" smtClean="0">
                <a:solidFill>
                  <a:srgbClr val="C00000"/>
                </a:solidFill>
              </a:rPr>
              <a:t>Study distribution of diseases </a:t>
            </a:r>
            <a:r>
              <a:rPr lang="en-US" sz="2000" dirty="0" smtClean="0"/>
              <a:t>Epidemiology detects the causal association between a disease &amp; person characteristics or a factor in its environment, since these factors have different value in different occasions, so they are called variables (epidemiologic variables) which are studied to detect people at risk to develop an outcome and to have clues to etiology of the event or predict or to have predictive values about it. After analyzing such variable using suitable epidemiologic triangle, we conduct, form and test hypothesis concerning agent, source, and mode of transmission. </a:t>
            </a:r>
            <a:endParaRPr lang="en-US" sz="2000"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3594078411"/>
      </p:ext>
    </p:extLst>
  </p:cSld>
  <p:clrMapOvr>
    <a:masterClrMapping/>
  </p:clrMapOvr>
  <mc:AlternateContent xmlns:mc="http://schemas.openxmlformats.org/markup-compatibility/2006">
    <mc:Choice xmlns:p14="http://schemas.microsoft.com/office/powerpoint/2010/main" xmlns="" Requires="p14">
      <p:transition spd="slow" p14:dur="2000" advTm="115185"/>
    </mc:Choice>
    <mc:Fallback>
      <p:transition spd="slow" advTm="115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127221" y="1028343"/>
            <a:ext cx="12006469" cy="5632311"/>
          </a:xfrm>
          <a:prstGeom prst="rect">
            <a:avLst/>
          </a:prstGeom>
        </p:spPr>
        <p:txBody>
          <a:bodyPr wrap="square">
            <a:spAutoFit/>
          </a:bodyPr>
          <a:lstStyle/>
          <a:p>
            <a:pPr algn="just"/>
            <a:r>
              <a:rPr lang="en-US" sz="2400" dirty="0" smtClean="0">
                <a:solidFill>
                  <a:srgbClr val="C00000"/>
                </a:solidFill>
              </a:rPr>
              <a:t>Epidemiologic triangle: </a:t>
            </a:r>
          </a:p>
          <a:p>
            <a:pPr algn="just"/>
            <a:r>
              <a:rPr lang="en-US" sz="2400" dirty="0" smtClean="0"/>
              <a:t>is a unique combination of events resulting in disease. Types:</a:t>
            </a:r>
          </a:p>
          <a:p>
            <a:pPr algn="just"/>
            <a:r>
              <a:rPr lang="en-US" sz="2400" dirty="0" smtClean="0"/>
              <a:t>  </a:t>
            </a:r>
            <a:r>
              <a:rPr lang="en-US" sz="2400" dirty="0" smtClean="0">
                <a:solidFill>
                  <a:srgbClr val="C00000"/>
                </a:solidFill>
              </a:rPr>
              <a:t>Time patterns </a:t>
            </a:r>
            <a:r>
              <a:rPr lang="en-US" sz="2400" dirty="0" smtClean="0"/>
              <a:t>may be annual, seasonal, weekly, daily, hourly, weekday versus weekend, or any other breakdown of time that may influence disease or injury occurrence. </a:t>
            </a:r>
          </a:p>
          <a:p>
            <a:pPr algn="just"/>
            <a:r>
              <a:rPr lang="en-US" sz="2400" dirty="0" smtClean="0">
                <a:solidFill>
                  <a:srgbClr val="C00000"/>
                </a:solidFill>
              </a:rPr>
              <a:t>Place patterns </a:t>
            </a:r>
            <a:r>
              <a:rPr lang="en-US" sz="2400" dirty="0" smtClean="0"/>
              <a:t>include geographic variation, urban/rural differences, and location of work sites or schools.</a:t>
            </a:r>
          </a:p>
          <a:p>
            <a:pPr algn="just"/>
            <a:endParaRPr lang="en-US" sz="2400" dirty="0" smtClean="0"/>
          </a:p>
          <a:p>
            <a:pPr algn="just"/>
            <a:r>
              <a:rPr lang="en-US" sz="2400" dirty="0" smtClean="0"/>
              <a:t> </a:t>
            </a:r>
            <a:r>
              <a:rPr lang="en-US" sz="2400" dirty="0" smtClean="0">
                <a:solidFill>
                  <a:srgbClr val="C00000"/>
                </a:solidFill>
              </a:rPr>
              <a:t>Personal characteristics </a:t>
            </a:r>
            <a:r>
              <a:rPr lang="en-US" sz="2400" dirty="0" smtClean="0"/>
              <a:t>include demographic factors which may be related to risk of illness, injury, or disability such as Age: it is the most important epidemiologic variable in describing occurrence &amp; distribution of the disease due to the influence upon the potential of exposure, level of immunity &amp; resistance, and physiologic response at tissue level which reflects disease manifestations.</a:t>
            </a:r>
          </a:p>
          <a:p>
            <a:pPr algn="just"/>
            <a:r>
              <a:rPr lang="en-US" sz="2400" dirty="0" smtClean="0"/>
              <a:t>E.g. susceptibility for infections varies with age.</a:t>
            </a:r>
          </a:p>
          <a:p>
            <a:pPr algn="just"/>
            <a:r>
              <a:rPr lang="en-US" sz="2400" dirty="0" smtClean="0"/>
              <a:t>, sex, marital status, and socioeconomic status, as well as behaviors and environmental exposures.</a:t>
            </a:r>
            <a:endParaRPr lang="en-US" sz="2400"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744380085"/>
      </p:ext>
    </p:extLst>
  </p:cSld>
  <p:clrMapOvr>
    <a:masterClrMapping/>
  </p:clrMapOvr>
  <mc:AlternateContent xmlns:mc="http://schemas.openxmlformats.org/markup-compatibility/2006">
    <mc:Choice xmlns:p14="http://schemas.microsoft.com/office/powerpoint/2010/main" xmlns="" Requires="p14">
      <p:transition spd="slow" p14:dur="2000" advTm="118471"/>
    </mc:Choice>
    <mc:Fallback>
      <p:transition spd="slow" advTm="118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485030" y="434760"/>
            <a:ext cx="11903102" cy="8679299"/>
          </a:xfrm>
          <a:prstGeom prst="rect">
            <a:avLst/>
          </a:prstGeom>
        </p:spPr>
        <p:txBody>
          <a:bodyPr wrap="square">
            <a:spAutoFit/>
          </a:bodyPr>
          <a:lstStyle/>
          <a:p>
            <a:pPr algn="just"/>
            <a:r>
              <a:rPr lang="en-US" dirty="0" smtClean="0">
                <a:solidFill>
                  <a:srgbClr val="C00000"/>
                </a:solidFill>
              </a:rPr>
              <a:t>Study of Determinants of disease:</a:t>
            </a:r>
          </a:p>
          <a:p>
            <a:pPr algn="just"/>
            <a:r>
              <a:rPr lang="en-US" dirty="0" smtClean="0"/>
              <a:t> </a:t>
            </a:r>
          </a:p>
          <a:p>
            <a:pPr algn="just"/>
            <a:r>
              <a:rPr lang="en-US" dirty="0" smtClean="0"/>
              <a:t>Determinant: is an attribute or circumstance that affects the liability of an individual to be exposed to or, when exposed, to develop disease (e.g. hereditary predisposition, environmental condition).</a:t>
            </a:r>
          </a:p>
          <a:p>
            <a:pPr algn="just"/>
            <a:endParaRPr lang="en-US" dirty="0" smtClean="0"/>
          </a:p>
          <a:p>
            <a:pPr algn="just"/>
            <a:r>
              <a:rPr lang="en-US" dirty="0" smtClean="0"/>
              <a:t>/ How does the disease occur? It is determined by the following:</a:t>
            </a:r>
          </a:p>
          <a:p>
            <a:pPr algn="just"/>
            <a:endParaRPr lang="en-US" dirty="0"/>
          </a:p>
          <a:p>
            <a:pPr algn="just"/>
            <a:r>
              <a:rPr lang="en-US" dirty="0" smtClean="0"/>
              <a:t>1-	Susceptibility: it is the liability of a person to develop an outcome. </a:t>
            </a:r>
          </a:p>
          <a:p>
            <a:pPr algn="just"/>
            <a:r>
              <a:rPr lang="en-US" dirty="0" smtClean="0"/>
              <a:t>2-	Exposure to a biological, physical or chemical agent.</a:t>
            </a:r>
          </a:p>
          <a:p>
            <a:pPr algn="just"/>
            <a:endParaRPr lang="en-US" dirty="0" smtClean="0"/>
          </a:p>
          <a:p>
            <a:pPr algn="just"/>
            <a:endParaRPr lang="en-US" dirty="0" smtClean="0"/>
          </a:p>
          <a:p>
            <a:pPr algn="just"/>
            <a:r>
              <a:rPr lang="en-US" dirty="0" smtClean="0"/>
              <a:t>Determinant of disease </a:t>
            </a:r>
          </a:p>
          <a:p>
            <a:pPr algn="just"/>
            <a:r>
              <a:rPr lang="en-US" dirty="0" smtClean="0">
                <a:solidFill>
                  <a:srgbClr val="C00000"/>
                </a:solidFill>
              </a:rPr>
              <a:t>AGENT, HOST AND ENVIRONMENT: </a:t>
            </a:r>
            <a:r>
              <a:rPr lang="en-US" dirty="0" smtClean="0"/>
              <a:t>this model is suitable for infectious diseases, but is not confined to them.</a:t>
            </a:r>
          </a:p>
          <a:p>
            <a:pPr algn="just"/>
            <a:r>
              <a:rPr lang="en-US" dirty="0" smtClean="0"/>
              <a:t>a.	HOST (susceptible host): susceptibility and immunity  </a:t>
            </a:r>
          </a:p>
          <a:p>
            <a:pPr algn="just"/>
            <a:r>
              <a:rPr lang="en-US" dirty="0" smtClean="0"/>
              <a:t>b.	AGENT (harmful agent): biologic, physical or chemical.</a:t>
            </a:r>
          </a:p>
          <a:p>
            <a:pPr algn="just"/>
            <a:r>
              <a:rPr lang="en-US" dirty="0" smtClean="0"/>
              <a:t>                   Physical: heat, light, vibration, noise &amp; objects.</a:t>
            </a:r>
          </a:p>
          <a:p>
            <a:pPr algn="just"/>
            <a:endParaRPr lang="en-US" dirty="0" smtClean="0"/>
          </a:p>
          <a:p>
            <a:pPr algn="just"/>
            <a:r>
              <a:rPr lang="en-US" dirty="0" smtClean="0"/>
              <a:t> Chemical: nutritive, poisons, drugs &amp; allergens.</a:t>
            </a:r>
          </a:p>
          <a:p>
            <a:pPr algn="just"/>
            <a:r>
              <a:rPr lang="en-US" dirty="0" smtClean="0"/>
              <a:t>		      Energy: ionizing radiation.</a:t>
            </a:r>
          </a:p>
          <a:p>
            <a:pPr algn="just"/>
            <a:r>
              <a:rPr lang="en-US" dirty="0" smtClean="0"/>
              <a:t>		      Biologic: micro-organisms.</a:t>
            </a:r>
          </a:p>
          <a:p>
            <a:pPr algn="just"/>
            <a:r>
              <a:rPr lang="en-US" dirty="0" smtClean="0"/>
              <a:t>  Suitable inoculum size, proper route of entry &amp; serotype/strain and eradication of the agent are important to put in mind for biologic agents.</a:t>
            </a:r>
          </a:p>
          <a:p>
            <a:pPr algn="just"/>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3757852988"/>
      </p:ext>
    </p:extLst>
  </p:cSld>
  <p:clrMapOvr>
    <a:masterClrMapping/>
  </p:clrMapOvr>
  <mc:AlternateContent xmlns:mc="http://schemas.openxmlformats.org/markup-compatibility/2006">
    <mc:Choice xmlns:p14="http://schemas.microsoft.com/office/powerpoint/2010/main" xmlns="" Requires="p14">
      <p:transition spd="slow" p14:dur="2000" advTm="124099"/>
    </mc:Choice>
    <mc:Fallback>
      <p:transition spd="slow" advTm="124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169629" y="848961"/>
            <a:ext cx="11791784" cy="3416320"/>
          </a:xfrm>
          <a:prstGeom prst="rect">
            <a:avLst/>
          </a:prstGeom>
        </p:spPr>
        <p:txBody>
          <a:bodyPr wrap="square">
            <a:spAutoFit/>
          </a:bodyPr>
          <a:lstStyle/>
          <a:p>
            <a:pPr marL="342900" indent="-342900">
              <a:buAutoNum type="alphaLcPeriod" startAt="3"/>
            </a:pPr>
            <a:r>
              <a:rPr lang="en-US" dirty="0" smtClean="0"/>
              <a:t>ENVIRONMENT (proper environment): physical (temperature, humidity, altitude,), chemical, biological (harboring the agent or its vector) and the socioeconomic status (TB in low SES from malnutrition and overcrowding).</a:t>
            </a:r>
          </a:p>
          <a:p>
            <a:pPr marL="342900" indent="-342900">
              <a:buAutoNum type="alphaLcPeriod" startAt="3"/>
            </a:pPr>
            <a:endParaRPr lang="en-US" dirty="0"/>
          </a:p>
          <a:p>
            <a:pPr marL="342900" indent="-342900">
              <a:buAutoNum type="alphaLcPeriod" startAt="3"/>
            </a:pPr>
            <a:endParaRPr lang="en-US" dirty="0" smtClean="0"/>
          </a:p>
          <a:p>
            <a:pPr marL="342900" indent="-342900">
              <a:buAutoNum type="alphaLcPeriod" startAt="3"/>
            </a:pPr>
            <a:endParaRPr lang="en-US" dirty="0"/>
          </a:p>
          <a:p>
            <a:pPr marL="342900" indent="-342900">
              <a:buAutoNum type="alphaLcPeriod" startAt="3"/>
            </a:pPr>
            <a:endParaRPr lang="en-US" dirty="0" smtClean="0"/>
          </a:p>
          <a:p>
            <a:pPr marL="342900" indent="-342900">
              <a:buAutoNum type="alphaLcPeriod" startAt="3"/>
            </a:pPr>
            <a:endParaRPr lang="en-US" dirty="0"/>
          </a:p>
          <a:p>
            <a:pPr marL="342900" indent="-342900">
              <a:buAutoNum type="alphaLcPeriod" startAt="3"/>
            </a:pPr>
            <a:endParaRPr lang="en-US" dirty="0" smtClean="0"/>
          </a:p>
          <a:p>
            <a:pPr marL="342900" indent="-342900">
              <a:buAutoNum type="alphaLcPeriod" startAt="3"/>
            </a:pPr>
            <a:endParaRPr lang="en-US" dirty="0"/>
          </a:p>
          <a:p>
            <a:pPr marL="342900" indent="-342900">
              <a:buAutoNum type="alphaLcPeriod" startAt="3"/>
            </a:pPr>
            <a:endParaRPr lang="en-US" dirty="0" smtClean="0"/>
          </a:p>
          <a:p>
            <a:pPr marL="342900" indent="-342900">
              <a:buAutoNum type="alphaLcPeriod" startAt="3"/>
            </a:pPr>
            <a:endParaRPr lang="en-US" dirty="0" smtClean="0"/>
          </a:p>
          <a:p>
            <a:endParaRPr lang="en-US" dirty="0"/>
          </a:p>
        </p:txBody>
      </p:sp>
      <p:sp>
        <p:nvSpPr>
          <p:cNvPr id="3" name="Rectangle 2"/>
          <p:cNvSpPr/>
          <p:nvPr/>
        </p:nvSpPr>
        <p:spPr>
          <a:xfrm>
            <a:off x="333955" y="1722871"/>
            <a:ext cx="11699019" cy="2308324"/>
          </a:xfrm>
          <a:prstGeom prst="rect">
            <a:avLst/>
          </a:prstGeom>
        </p:spPr>
        <p:txBody>
          <a:bodyPr wrap="square">
            <a:spAutoFit/>
          </a:bodyPr>
          <a:lstStyle/>
          <a:p>
            <a:r>
              <a:rPr lang="en-US" dirty="0" smtClean="0">
                <a:solidFill>
                  <a:srgbClr val="C00000"/>
                </a:solidFill>
              </a:rPr>
              <a:t>Uses of Epidemiology</a:t>
            </a:r>
          </a:p>
          <a:p>
            <a:endParaRPr lang="en-US" dirty="0" smtClean="0"/>
          </a:p>
          <a:p>
            <a:r>
              <a:rPr lang="en-US" dirty="0" smtClean="0"/>
              <a:t>Count health-related events.</a:t>
            </a:r>
          </a:p>
          <a:p>
            <a:r>
              <a:rPr lang="en-US" dirty="0" smtClean="0"/>
              <a:t>Describe the distribution of health-related events in the population.</a:t>
            </a:r>
          </a:p>
          <a:p>
            <a:r>
              <a:rPr lang="en-US" dirty="0" smtClean="0"/>
              <a:t>Describe clinical patterns.</a:t>
            </a:r>
          </a:p>
          <a:p>
            <a:r>
              <a:rPr lang="en-US" dirty="0" smtClean="0"/>
              <a:t>Identify risk factors for developing diseases.</a:t>
            </a:r>
          </a:p>
          <a:p>
            <a:r>
              <a:rPr lang="en-US" dirty="0" smtClean="0"/>
              <a:t>Identify causes or determinants of disease.</a:t>
            </a:r>
          </a:p>
          <a:p>
            <a:r>
              <a:rPr lang="en-US" dirty="0" smtClean="0"/>
              <a:t>Identify control and/or preventive measures.</a:t>
            </a:r>
            <a:endParaRPr lang="en-US" dirty="0"/>
          </a:p>
        </p:txBody>
      </p:sp>
      <p:pic>
        <p:nvPicPr>
          <p:cNvPr id="4" name="Audio 3">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2055554113"/>
      </p:ext>
    </p:extLst>
  </p:cSld>
  <p:clrMapOvr>
    <a:masterClrMapping/>
  </p:clrMapOvr>
  <mc:AlternateContent xmlns:mc="http://schemas.openxmlformats.org/markup-compatibility/2006">
    <mc:Choice xmlns:p14="http://schemas.microsoft.com/office/powerpoint/2010/main" xmlns="" Requires="p14">
      <p:transition spd="slow" p14:dur="2000" advTm="75034"/>
    </mc:Choice>
    <mc:Fallback>
      <p:transition spd="slow" advTm="75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527436" y="243757"/>
            <a:ext cx="11518790" cy="6001643"/>
          </a:xfrm>
          <a:prstGeom prst="rect">
            <a:avLst/>
          </a:prstGeom>
        </p:spPr>
        <p:txBody>
          <a:bodyPr wrap="square">
            <a:spAutoFit/>
          </a:bodyPr>
          <a:lstStyle/>
          <a:p>
            <a:pPr algn="just"/>
            <a:r>
              <a:rPr lang="en-US" sz="2400" dirty="0" smtClean="0">
                <a:solidFill>
                  <a:srgbClr val="C00000"/>
                </a:solidFill>
              </a:rPr>
              <a:t>Essential definitions in epidemiology</a:t>
            </a:r>
          </a:p>
          <a:p>
            <a:pPr algn="just"/>
            <a:endParaRPr lang="en-US" sz="2400" dirty="0" smtClean="0"/>
          </a:p>
          <a:p>
            <a:pPr algn="just"/>
            <a:endParaRPr lang="en-US" sz="2400" dirty="0" smtClean="0"/>
          </a:p>
          <a:p>
            <a:pPr algn="just"/>
            <a:r>
              <a:rPr lang="en-US" sz="2400" dirty="0" smtClean="0">
                <a:solidFill>
                  <a:srgbClr val="C00000"/>
                </a:solidFill>
              </a:rPr>
              <a:t>Cause:</a:t>
            </a:r>
            <a:r>
              <a:rPr lang="en-US" sz="2400" dirty="0" smtClean="0"/>
              <a:t> is an event, characteristic or condition that precedes the disease and without which the disease could not have occurred. </a:t>
            </a:r>
          </a:p>
          <a:p>
            <a:pPr algn="just"/>
            <a:r>
              <a:rPr lang="en-US" sz="2400" dirty="0" smtClean="0"/>
              <a:t> The event may be exposure to: a microbe, chemical substance, physical trauma, radiation, etc.</a:t>
            </a:r>
          </a:p>
          <a:p>
            <a:pPr algn="just"/>
            <a:r>
              <a:rPr lang="en-US" sz="2400" dirty="0" smtClean="0"/>
              <a:t>  Many diseases do not have a single cause and thus exposure to a ‘causal agent’ does not inevitably result in disease, e.g. ca lung &amp; IHD.</a:t>
            </a:r>
          </a:p>
          <a:p>
            <a:pPr algn="just"/>
            <a:endParaRPr lang="en-US" sz="2400" dirty="0" smtClean="0"/>
          </a:p>
          <a:p>
            <a:pPr algn="just"/>
            <a:r>
              <a:rPr lang="en-US" sz="2400" dirty="0" smtClean="0">
                <a:solidFill>
                  <a:srgbClr val="C00000"/>
                </a:solidFill>
              </a:rPr>
              <a:t>Risk factor</a:t>
            </a:r>
            <a:r>
              <a:rPr lang="en-US" sz="2400" dirty="0" smtClean="0"/>
              <a:t>:  any attribute, characteristic, or exposure of an individual which increases the likelihood of developing a disease.</a:t>
            </a:r>
          </a:p>
          <a:p>
            <a:pPr algn="just"/>
            <a:endParaRPr lang="en-US" sz="2400" dirty="0" smtClean="0"/>
          </a:p>
          <a:p>
            <a:pPr algn="just"/>
            <a:r>
              <a:rPr lang="en-US" sz="2400" dirty="0" smtClean="0">
                <a:solidFill>
                  <a:srgbClr val="C00000"/>
                </a:solidFill>
              </a:rPr>
              <a:t>Population at Risk: </a:t>
            </a:r>
            <a:r>
              <a:rPr lang="en-US" sz="2400" dirty="0" smtClean="0"/>
              <a:t>are people who are liable to develop an outcome (disease, death,), e.g. an outbreak of diphtheria in a primary school, we cannot put all the students as population at risk, but we exclude those infected before as they will not develop the disease anymore.</a:t>
            </a:r>
            <a:endParaRPr lang="en-US" sz="2400"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4051019364"/>
      </p:ext>
    </p:extLst>
  </p:cSld>
  <p:clrMapOvr>
    <a:masterClrMapping/>
  </p:clrMapOvr>
  <mc:AlternateContent xmlns:mc="http://schemas.openxmlformats.org/markup-compatibility/2006">
    <mc:Choice xmlns:p14="http://schemas.microsoft.com/office/powerpoint/2010/main" xmlns="" Requires="p14">
      <p:transition spd="slow" p14:dur="2000" advTm="102173"/>
    </mc:Choice>
    <mc:Fallback>
      <p:transition spd="slow" advTm="102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1371</Words>
  <Application>Microsoft Office PowerPoint</Application>
  <PresentationFormat>مخصص</PresentationFormat>
  <Paragraphs>204</Paragraphs>
  <Slides>18</Slides>
  <Notes>0</Notes>
  <HiddenSlides>0</HiddenSlides>
  <MMClips>18</MMClips>
  <ScaleCrop>false</ScaleCrop>
  <HeadingPairs>
    <vt:vector size="4" baseType="variant">
      <vt:variant>
        <vt:lpstr>سمة</vt:lpstr>
      </vt:variant>
      <vt:variant>
        <vt:i4>1</vt:i4>
      </vt:variant>
      <vt:variant>
        <vt:lpstr>عناوين الشرائح</vt:lpstr>
      </vt:variant>
      <vt:variant>
        <vt:i4>18</vt:i4>
      </vt:variant>
    </vt:vector>
  </HeadingPairs>
  <TitlesOfParts>
    <vt:vector size="19" baseType="lpstr">
      <vt:lpstr>Office Theme</vt:lpstr>
      <vt:lpstr>الشريحة 1</vt:lpstr>
      <vt:lpstr>الشريحة 2</vt:lpstr>
      <vt:lpstr>الشريحة 3</vt:lpstr>
      <vt:lpstr>الشريحة 4</vt:lpstr>
      <vt:lpstr>الشريحة 5</vt:lpstr>
      <vt:lpstr>الشريحة 6</vt:lpstr>
      <vt:lpstr>الشريحة 7</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DR.Ahmed Saker 2O14</cp:lastModifiedBy>
  <cp:revision>18</cp:revision>
  <dcterms:created xsi:type="dcterms:W3CDTF">2020-11-28T14:47:56Z</dcterms:created>
  <dcterms:modified xsi:type="dcterms:W3CDTF">2021-09-29T14:10:59Z</dcterms:modified>
</cp:coreProperties>
</file>