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49"/>
  </p:notesMasterIdLst>
  <p:handoutMasterIdLst>
    <p:handoutMasterId r:id="rId50"/>
  </p:handoutMasterIdLst>
  <p:sldIdLst>
    <p:sldId id="302" r:id="rId2"/>
    <p:sldId id="303" r:id="rId3"/>
    <p:sldId id="306" r:id="rId4"/>
    <p:sldId id="307" r:id="rId5"/>
    <p:sldId id="373" r:id="rId6"/>
    <p:sldId id="309" r:id="rId7"/>
    <p:sldId id="311" r:id="rId8"/>
    <p:sldId id="315" r:id="rId9"/>
    <p:sldId id="314" r:id="rId10"/>
    <p:sldId id="312" r:id="rId11"/>
    <p:sldId id="313" r:id="rId12"/>
    <p:sldId id="318" r:id="rId13"/>
    <p:sldId id="370" r:id="rId14"/>
    <p:sldId id="319" r:id="rId15"/>
    <p:sldId id="320" r:id="rId16"/>
    <p:sldId id="321" r:id="rId17"/>
    <p:sldId id="322" r:id="rId18"/>
    <p:sldId id="326" r:id="rId19"/>
    <p:sldId id="327" r:id="rId20"/>
    <p:sldId id="328" r:id="rId21"/>
    <p:sldId id="371" r:id="rId22"/>
    <p:sldId id="331" r:id="rId23"/>
    <p:sldId id="332" r:id="rId24"/>
    <p:sldId id="339" r:id="rId25"/>
    <p:sldId id="290" r:id="rId26"/>
    <p:sldId id="282" r:id="rId27"/>
    <p:sldId id="340" r:id="rId28"/>
    <p:sldId id="341" r:id="rId29"/>
    <p:sldId id="372" r:id="rId30"/>
    <p:sldId id="344" r:id="rId31"/>
    <p:sldId id="345" r:id="rId32"/>
    <p:sldId id="351" r:id="rId33"/>
    <p:sldId id="352" r:id="rId34"/>
    <p:sldId id="353" r:id="rId35"/>
    <p:sldId id="354" r:id="rId36"/>
    <p:sldId id="355" r:id="rId37"/>
    <p:sldId id="295" r:id="rId38"/>
    <p:sldId id="357" r:id="rId39"/>
    <p:sldId id="356" r:id="rId40"/>
    <p:sldId id="365" r:id="rId41"/>
    <p:sldId id="366" r:id="rId42"/>
    <p:sldId id="359" r:id="rId43"/>
    <p:sldId id="360" r:id="rId44"/>
    <p:sldId id="374" r:id="rId45"/>
    <p:sldId id="375" r:id="rId46"/>
    <p:sldId id="376" r:id="rId47"/>
    <p:sldId id="377" r:id="rId48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57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9900CC"/>
    <a:srgbClr val="FF3300"/>
    <a:srgbClr val="333399"/>
    <a:srgbClr val="6600CC"/>
    <a:srgbClr val="B2B2B2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37" autoAdjust="0"/>
    <p:restoredTop sz="90929"/>
  </p:normalViewPr>
  <p:slideViewPr>
    <p:cSldViewPr>
      <p:cViewPr varScale="1">
        <p:scale>
          <a:sx n="66" d="100"/>
          <a:sy n="66" d="100"/>
        </p:scale>
        <p:origin x="-162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957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740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8" tIns="48029" rIns="96058" bIns="48029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736" y="1"/>
            <a:ext cx="3077740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8" tIns="48029" rIns="96058" bIns="48029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891"/>
            <a:ext cx="3077740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8" tIns="48029" rIns="96058" bIns="48029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736" y="8918891"/>
            <a:ext cx="3077740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8" tIns="48029" rIns="96058" bIns="48029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16827AE-3F12-4EB4-93D3-128E3C038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8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5611B-32A0-4FDC-8713-A3925D1B790B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42CE5-79B6-45EF-8A69-91B7DC803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61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38BD9-6095-4F93-9E14-F203D3E849F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14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ar-IQ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ar-IQ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ar-IQ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ar-IQ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IQ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IQ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IQ"/>
            </a:p>
          </p:txBody>
        </p:sp>
      </p:grpSp>
      <p:sp>
        <p:nvSpPr>
          <p:cNvPr id="1187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87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E1E06E3-E271-41F0-BB9C-BD5FA05EF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19CB5-F719-43C7-91B1-CA2D04036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A19C5-544B-47F6-ADAD-72CE18C6E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B86BF-AACB-4A9C-A91C-CEA9E71F7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63CD8-4230-479D-847B-071028B6A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030D5-C45D-4EB0-B723-3BDF11C39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2D5C2-0081-45AA-ACBE-87F8577E9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DE531-4AD9-4D0F-87C1-5C764EE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2D683-A409-4EF1-A7EE-7A88D812B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9547F-A758-4CBA-8EE6-0C484D781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IQ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F6C5A-7D8C-4CF9-AD7D-8FA16D5D8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ar-IQ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777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1BCA7D9-877B-4395-AE25-7414227A2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0.png"/><Relationship Id="rId4" Type="http://schemas.openxmlformats.org/officeDocument/2006/relationships/image" Target="../media/image20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563960" y="260648"/>
            <a:ext cx="6248400" cy="638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sz="3600" b="1" dirty="0" smtClean="0">
                <a:solidFill>
                  <a:srgbClr val="9900CC"/>
                </a:solidFill>
                <a:latin typeface="Monotype Corsiva" pitchFamily="66" charset="0"/>
              </a:rPr>
              <a:t>Numbering Systems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79712" y="1556792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First Year / Digital Electronics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47764" y="2535287"/>
            <a:ext cx="43924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Department Of Computer Engineering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17538"/>
            <a:ext cx="7793037" cy="1143000"/>
          </a:xfrm>
        </p:spPr>
        <p:txBody>
          <a:bodyPr/>
          <a:lstStyle/>
          <a:p>
            <a:pPr eaLnBrk="1" hangingPunct="1"/>
            <a:r>
              <a:rPr lang="en-US" sz="32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Decimal Conversion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458200" cy="2057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positional powers of 2:    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decimal positional value: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16    8    4    2    1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2209800"/>
            <a:ext cx="701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Clr>
                <a:schemeClr val="folHlink"/>
              </a:buClr>
              <a:buSzPct val="60000"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Arial" pitchFamily="34" charset="0"/>
                <a:cs typeface="Times New Roman" pitchFamily="18" charset="0"/>
              </a:rPr>
              <a:t>: 	</a:t>
            </a:r>
            <a:r>
              <a:rPr lang="en-US" sz="2800" dirty="0" smtClean="0">
                <a:latin typeface="Arial" pitchFamily="34" charset="0"/>
                <a:cs typeface="Times New Roman" pitchFamily="18" charset="0"/>
              </a:rPr>
              <a:t>(10111) </a:t>
            </a:r>
            <a:r>
              <a:rPr lang="en-US" sz="2800" b="1" baseline="-30000" dirty="0" smtClean="0">
                <a:latin typeface="Arial" pitchFamily="34" charset="0"/>
                <a:cs typeface="Times New Roman" pitchFamily="18" charset="0"/>
              </a:rPr>
              <a:t>2</a:t>
            </a:r>
            <a:endParaRPr lang="en-US" sz="2800" dirty="0">
              <a:latin typeface="Arial" pitchFamily="34" charset="0"/>
              <a:cs typeface="Times New Roman" pitchFamily="18" charset="0"/>
            </a:endParaRP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533400" y="4191000"/>
            <a:ext cx="845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binary number:                    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1     0    1    1    1</a:t>
            </a: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latin typeface="Arial" pitchFamily="34" charset="0"/>
                <a:cs typeface="Times New Roman" pitchFamily="18" charset="0"/>
              </a:rPr>
              <a:t>			</a:t>
            </a: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latin typeface="Arial" pitchFamily="34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16 +	 4  + 2 + 1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en-US" sz="3200" b="1" baseline="-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2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512568" y="4572000"/>
            <a:ext cx="2479340" cy="838200"/>
            <a:chOff x="4512568" y="4572000"/>
            <a:chExt cx="2479340" cy="838200"/>
          </a:xfrm>
        </p:grpSpPr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 flipH="1">
              <a:off x="4512568" y="4572000"/>
              <a:ext cx="228600" cy="838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15368" name="Line 8"/>
            <p:cNvSpPr>
              <a:spLocks noChangeShapeType="1"/>
            </p:cNvSpPr>
            <p:nvPr/>
          </p:nvSpPr>
          <p:spPr bwMode="auto">
            <a:xfrm flipH="1">
              <a:off x="5436096" y="4572000"/>
              <a:ext cx="432048" cy="838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15369" name="Line 9"/>
            <p:cNvSpPr>
              <a:spLocks noChangeShapeType="1"/>
            </p:cNvSpPr>
            <p:nvPr/>
          </p:nvSpPr>
          <p:spPr bwMode="auto">
            <a:xfrm flipH="1">
              <a:off x="6156176" y="4572000"/>
              <a:ext cx="244996" cy="838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 flipH="1">
              <a:off x="6804248" y="4572000"/>
              <a:ext cx="187660" cy="838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617538"/>
            <a:ext cx="7793037" cy="1143000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Decimal Conversion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420888"/>
            <a:ext cx="8458200" cy="2057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positional powers of 2:        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decimal positional value:        32   16	  8    4        2   1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sz="2800" dirty="0" smtClean="0">
              <a:cs typeface="Times New Roman" pitchFamily="18" charset="0"/>
            </a:endParaRP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457200" y="4191000"/>
            <a:ext cx="8686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binary number:                </a:t>
            </a:r>
            <a:r>
              <a:rPr lang="en-US" sz="2800" dirty="0">
                <a:solidFill>
                  <a:srgbClr val="0000FF"/>
                </a:solidFill>
                <a:cs typeface="Times New Roman" pitchFamily="18" charset="0"/>
              </a:rPr>
              <a:t>1     1     0    0     1   0</a:t>
            </a: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dirty="0">
                <a:cs typeface="Times New Roman" pitchFamily="18" charset="0"/>
              </a:rPr>
              <a:t>			</a:t>
            </a: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dirty="0">
                <a:cs typeface="Times New Roman" pitchFamily="18" charset="0"/>
              </a:rPr>
              <a:t>					    </a:t>
            </a:r>
            <a:r>
              <a:rPr lang="en-US" sz="2800" dirty="0">
                <a:cs typeface="Times New Roman" pitchFamily="18" charset="0"/>
              </a:rPr>
              <a:t>32  +  16  +  2 = </a:t>
            </a:r>
            <a:r>
              <a:rPr lang="en-US" sz="2800" dirty="0" smtClean="0">
                <a:solidFill>
                  <a:srgbClr val="3333FF"/>
                </a:solidFill>
                <a:cs typeface="Times New Roman" pitchFamily="18" charset="0"/>
              </a:rPr>
              <a:t>(50) </a:t>
            </a:r>
            <a:r>
              <a:rPr lang="en-US" sz="2800" b="1" baseline="-30000" dirty="0" smtClean="0">
                <a:solidFill>
                  <a:srgbClr val="3333FF"/>
                </a:solidFill>
                <a:cs typeface="Times New Roman" pitchFamily="18" charset="0"/>
              </a:rPr>
              <a:t>10</a:t>
            </a:r>
            <a:r>
              <a:rPr lang="en-US" sz="3200" dirty="0" smtClean="0">
                <a:solidFill>
                  <a:srgbClr val="3333FF"/>
                </a:solidFill>
                <a:cs typeface="Times New Roman" pitchFamily="18" charset="0"/>
              </a:rPr>
              <a:t> </a:t>
            </a:r>
            <a:endParaRPr lang="en-US" sz="3200" dirty="0">
              <a:solidFill>
                <a:srgbClr val="3333FF"/>
              </a:solidFill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800600" y="4572000"/>
            <a:ext cx="2939752" cy="533400"/>
            <a:chOff x="4800600" y="4572000"/>
            <a:chExt cx="2939752" cy="533400"/>
          </a:xfrm>
        </p:grpSpPr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4800600" y="4572000"/>
              <a:ext cx="70022" cy="457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5500816" y="4572000"/>
              <a:ext cx="350108" cy="5334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16393" name="Line 10"/>
            <p:cNvSpPr>
              <a:spLocks noChangeShapeType="1"/>
            </p:cNvSpPr>
            <p:nvPr/>
          </p:nvSpPr>
          <p:spPr bwMode="auto">
            <a:xfrm flipH="1">
              <a:off x="7020272" y="4572000"/>
              <a:ext cx="720080" cy="45720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</p:grpSp>
      <p:sp>
        <p:nvSpPr>
          <p:cNvPr id="16390" name="Rectangle 12"/>
          <p:cNvSpPr>
            <a:spLocks noChangeArrowheads="1"/>
          </p:cNvSpPr>
          <p:nvPr/>
        </p:nvSpPr>
        <p:spPr bwMode="auto">
          <a:xfrm>
            <a:off x="729952" y="2286000"/>
            <a:ext cx="701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Clr>
                <a:schemeClr val="folHlink"/>
              </a:buClr>
              <a:buSzPct val="60000"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>
                <a:latin typeface="Arial" pitchFamily="34" charset="0"/>
                <a:cs typeface="Times New Roman" pitchFamily="18" charset="0"/>
              </a:rPr>
              <a:t> 	</a:t>
            </a:r>
            <a:r>
              <a:rPr lang="en-US" sz="2800" dirty="0" smtClean="0">
                <a:latin typeface="Arial" pitchFamily="34" charset="0"/>
                <a:cs typeface="Times New Roman" pitchFamily="18" charset="0"/>
              </a:rPr>
              <a:t>(110010) </a:t>
            </a:r>
            <a:r>
              <a:rPr lang="en-US" sz="2800" b="1" baseline="-30000" dirty="0" smtClean="0">
                <a:latin typeface="Arial" pitchFamily="34" charset="0"/>
                <a:cs typeface="Times New Roman" pitchFamily="18" charset="0"/>
              </a:rPr>
              <a:t>2</a:t>
            </a:r>
            <a:endParaRPr lang="en-US" sz="2800" dirty="0">
              <a:latin typeface="Arial" pitchFamily="34" charset="0"/>
              <a:cs typeface="Times New Roman" pitchFamily="18" charset="0"/>
            </a:endParaRP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93037" cy="635794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96752"/>
            <a:ext cx="8439472" cy="5400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Method: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  Start with your number (call it N) in base 10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2)  Divide N by 2 and record the remainder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3)  If (quotient = 0) then stop, else make the quotient your new N, and go back to step 2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remainders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comprise your answer, starting with the last remainder as your first (leftmost) digit.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In other words, divide the decimal number by 2 until you reach zero, and then collect the remainders in reverse.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5005238" cy="56378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924944"/>
            <a:ext cx="4876800" cy="3600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4: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	 (22) </a:t>
            </a:r>
            <a:r>
              <a:rPr lang="en-US" sz="20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=      	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22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11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0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5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1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1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0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0	   1	</a:t>
            </a:r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4788024" y="2996952"/>
            <a:ext cx="203132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00FF"/>
                </a:solidFill>
                <a:cs typeface="Times New Roman" pitchFamily="18" charset="0"/>
              </a:rPr>
              <a:t>(10110) </a:t>
            </a:r>
            <a:r>
              <a:rPr lang="en-US" sz="2000" b="1" baseline="-30000" dirty="0" smtClean="0">
                <a:solidFill>
                  <a:srgbClr val="0000FF"/>
                </a:solidFill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00FF"/>
                </a:solidFill>
                <a:cs typeface="Times New Roman" pitchFamily="18" charset="0"/>
              </a:rPr>
              <a:t>	</a:t>
            </a:r>
          </a:p>
          <a:p>
            <a:endParaRPr 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88421" name="Line 5"/>
          <p:cNvSpPr>
            <a:spLocks noChangeShapeType="1"/>
          </p:cNvSpPr>
          <p:nvPr/>
        </p:nvSpPr>
        <p:spPr bwMode="auto">
          <a:xfrm flipV="1">
            <a:off x="3124200" y="3645024"/>
            <a:ext cx="0" cy="18288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81000" y="1485900"/>
            <a:ext cx="8439472" cy="1727076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Using the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Method:  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Divide decimal number by 2 until you reach zero, and then collect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remainders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 reverse.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cs typeface="Times New Roman" pitchFamily="18" charset="0"/>
              </a:rPr>
              <a:t> 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  <p:bldP spid="188420" grpId="0" autoUpdateAnimBg="0"/>
      <p:bldP spid="1884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93037" cy="707802"/>
          </a:xfrm>
        </p:spPr>
        <p:txBody>
          <a:bodyPr/>
          <a:lstStyle/>
          <a:p>
            <a:pPr eaLnBrk="1" hangingPunct="1"/>
            <a:r>
              <a:rPr lang="en-US" sz="2400" b="1" i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82000" cy="3828256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5: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	 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56) </a:t>
            </a:r>
            <a:r>
              <a:rPr lang="en-US" sz="20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=      	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56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Rem: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28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0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14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0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7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0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1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2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) 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1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	0	   1			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>
              <a:cs typeface="Times New Roman" pitchFamily="18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828800" y="39624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990600" y="3962400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4556899" y="2276872"/>
            <a:ext cx="2031325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(111000) </a:t>
            </a:r>
            <a:r>
              <a:rPr lang="en-US" sz="2000" b="1" baseline="-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en-US" sz="1600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6199" name="Line 7"/>
          <p:cNvSpPr>
            <a:spLocks noChangeShapeType="1"/>
          </p:cNvSpPr>
          <p:nvPr/>
        </p:nvSpPr>
        <p:spPr bwMode="auto">
          <a:xfrm flipV="1">
            <a:off x="3124200" y="3284984"/>
            <a:ext cx="0" cy="22860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 autoUpdateAnimBg="0"/>
      <p:bldP spid="136198" grpId="0" autoUpdateAnimBg="0"/>
      <p:bldP spid="13619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620688"/>
            <a:ext cx="7793037" cy="563786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12776"/>
            <a:ext cx="7848600" cy="44958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Subtraction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Method:</a:t>
            </a:r>
          </a:p>
          <a:p>
            <a:pPr algn="just" eaLnBrk="1" hangingPunct="1">
              <a:lnSpc>
                <a:spcPct val="150000"/>
              </a:lnSpc>
              <a:spcBef>
                <a:spcPct val="40000"/>
              </a:spcBef>
              <a:buSzTx/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Subtract out largest power of 2 possible (without going below zero), repeating until you reach 0.</a:t>
            </a:r>
          </a:p>
          <a:p>
            <a:pPr lvl="1" algn="just" eaLnBrk="1" hangingPunct="1">
              <a:lnSpc>
                <a:spcPct val="150000"/>
              </a:lnSpc>
              <a:spcBef>
                <a:spcPct val="40000"/>
              </a:spcBef>
              <a:buSzTx/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Place a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each position where you COULD subtract the value</a:t>
            </a:r>
          </a:p>
          <a:p>
            <a:pPr lvl="1" algn="just" eaLnBrk="1" hangingPunct="1">
              <a:lnSpc>
                <a:spcPct val="150000"/>
              </a:lnSpc>
              <a:spcBef>
                <a:spcPct val="40000"/>
              </a:spcBef>
              <a:buSzTx/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Place a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each position that you could NOT subtract out the value without going below zero.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828800" y="39624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990600" y="3962400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658688" y="2132856"/>
            <a:ext cx="8305800" cy="290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b="1" baseline="-30000" dirty="0"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 	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b="1" u="sng" dirty="0"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800" dirty="0">
                <a:cs typeface="Times New Roman" pitchFamily="18" charset="0"/>
              </a:rPr>
              <a:t>	 	  		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3333FF"/>
                </a:solidFill>
                <a:cs typeface="Times New Roman" pitchFamily="18" charset="0"/>
              </a:rPr>
              <a:t>0     1</a:t>
            </a:r>
            <a:endParaRPr lang="en-US" sz="2000" dirty="0">
              <a:solidFill>
                <a:srgbClr val="3333FF"/>
              </a:solidFill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en-US" sz="3200" dirty="0">
              <a:solidFill>
                <a:srgbClr val="3333FF"/>
              </a:solidFill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3200" dirty="0" smtClean="0">
                <a:cs typeface="Times New Roman" pitchFamily="18" charset="0"/>
              </a:rPr>
              <a:t>     </a:t>
            </a:r>
            <a:r>
              <a:rPr lang="en-US" sz="2000" u="sng" dirty="0">
                <a:cs typeface="Times New Roman" pitchFamily="18" charset="0"/>
              </a:rPr>
              <a:t>-  1</a:t>
            </a:r>
            <a:r>
              <a:rPr lang="en-US" sz="2000" dirty="0">
                <a:cs typeface="Times New Roman" pitchFamily="18" charset="0"/>
              </a:rPr>
              <a:t>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cs typeface="Times New Roman" pitchFamily="18" charset="0"/>
              </a:rPr>
              <a:t>		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 	</a:t>
            </a:r>
            <a:r>
              <a:rPr lang="en-US" sz="3200" dirty="0">
                <a:cs typeface="Times New Roman" pitchFamily="18" charset="0"/>
              </a:rPr>
              <a:t>			</a:t>
            </a:r>
            <a:endParaRPr lang="en-US" sz="3200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7544" y="2084784"/>
            <a:ext cx="7772400" cy="307240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6:</a:t>
            </a:r>
            <a:r>
              <a:rPr lang="en-US" sz="2000" b="1" dirty="0" smtClean="0">
                <a:cs typeface="Times New Roman" pitchFamily="18" charset="0"/>
              </a:rPr>
              <a:t> 		 </a:t>
            </a:r>
            <a:r>
              <a:rPr lang="en-US" sz="2000" dirty="0" smtClean="0">
                <a:solidFill>
                  <a:srgbClr val="3333FF"/>
                </a:solidFill>
                <a:cs typeface="Times New Roman" pitchFamily="18" charset="0"/>
              </a:rPr>
              <a:t>(21)</a:t>
            </a:r>
            <a:r>
              <a:rPr lang="en-US" sz="2000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000" b="1" baseline="-30000" dirty="0" smtClean="0">
                <a:cs typeface="Times New Roman" pitchFamily="18" charset="0"/>
              </a:rPr>
              <a:t>10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000" dirty="0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>
                <a:cs typeface="Times New Roman" pitchFamily="18" charset="0"/>
              </a:rPr>
              <a:t> 		21		2</a:t>
            </a:r>
            <a:r>
              <a:rPr lang="en-US" sz="2000" baseline="30000" dirty="0" smtClean="0">
                <a:cs typeface="Times New Roman" pitchFamily="18" charset="0"/>
              </a:rPr>
              <a:t>6</a:t>
            </a:r>
            <a:r>
              <a:rPr lang="en-US" sz="2000" dirty="0" smtClean="0">
                <a:cs typeface="Times New Roman" pitchFamily="18" charset="0"/>
              </a:rPr>
              <a:t>   2</a:t>
            </a:r>
            <a:r>
              <a:rPr lang="en-US" sz="2000" baseline="30000" dirty="0" smtClean="0">
                <a:cs typeface="Times New Roman" pitchFamily="18" charset="0"/>
              </a:rPr>
              <a:t>5    </a:t>
            </a:r>
            <a:r>
              <a:rPr lang="en-US" sz="2000" dirty="0" smtClean="0">
                <a:cs typeface="Times New Roman" pitchFamily="18" charset="0"/>
              </a:rPr>
              <a:t>2</a:t>
            </a:r>
            <a:r>
              <a:rPr lang="en-US" sz="2000" baseline="30000" dirty="0" smtClean="0">
                <a:cs typeface="Times New Roman" pitchFamily="18" charset="0"/>
              </a:rPr>
              <a:t>4    </a:t>
            </a:r>
            <a:r>
              <a:rPr lang="en-US" sz="2000" dirty="0" smtClean="0">
                <a:cs typeface="Times New Roman" pitchFamily="18" charset="0"/>
              </a:rPr>
              <a:t>2</a:t>
            </a:r>
            <a:r>
              <a:rPr lang="en-US" sz="2000" baseline="30000" dirty="0" smtClean="0">
                <a:cs typeface="Times New Roman" pitchFamily="18" charset="0"/>
              </a:rPr>
              <a:t>3    </a:t>
            </a:r>
            <a:r>
              <a:rPr lang="en-US" sz="2000" dirty="0" smtClean="0">
                <a:cs typeface="Times New Roman" pitchFamily="18" charset="0"/>
              </a:rPr>
              <a:t>2</a:t>
            </a:r>
            <a:r>
              <a:rPr lang="en-US" sz="2000" baseline="30000" dirty="0" smtClean="0">
                <a:cs typeface="Times New Roman" pitchFamily="18" charset="0"/>
              </a:rPr>
              <a:t>2     </a:t>
            </a:r>
            <a:r>
              <a:rPr lang="en-US" sz="2000" dirty="0" smtClean="0">
                <a:cs typeface="Times New Roman" pitchFamily="18" charset="0"/>
              </a:rPr>
              <a:t>2</a:t>
            </a:r>
            <a:r>
              <a:rPr lang="en-US" sz="2000" baseline="30000" dirty="0" smtClean="0">
                <a:cs typeface="Times New Roman" pitchFamily="18" charset="0"/>
              </a:rPr>
              <a:t>1     </a:t>
            </a:r>
            <a:r>
              <a:rPr lang="en-US" sz="2000" dirty="0" smtClean="0">
                <a:cs typeface="Times New Roman" pitchFamily="18" charset="0"/>
              </a:rPr>
              <a:t>2</a:t>
            </a:r>
            <a:r>
              <a:rPr lang="en-US" sz="2000" baseline="30000" dirty="0" smtClean="0">
                <a:cs typeface="Times New Roman" pitchFamily="18" charset="0"/>
              </a:rPr>
              <a:t>0</a:t>
            </a:r>
            <a:endParaRPr lang="en-US" sz="2000" dirty="0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			</a:t>
            </a:r>
            <a:r>
              <a:rPr lang="en-US" sz="2000" b="1" dirty="0" smtClean="0">
                <a:cs typeface="Times New Roman" pitchFamily="18" charset="0"/>
              </a:rPr>
              <a:t>	</a:t>
            </a:r>
            <a:r>
              <a:rPr lang="en-US" sz="2000" dirty="0" smtClean="0">
                <a:cs typeface="Times New Roman" pitchFamily="18" charset="0"/>
              </a:rPr>
              <a:t>64  32  16   8    4    2     1</a:t>
            </a:r>
            <a:endParaRPr lang="en-US" sz="2000" dirty="0" smtClean="0"/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755576" y="2574776"/>
            <a:ext cx="2819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b="1" baseline="-30000" dirty="0"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3200" dirty="0">
                <a:cs typeface="Times New Roman" pitchFamily="18" charset="0"/>
              </a:rPr>
              <a:t>	  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3200" b="1" u="sng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3200" dirty="0">
                <a:cs typeface="Times New Roman" pitchFamily="18" charset="0"/>
              </a:rPr>
              <a:t>	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u="sng" dirty="0">
                <a:cs typeface="Times New Roman" pitchFamily="18" charset="0"/>
              </a:rPr>
              <a:t>-    4</a:t>
            </a:r>
            <a:endParaRPr lang="en-US" sz="2000" b="1" u="sng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cs typeface="Times New Roman" pitchFamily="18" charset="0"/>
              </a:rPr>
              <a:t>  	      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cs typeface="Times New Roman" pitchFamily="18" charset="0"/>
              </a:rPr>
              <a:t>	   				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692696"/>
            <a:ext cx="7793037" cy="56378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3048000" y="4653136"/>
            <a:ext cx="571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 		Answer:  </a:t>
            </a:r>
            <a:r>
              <a:rPr lang="en-US" sz="2000" dirty="0" smtClean="0">
                <a:cs typeface="Times New Roman" pitchFamily="18" charset="0"/>
              </a:rPr>
              <a:t>(21) </a:t>
            </a:r>
            <a:r>
              <a:rPr lang="en-US" sz="2000" b="1" baseline="-30000" dirty="0" smtClean="0">
                <a:cs typeface="Times New Roman" pitchFamily="18" charset="0"/>
              </a:rPr>
              <a:t>10</a:t>
            </a:r>
            <a:r>
              <a:rPr lang="en-US" sz="2000" b="1" dirty="0" smtClean="0">
                <a:cs typeface="Times New Roman" pitchFamily="18" charset="0"/>
              </a:rPr>
              <a:t> </a:t>
            </a:r>
            <a:r>
              <a:rPr lang="en-US" sz="2000" b="1" dirty="0">
                <a:cs typeface="Times New Roman" pitchFamily="18" charset="0"/>
              </a:rPr>
              <a:t>= </a:t>
            </a:r>
            <a:r>
              <a:rPr lang="en-US" sz="2000" dirty="0" smtClean="0">
                <a:cs typeface="Times New Roman" pitchFamily="18" charset="0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cs typeface="Times New Roman" pitchFamily="18" charset="0"/>
              </a:rPr>
              <a:t>10101) </a:t>
            </a:r>
            <a:r>
              <a:rPr lang="en-US" sz="2000" b="1" baseline="-30000" dirty="0" smtClean="0">
                <a:cs typeface="Times New Roman" pitchFamily="18" charset="0"/>
              </a:rPr>
              <a:t>2</a:t>
            </a:r>
            <a:endParaRPr lang="en-US" sz="20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 dirty="0"/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381000" y="2924944"/>
            <a:ext cx="5105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b="1" baseline="-300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        </a:t>
            </a:r>
            <a:r>
              <a:rPr lang="en-US" sz="2000" u="sng" dirty="0" smtClean="0">
                <a:cs typeface="Times New Roman" pitchFamily="18" charset="0"/>
              </a:rPr>
              <a:t>- </a:t>
            </a:r>
            <a:r>
              <a:rPr lang="en-US" sz="2000" u="sng" dirty="0">
                <a:cs typeface="Times New Roman" pitchFamily="18" charset="0"/>
              </a:rPr>
              <a:t>16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b="1" u="sng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cs typeface="Times New Roman" pitchFamily="18" charset="0"/>
              </a:rPr>
              <a:t>	 	 </a:t>
            </a:r>
            <a:r>
              <a:rPr lang="en-US" sz="2000" dirty="0" smtClean="0">
                <a:cs typeface="Times New Roman" pitchFamily="18" charset="0"/>
              </a:rPr>
              <a:t>   </a:t>
            </a:r>
            <a:r>
              <a:rPr lang="en-US" sz="2000" dirty="0">
                <a:cs typeface="Times New Roman" pitchFamily="18" charset="0"/>
              </a:rPr>
              <a:t>5 		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dirty="0">
                <a:solidFill>
                  <a:srgbClr val="3333FF"/>
                </a:solidFill>
                <a:cs typeface="Times New Roman" pitchFamily="18" charset="0"/>
              </a:rPr>
              <a:t>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>
                <a:cs typeface="Times New Roman" pitchFamily="18" charset="0"/>
              </a:rPr>
              <a:t>     </a:t>
            </a:r>
            <a:r>
              <a:rPr lang="en-US" sz="2000" dirty="0" smtClean="0">
                <a:cs typeface="Times New Roman" pitchFamily="18" charset="0"/>
              </a:rPr>
              <a:t>         </a:t>
            </a:r>
            <a:r>
              <a:rPr lang="en-US" sz="2000" dirty="0">
                <a:cs typeface="Times New Roman" pitchFamily="18" charset="0"/>
              </a:rPr>
              <a:t>	</a:t>
            </a:r>
            <a:endParaRPr lang="en-US" sz="2000" dirty="0" smtClean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en-US" sz="20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000" dirty="0" smtClean="0">
                <a:cs typeface="Times New Roman" pitchFamily="18" charset="0"/>
              </a:rPr>
              <a:t>	  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en-US" sz="2000" dirty="0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4374976" y="2311896"/>
            <a:ext cx="3581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b="1" baseline="-30000" dirty="0"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 	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b="1" u="sng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2800" dirty="0" smtClean="0">
                <a:cs typeface="Times New Roman" pitchFamily="18" charset="0"/>
              </a:rPr>
              <a:t>  </a:t>
            </a:r>
            <a:r>
              <a:rPr lang="en-US" sz="2000" dirty="0">
                <a:solidFill>
                  <a:srgbClr val="3333FF"/>
                </a:solidFill>
                <a:cs typeface="Times New Roman" pitchFamily="18" charset="0"/>
              </a:rPr>
              <a:t>0    </a:t>
            </a:r>
            <a:r>
              <a:rPr lang="en-US" sz="2000" dirty="0" smtClean="0">
                <a:solidFill>
                  <a:srgbClr val="3333FF"/>
                </a:solidFill>
                <a:cs typeface="Times New Roman" pitchFamily="18" charset="0"/>
              </a:rPr>
              <a:t>1</a:t>
            </a:r>
            <a:endParaRPr lang="en-US" sz="2000" dirty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autoUpdateAnimBg="0"/>
      <p:bldP spid="138243" grpId="0" autoUpdateAnimBg="0"/>
      <p:bldP spid="138246" grpId="0" autoUpdateAnimBg="0"/>
      <p:bldP spid="138247" grpId="0" autoUpdateAnimBg="0"/>
      <p:bldP spid="13824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7793037" cy="419770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Binary Conversion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305800" cy="48006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7: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		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(56)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baseline="-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 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56		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5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4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3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1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32  16   8    4     2     1</a:t>
            </a:r>
            <a:endParaRPr lang="en-US" sz="2000" u="sng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	24 		    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1     1   1    0     0     0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	           8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		Answer:  (56) </a:t>
            </a:r>
            <a:r>
              <a:rPr lang="en-US" sz="20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(111000)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baseline="-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  0	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7793037" cy="422920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 Numbering System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077200" cy="12192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Base: 8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Digits: 0, 1, 2, 3, 4, 5, 6, 7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457200" y="2060848"/>
            <a:ext cx="8458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/>
          </a:p>
          <a:p>
            <a:pPr marL="342900" indent="-342900">
              <a:lnSpc>
                <a:spcPct val="150000"/>
              </a:lnSpc>
              <a:spcAft>
                <a:spcPct val="1000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Octal number: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(357) </a:t>
            </a:r>
            <a:r>
              <a:rPr lang="en-US" b="1" baseline="-30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b="1" baseline="-30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ct val="10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b="1" baseline="-30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= (3 x 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) + (5 x 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+ (7 x 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b="1" dirty="0"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	</a:t>
            </a:r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323528" y="4145988"/>
            <a:ext cx="8382000" cy="176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convert to base 10, beginning with the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rightmost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digit, multiply each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 digit by 8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(n-1)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and add all of the results together.	</a:t>
            </a:r>
          </a:p>
          <a:p>
            <a:pPr marL="342900" indent="-342900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utoUpdateAnimBg="0"/>
      <p:bldP spid="14336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7793037" cy="56378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 to Decimal Conversion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2819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SzTx/>
              <a:buFont typeface="Wingdings" pitchFamily="2" charset="2"/>
              <a:buChar char="§"/>
            </a:pP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8: </a:t>
            </a:r>
            <a:r>
              <a:rPr lang="en-US" sz="2800" dirty="0" smtClean="0">
                <a:cs typeface="Times New Roman" pitchFamily="18" charset="0"/>
              </a:rPr>
              <a:t>		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357) </a:t>
            </a:r>
            <a:r>
              <a:rPr lang="en-US" sz="2000" b="1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positional powers of 8: 		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decimal positional value: 	64     8    1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381000" y="3505200"/>
            <a:ext cx="8153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>
                <a:cs typeface="Times New Roman" pitchFamily="18" charset="0"/>
              </a:rPr>
              <a:t>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Octal number: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3     5    7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	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64)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8)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1) </a:t>
            </a:r>
          </a:p>
          <a:p>
            <a:pPr marL="342900" indent="-342900" algn="just">
              <a:lnSpc>
                <a:spcPct val="150000"/>
              </a:lnSpc>
              <a:spcAft>
                <a:spcPct val="10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	=	192  + 40  + 7  = 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(239) </a:t>
            </a:r>
            <a:r>
              <a:rPr lang="en-US" sz="2000" b="1" baseline="-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0795" y="476672"/>
            <a:ext cx="4140696" cy="555848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Numbering System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8325" y="1268760"/>
            <a:ext cx="7924800" cy="22860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is a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positive integer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represented in decimal?</a:t>
            </a:r>
          </a:p>
          <a:p>
            <a:pPr eaLnBrk="1" hangingPunct="1">
              <a:spcBef>
                <a:spcPct val="4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Let’s analyze the decimal number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375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375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100)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10) 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1)</a:t>
            </a:r>
          </a:p>
          <a:p>
            <a:pPr lvl="1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      =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10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10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10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066800" y="3356992"/>
            <a:ext cx="6324600" cy="2362200"/>
            <a:chOff x="672" y="2592"/>
            <a:chExt cx="3984" cy="1488"/>
          </a:xfrm>
        </p:grpSpPr>
        <p:sp>
          <p:nvSpPr>
            <p:cNvPr id="6149" name="Rectangle 4"/>
            <p:cNvSpPr>
              <a:spLocks noChangeArrowheads="1"/>
            </p:cNvSpPr>
            <p:nvPr/>
          </p:nvSpPr>
          <p:spPr bwMode="auto">
            <a:xfrm>
              <a:off x="2278" y="2928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6150" name="Rectangle 5"/>
            <p:cNvSpPr>
              <a:spLocks noChangeArrowheads="1"/>
            </p:cNvSpPr>
            <p:nvPr/>
          </p:nvSpPr>
          <p:spPr bwMode="auto">
            <a:xfrm>
              <a:off x="2566" y="2928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6151" name="Rectangle 6"/>
            <p:cNvSpPr>
              <a:spLocks noChangeArrowheads="1"/>
            </p:cNvSpPr>
            <p:nvPr/>
          </p:nvSpPr>
          <p:spPr bwMode="auto">
            <a:xfrm>
              <a:off x="2854" y="2928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1863" name="Text Box 7"/>
            <p:cNvSpPr txBox="1">
              <a:spLocks noChangeArrowheads="1"/>
            </p:cNvSpPr>
            <p:nvPr/>
          </p:nvSpPr>
          <p:spPr bwMode="auto">
            <a:xfrm>
              <a:off x="2278" y="2928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3</a:t>
              </a:r>
            </a:p>
          </p:txBody>
        </p:sp>
        <p:sp>
          <p:nvSpPr>
            <p:cNvPr id="121864" name="Text Box 8"/>
            <p:cNvSpPr txBox="1">
              <a:spLocks noChangeArrowheads="1"/>
            </p:cNvSpPr>
            <p:nvPr/>
          </p:nvSpPr>
          <p:spPr bwMode="auto">
            <a:xfrm>
              <a:off x="2614" y="2928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7</a:t>
              </a:r>
            </a:p>
          </p:txBody>
        </p:sp>
        <p:sp>
          <p:nvSpPr>
            <p:cNvPr id="121865" name="Text Box 9"/>
            <p:cNvSpPr txBox="1">
              <a:spLocks noChangeArrowheads="1"/>
            </p:cNvSpPr>
            <p:nvPr/>
          </p:nvSpPr>
          <p:spPr bwMode="auto">
            <a:xfrm>
              <a:off x="2902" y="2928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5</a:t>
              </a:r>
            </a:p>
          </p:txBody>
        </p:sp>
        <p:sp>
          <p:nvSpPr>
            <p:cNvPr id="121866" name="Text Box 10"/>
            <p:cNvSpPr txBox="1">
              <a:spLocks noChangeArrowheads="1"/>
            </p:cNvSpPr>
            <p:nvPr/>
          </p:nvSpPr>
          <p:spPr bwMode="auto">
            <a:xfrm>
              <a:off x="2854" y="2688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1867" name="Text Box 11"/>
            <p:cNvSpPr txBox="1">
              <a:spLocks noChangeArrowheads="1"/>
            </p:cNvSpPr>
            <p:nvPr/>
          </p:nvSpPr>
          <p:spPr bwMode="auto">
            <a:xfrm>
              <a:off x="2541" y="2688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1868" name="Text Box 12"/>
            <p:cNvSpPr txBox="1">
              <a:spLocks noChangeArrowheads="1"/>
            </p:cNvSpPr>
            <p:nvPr/>
          </p:nvSpPr>
          <p:spPr bwMode="auto">
            <a:xfrm>
              <a:off x="2230" y="2688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1869" name="Text Box 13"/>
            <p:cNvSpPr txBox="1">
              <a:spLocks noChangeArrowheads="1"/>
            </p:cNvSpPr>
            <p:nvPr/>
          </p:nvSpPr>
          <p:spPr bwMode="auto">
            <a:xfrm>
              <a:off x="790" y="2688"/>
              <a:ext cx="1156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Position weights</a:t>
              </a:r>
            </a:p>
          </p:txBody>
        </p:sp>
        <p:sp>
          <p:nvSpPr>
            <p:cNvPr id="121870" name="Text Box 14"/>
            <p:cNvSpPr txBox="1">
              <a:spLocks noChangeArrowheads="1"/>
            </p:cNvSpPr>
            <p:nvPr/>
          </p:nvSpPr>
          <p:spPr bwMode="auto">
            <a:xfrm>
              <a:off x="838" y="2928"/>
              <a:ext cx="102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Number </a:t>
              </a:r>
              <a:r>
                <a:rPr lang="en-US" sz="16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digits</a:t>
              </a:r>
            </a:p>
          </p:txBody>
        </p:sp>
        <p:sp>
          <p:nvSpPr>
            <p:cNvPr id="6160" name="Line 15"/>
            <p:cNvSpPr>
              <a:spLocks noChangeShapeType="1"/>
            </p:cNvSpPr>
            <p:nvPr/>
          </p:nvSpPr>
          <p:spPr bwMode="auto">
            <a:xfrm>
              <a:off x="1942" y="2784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1" name="Line 16"/>
            <p:cNvSpPr>
              <a:spLocks noChangeShapeType="1"/>
            </p:cNvSpPr>
            <p:nvPr/>
          </p:nvSpPr>
          <p:spPr bwMode="auto">
            <a:xfrm>
              <a:off x="1942" y="3072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2" name="Line 17"/>
            <p:cNvSpPr>
              <a:spLocks noChangeShapeType="1"/>
            </p:cNvSpPr>
            <p:nvPr/>
          </p:nvSpPr>
          <p:spPr bwMode="auto">
            <a:xfrm>
              <a:off x="2998" y="3140"/>
              <a:ext cx="0" cy="144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3" name="Line 18"/>
            <p:cNvSpPr>
              <a:spLocks noChangeShapeType="1"/>
            </p:cNvSpPr>
            <p:nvPr/>
          </p:nvSpPr>
          <p:spPr bwMode="auto">
            <a:xfrm>
              <a:off x="2998" y="3284"/>
              <a:ext cx="240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4" name="Line 19"/>
            <p:cNvSpPr>
              <a:spLocks noChangeShapeType="1"/>
            </p:cNvSpPr>
            <p:nvPr/>
          </p:nvSpPr>
          <p:spPr bwMode="auto">
            <a:xfrm>
              <a:off x="2710" y="3120"/>
              <a:ext cx="0" cy="336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5" name="Line 20"/>
            <p:cNvSpPr>
              <a:spLocks noChangeShapeType="1"/>
            </p:cNvSpPr>
            <p:nvPr/>
          </p:nvSpPr>
          <p:spPr bwMode="auto">
            <a:xfrm>
              <a:off x="2710" y="3456"/>
              <a:ext cx="480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6" name="Line 21"/>
            <p:cNvSpPr>
              <a:spLocks noChangeShapeType="1"/>
            </p:cNvSpPr>
            <p:nvPr/>
          </p:nvSpPr>
          <p:spPr bwMode="auto">
            <a:xfrm>
              <a:off x="2422" y="3120"/>
              <a:ext cx="0" cy="528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67" name="Line 22"/>
            <p:cNvSpPr>
              <a:spLocks noChangeShapeType="1"/>
            </p:cNvSpPr>
            <p:nvPr/>
          </p:nvSpPr>
          <p:spPr bwMode="auto">
            <a:xfrm>
              <a:off x="2422" y="3648"/>
              <a:ext cx="816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1879" name="Text Box 23"/>
            <p:cNvSpPr txBox="1">
              <a:spLocks noChangeArrowheads="1"/>
            </p:cNvSpPr>
            <p:nvPr/>
          </p:nvSpPr>
          <p:spPr bwMode="auto">
            <a:xfrm>
              <a:off x="3189" y="3168"/>
              <a:ext cx="1124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5 x10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    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=     5</a:t>
              </a:r>
            </a:p>
          </p:txBody>
        </p:sp>
        <p:sp>
          <p:nvSpPr>
            <p:cNvPr id="121880" name="Text Box 24"/>
            <p:cNvSpPr txBox="1">
              <a:spLocks noChangeArrowheads="1"/>
            </p:cNvSpPr>
            <p:nvPr/>
          </p:nvSpPr>
          <p:spPr bwMode="auto">
            <a:xfrm>
              <a:off x="3190" y="3360"/>
              <a:ext cx="1104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7 x10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  =   70</a:t>
              </a:r>
            </a:p>
          </p:txBody>
        </p:sp>
        <p:sp>
          <p:nvSpPr>
            <p:cNvPr id="121881" name="Text Box 25"/>
            <p:cNvSpPr txBox="1">
              <a:spLocks noChangeArrowheads="1"/>
            </p:cNvSpPr>
            <p:nvPr/>
          </p:nvSpPr>
          <p:spPr bwMode="auto">
            <a:xfrm>
              <a:off x="3216" y="3541"/>
              <a:ext cx="1098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3 x 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 = 300</a:t>
              </a:r>
            </a:p>
          </p:txBody>
        </p:sp>
        <p:sp>
          <p:nvSpPr>
            <p:cNvPr id="6171" name="Line 26"/>
            <p:cNvSpPr>
              <a:spLocks noChangeShapeType="1"/>
            </p:cNvSpPr>
            <p:nvPr/>
          </p:nvSpPr>
          <p:spPr bwMode="auto">
            <a:xfrm>
              <a:off x="3862" y="3792"/>
              <a:ext cx="432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6172" name="Text Box 27"/>
            <p:cNvSpPr txBox="1">
              <a:spLocks noChangeArrowheads="1"/>
            </p:cNvSpPr>
            <p:nvPr/>
          </p:nvSpPr>
          <p:spPr bwMode="auto">
            <a:xfrm>
              <a:off x="4246" y="3168"/>
              <a:ext cx="266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+ </a:t>
              </a:r>
            </a:p>
          </p:txBody>
        </p:sp>
        <p:sp>
          <p:nvSpPr>
            <p:cNvPr id="6173" name="Text Box 28"/>
            <p:cNvSpPr txBox="1">
              <a:spLocks noChangeArrowheads="1"/>
            </p:cNvSpPr>
            <p:nvPr/>
          </p:nvSpPr>
          <p:spPr bwMode="auto">
            <a:xfrm>
              <a:off x="4243" y="3360"/>
              <a:ext cx="22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+</a:t>
              </a:r>
            </a:p>
          </p:txBody>
        </p:sp>
        <p:sp>
          <p:nvSpPr>
            <p:cNvPr id="121885" name="Rectangle 29"/>
            <p:cNvSpPr>
              <a:spLocks noChangeArrowheads="1"/>
            </p:cNvSpPr>
            <p:nvPr/>
          </p:nvSpPr>
          <p:spPr bwMode="auto">
            <a:xfrm>
              <a:off x="3931" y="3792"/>
              <a:ext cx="389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375</a:t>
              </a:r>
            </a:p>
          </p:txBody>
        </p:sp>
        <p:sp>
          <p:nvSpPr>
            <p:cNvPr id="6175" name="Rectangle 30"/>
            <p:cNvSpPr>
              <a:spLocks noChangeArrowheads="1"/>
            </p:cNvSpPr>
            <p:nvPr/>
          </p:nvSpPr>
          <p:spPr bwMode="auto">
            <a:xfrm>
              <a:off x="672" y="2592"/>
              <a:ext cx="3984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IQ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7793037" cy="56378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 to Decimal Conversion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40768"/>
            <a:ext cx="8382000" cy="208823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9: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(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1246)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positional powers of 8:     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8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decimal positional value:   512    64    8     1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381000" y="3429000"/>
            <a:ext cx="845820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 smtClean="0">
                <a:cs typeface="Times New Roman" pitchFamily="18" charset="0"/>
              </a:rPr>
              <a:t>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Octal number:                   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1      2      4     6</a:t>
            </a: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512)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64)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8)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1) </a:t>
            </a: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= 512  + 128  + 32  +  6  =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678) </a:t>
            </a:r>
            <a:r>
              <a:rPr lang="en-US" sz="2000" b="1" baseline="-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7793037" cy="56693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Octal Conversion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8760"/>
            <a:ext cx="8686800" cy="504056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Method: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1)  Start with your number (call it N) in base 10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2)  Divide N by 8 and record the remainder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3)  If (quotient = 0) then stop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else make the quotient your new N, and go back to step 2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remainders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comprise your answer, starting with the last remainder as your first (leftmost) digit.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In other words, divide the decimal number by 8 until you reach zero, and then collect the remainders in reverse.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93037" cy="707802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Octal Conversion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9248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Method: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10: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 (214) </a:t>
            </a:r>
            <a:r>
              <a:rPr lang="en-US" sz="24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=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214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26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6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 3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2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         0 	     3	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800" dirty="0" smtClean="0">
              <a:cs typeface="Times New Roman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90600" y="3962400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6705600" y="2789405"/>
            <a:ext cx="1981200" cy="855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ct val="15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(326) </a:t>
            </a:r>
            <a:r>
              <a:rPr lang="en-US" b="1" baseline="-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endParaRPr lang="en-US" dirty="0">
              <a:cs typeface="Times New Roman" pitchFamily="18" charset="0"/>
            </a:endParaRPr>
          </a:p>
          <a:p>
            <a:endParaRPr 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 flipV="1">
            <a:off x="4419600" y="4221088"/>
            <a:ext cx="0" cy="12192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  <p:bldP spid="148485" grpId="0" autoUpdateAnimBg="0"/>
      <p:bldP spid="14848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93037" cy="707802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Octal Conversion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153400" cy="4876800"/>
          </a:xfrm>
        </p:spPr>
        <p:txBody>
          <a:bodyPr/>
          <a:lstStyle/>
          <a:p>
            <a:pPr algn="just" eaLnBrk="1" hangingPunct="1">
              <a:spcAft>
                <a:spcPct val="15000"/>
              </a:spcAft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	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11: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	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4330) </a:t>
            </a:r>
            <a:r>
              <a:rPr lang="en-US" sz="24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=</a:t>
            </a:r>
          </a:p>
          <a:p>
            <a:pPr algn="just" eaLnBrk="1" hangingPunct="1">
              <a:spcAft>
                <a:spcPct val="15000"/>
              </a:spcAft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4330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541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2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 67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5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  8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3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8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  1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0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	            0 	     1	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90600" y="3962400"/>
            <a:ext cx="123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IQ">
              <a:latin typeface="Times New Roman" pitchFamily="18" charset="0"/>
            </a:endParaRP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6553200" y="2057400"/>
            <a:ext cx="19812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ct val="15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(10352) </a:t>
            </a:r>
            <a:r>
              <a:rPr lang="en-US" b="1" baseline="-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 flipV="1">
            <a:off x="4419600" y="3501008"/>
            <a:ext cx="0" cy="23622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  <p:bldP spid="149509" grpId="0" autoUpdateAnimBg="0"/>
      <p:bldP spid="1495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48680"/>
            <a:ext cx="7793037" cy="491778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Hexadecimal (Hex) Numbering System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382000" cy="1447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Base: 16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Digits: 0, 1, 2, 3, 4, 5, 6, 7, 8, 9, A, B, C, D, E, F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467544" y="2420888"/>
            <a:ext cx="8153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5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>
              <a:lnSpc>
                <a:spcPct val="95000"/>
              </a:lnSpc>
              <a:spcAft>
                <a:spcPct val="1500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Hexadecimal number: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(1F4) </a:t>
            </a:r>
            <a:r>
              <a:rPr lang="en-US" b="1" baseline="-300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5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5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= (1 x 16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) + (F x 16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+ (4 x 16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8680"/>
            <a:ext cx="7010400" cy="771872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Hexadecimal (Hex) Extra Digits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88840"/>
            <a:ext cx="6172200" cy="387092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Decimal Value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Hexadecimal Digit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10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11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12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13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14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15			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 to Decimal Conversion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84784"/>
            <a:ext cx="7620000" cy="3276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convert to base 10: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Begin with the rightmost digit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Multiply each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 digit by 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(n-1)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Add all of the results together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 to Decimal Conversion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2133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2000" b="1" i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Example 14:</a:t>
            </a:r>
            <a:r>
              <a:rPr lang="en-US" sz="2000" dirty="0" smtClean="0">
                <a:cs typeface="Times New Roman" pitchFamily="18" charset="0"/>
              </a:rPr>
              <a:t> 		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(1F4)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2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positional powers of 16:       16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16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16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16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decimal positional value:   4096    256     16     1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000" dirty="0" smtClean="0">
              <a:cs typeface="Times New Roman" pitchFamily="18" charset="0"/>
            </a:endParaRP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457200" y="3429000"/>
            <a:ext cx="853440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5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Hexadecimal number:                    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        F     4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256)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16) + (</a:t>
            </a:r>
            <a:r>
              <a:rPr lang="en-US" sz="20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1)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       = (1 x 256) + (15 x 16) + (4 x 1)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 256  + 240  + 4  = 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(500) </a:t>
            </a:r>
            <a:r>
              <a:rPr lang="en-US" sz="2000" b="1" baseline="-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0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 to Decimal Conversion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305800" cy="21336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15: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(25AC) </a:t>
            </a:r>
            <a:r>
              <a:rPr lang="en-US" sz="24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positional powers of 16:       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16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decimal positional value:   4096    256     16     1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467544" y="3645024"/>
            <a:ext cx="853440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Hexadecimal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number:            </a:t>
            </a:r>
            <a:r>
              <a:rPr lang="en-US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        5       A     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en-US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 4096) + (</a:t>
            </a:r>
            <a:r>
              <a:rPr lang="en-US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 256) + (</a:t>
            </a:r>
            <a:r>
              <a:rPr lang="en-US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 16) + (</a:t>
            </a:r>
            <a:r>
              <a:rPr lang="en-US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x 1)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= (2 x 4096) + (5 x 256) + (10 x 16) + (12 x 1)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=  8192 + 1280 + 160  + 12  =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9644) </a:t>
            </a:r>
            <a:r>
              <a:rPr lang="en-US" b="1" baseline="-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4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7793037" cy="707802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Hex Conversion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686800" cy="504056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Method: 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1)  Start with your number (call it N) in base 10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2)  Divide N by 16 and record the remainder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3)  If (quotient = 0) then stop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else make the quotient your new N, and go back to step 2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remainders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comprise your answer, starting with the last remainder as your first (leftmost) digit.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In other words, divide the decimal number by 16 until you reach zero, and then collect the remainders in reverse.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620688"/>
            <a:ext cx="4069134" cy="56378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System Principles</a:t>
            </a:r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147248" cy="3744416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decimal number is a sequence of 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digits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Decimal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digits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must be in the set: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{0, 1, 2, 3, 4, 5, 6, 7, 8, 9}</a:t>
            </a:r>
            <a:r>
              <a:rPr lang="en-US" sz="2000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(Base 10)</a:t>
            </a:r>
          </a:p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digit contributes to the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number represents</a:t>
            </a:r>
          </a:p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contributed by a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digit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equals the product of the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digit times the weight of the position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the digit in the number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9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8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Hex Conversion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620000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Division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Method: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  Example 1: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	 (126) </a:t>
            </a:r>
            <a:r>
              <a:rPr lang="en-US" sz="24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=    	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16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126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			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16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 7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14 = E		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     0 	            7		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cs typeface="Times New Roman" pitchFamily="18" charset="0"/>
              </a:rPr>
              <a:t>       	   			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cs typeface="Times New Roman" pitchFamily="18" charset="0"/>
            </a:endParaRPr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5796136" y="2751311"/>
            <a:ext cx="10310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(7E) 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n-US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1797" name="Line 5"/>
          <p:cNvSpPr>
            <a:spLocks noChangeShapeType="1"/>
          </p:cNvSpPr>
          <p:nvPr/>
        </p:nvSpPr>
        <p:spPr bwMode="auto">
          <a:xfrm flipV="1">
            <a:off x="3635896" y="4077072"/>
            <a:ext cx="0" cy="8382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 autoUpdateAnimBg="0"/>
      <p:bldP spid="161796" grpId="0" autoUpdateAnimBg="0"/>
      <p:bldP spid="16179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23379" y="404664"/>
            <a:ext cx="7793037" cy="566936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to Hex Conversion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620000" cy="353603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dirty="0" smtClean="0">
                <a:cs typeface="Times New Roman" pitchFamily="18" charset="0"/>
              </a:rPr>
              <a:t>  </a:t>
            </a:r>
            <a:r>
              <a:rPr lang="en-US" sz="2400" b="1" i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Example 16: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 (603) </a:t>
            </a:r>
            <a:r>
              <a:rPr lang="en-US" sz="2400" b="1" baseline="-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=    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16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603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Rem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16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37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         11 = B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16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)    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5			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	    0                  2			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dirty="0" smtClean="0">
              <a:cs typeface="Times New Roman" pitchFamily="18" charset="0"/>
            </a:endParaRPr>
          </a:p>
        </p:txBody>
      </p:sp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5912276" y="2103239"/>
            <a:ext cx="110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(25B)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n-US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2821" name="Line 5"/>
          <p:cNvSpPr>
            <a:spLocks noChangeShapeType="1"/>
          </p:cNvSpPr>
          <p:nvPr/>
        </p:nvSpPr>
        <p:spPr bwMode="auto">
          <a:xfrm flipV="1">
            <a:off x="4419600" y="3429000"/>
            <a:ext cx="0" cy="1524000"/>
          </a:xfrm>
          <a:prstGeom prst="line">
            <a:avLst/>
          </a:prstGeom>
          <a:noFill/>
          <a:ln w="25400">
            <a:solidFill>
              <a:srgbClr val="0000FF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autoUpdateAnimBg="0"/>
      <p:bldP spid="162820" grpId="0" autoUpdateAnimBg="0"/>
      <p:bldP spid="1628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Octal Conversion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776"/>
            <a:ext cx="7772400" cy="367240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maximum value represented in 3 bit is:		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1 = 7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 using 3 bits we can represent values from	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 to 7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which are the digits of the Octal numbering system.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Thus,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three binary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digits can be converted to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digit.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aseline="30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48680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Octal Conversion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268760"/>
            <a:ext cx="7772400" cy="475252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Three-bit Group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Decimal Digit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Octal Digit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000			  0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001			  1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010			  2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011			  3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100			  4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101			  5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110			  6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111			  7			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aseline="30000" dirty="0" smtClean="0"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 to Binary Conversion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181600"/>
            <a:ext cx="6324600" cy="1343744"/>
          </a:xfrm>
        </p:spPr>
        <p:txBody>
          <a:bodyPr/>
          <a:lstStyle/>
          <a:p>
            <a:pPr algn="just" eaLnBrk="1" hangingPunct="1">
              <a:spcBef>
                <a:spcPct val="60000"/>
              </a:spcBef>
              <a:buFont typeface="Wingdings" pitchFamily="2" charset="2"/>
              <a:buNone/>
            </a:pPr>
            <a:r>
              <a:rPr lang="en-US" dirty="0" smtClean="0"/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111    100   010</a:t>
            </a:r>
          </a:p>
          <a:p>
            <a:pPr algn="just" eaLnBrk="1" hangingPunct="1">
              <a:spcBef>
                <a:spcPct val="60000"/>
              </a:spcBef>
              <a:spcAft>
                <a:spcPct val="20000"/>
              </a:spcAft>
              <a:buFont typeface="Wingdings" pitchFamily="2" charset="2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(742)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8 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(111100010) </a:t>
            </a:r>
            <a:r>
              <a:rPr lang="en-US" sz="24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just"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 baseline="-25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819400" y="3119264"/>
            <a:ext cx="1824608" cy="2138536"/>
            <a:chOff x="2819400" y="3119264"/>
            <a:chExt cx="1824608" cy="2138536"/>
          </a:xfrm>
        </p:grpSpPr>
        <p:sp>
          <p:nvSpPr>
            <p:cNvPr id="46086" name="Line 4"/>
            <p:cNvSpPr>
              <a:spLocks noChangeShapeType="1"/>
            </p:cNvSpPr>
            <p:nvPr/>
          </p:nvSpPr>
          <p:spPr bwMode="auto">
            <a:xfrm flipH="1">
              <a:off x="2819400" y="3119264"/>
              <a:ext cx="1600200" cy="2138536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46087" name="Line 5"/>
            <p:cNvSpPr>
              <a:spLocks noChangeShapeType="1"/>
            </p:cNvSpPr>
            <p:nvPr/>
          </p:nvSpPr>
          <p:spPr bwMode="auto">
            <a:xfrm flipH="1">
              <a:off x="3657600" y="3717032"/>
              <a:ext cx="762000" cy="1540768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46088" name="Line 6"/>
            <p:cNvSpPr>
              <a:spLocks noChangeShapeType="1"/>
            </p:cNvSpPr>
            <p:nvPr/>
          </p:nvSpPr>
          <p:spPr bwMode="auto">
            <a:xfrm flipH="1">
              <a:off x="4267200" y="4365104"/>
              <a:ext cx="376808" cy="892696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ar-IQ"/>
            </a:p>
          </p:txBody>
        </p:sp>
      </p:grp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5800" y="980728"/>
            <a:ext cx="8077200" cy="42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19:</a:t>
            </a:r>
            <a:r>
              <a:rPr lang="en-US" dirty="0" smtClean="0"/>
              <a:t>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Convert   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(742) </a:t>
            </a:r>
            <a:r>
              <a:rPr lang="en-US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binary</a:t>
            </a: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Convert each octal digit to 3 bits: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7	=	111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4	=	100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2	=	010</a:t>
            </a:r>
          </a:p>
          <a:p>
            <a:pPr marL="342900" indent="-342900" algn="just">
              <a:lnSpc>
                <a:spcPct val="1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 advAuto="0"/>
      <p:bldP spid="171016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Octal Conversion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772400" cy="4114800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50000"/>
              </a:spcBef>
              <a:buNone/>
            </a:pP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20:</a:t>
            </a:r>
            <a:r>
              <a:rPr lang="en-US" sz="2400" dirty="0" smtClean="0">
                <a:latin typeface="Arial" pitchFamily="34" charset="0"/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Convert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10100110)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Octal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Starting at the right end, split into groups of 3: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10  100  110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110  =  6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100  =  4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 =  2    (pad empty digits with 0)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</a:rPr>
              <a:t>	(10100110) </a:t>
            </a:r>
            <a:r>
              <a:rPr lang="en-US" sz="2400" baseline="-25000" dirty="0" smtClean="0">
                <a:latin typeface="Arial" pitchFamily="34" charset="0"/>
              </a:rPr>
              <a:t>2  </a:t>
            </a:r>
            <a:r>
              <a:rPr lang="en-US" sz="2400" dirty="0" smtClean="0">
                <a:latin typeface="Arial" pitchFamily="34" charset="0"/>
              </a:rPr>
              <a:t> =   </a:t>
            </a:r>
            <a:r>
              <a:rPr lang="en-US" sz="2400" dirty="0" smtClean="0">
                <a:solidFill>
                  <a:srgbClr val="3333FF"/>
                </a:solidFill>
                <a:latin typeface="Arial" pitchFamily="34" charset="0"/>
              </a:rPr>
              <a:t>(246) </a:t>
            </a:r>
            <a:r>
              <a:rPr lang="en-US" sz="2400" baseline="-25000" dirty="0" smtClean="0">
                <a:solidFill>
                  <a:srgbClr val="3333FF"/>
                </a:solidFill>
                <a:latin typeface="Arial" pitchFamily="34" charset="0"/>
              </a:rPr>
              <a:t>8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aseline="-25000" dirty="0" smtClean="0">
              <a:solidFill>
                <a:srgbClr val="3333FF"/>
              </a:solidFill>
              <a:latin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7793037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Hex Conversion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305800" cy="381987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maximum value represented in 4 bit is:	</a:t>
            </a:r>
            <a:r>
              <a:rPr lang="en-US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baseline="30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– 1 = 15 </a:t>
            </a:r>
          </a:p>
          <a:p>
            <a:pPr eaLnBrk="1" hangingPunct="1">
              <a:lnSpc>
                <a:spcPct val="150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 using 4 bits we can represent values from	 </a:t>
            </a:r>
            <a:r>
              <a:rPr lang="en-US" sz="20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 to 15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which are the digits of the Hexadecimal numbering system.</a:t>
            </a:r>
          </a:p>
          <a:p>
            <a:pPr eaLnBrk="1" hangingPunct="1">
              <a:lnSpc>
                <a:spcPct val="15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digits can be converted to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hexadecimal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digit. </a:t>
            </a:r>
            <a:endParaRPr lang="en-US" sz="2000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80864"/>
            <a:ext cx="6629400" cy="555848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Hex Conversion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08720"/>
            <a:ext cx="7772400" cy="583264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Four-bit Group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Decimal Digit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en-US" sz="1400" u="sng" dirty="0" smtClean="0">
                <a:latin typeface="Times New Roman" pitchFamily="18" charset="0"/>
                <a:cs typeface="Times New Roman" pitchFamily="18" charset="0"/>
              </a:rPr>
              <a:t>Hexadecimal Digit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0000			      0		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0 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0001			      1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0010			      2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0011			      3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0100			      4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0101			      5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0110			     6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0111			     7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1000			     8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1001			     9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1010			    10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1011			    11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1100			    12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1101			    13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1110			    14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   1111			    15				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1400" dirty="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"/>
              </a:spcBef>
              <a:buFont typeface="Wingdings" pitchFamily="2" charset="2"/>
              <a:buNone/>
            </a:pPr>
            <a:endParaRPr lang="en-US" sz="1400" dirty="0" smtClean="0"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332656"/>
            <a:ext cx="7793037" cy="707802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Hex Conversion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24744"/>
            <a:ext cx="7772400" cy="475252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10000"/>
              </a:spcBef>
              <a:buNone/>
            </a:pPr>
            <a:r>
              <a:rPr lang="en-US" sz="20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21:</a:t>
            </a:r>
            <a:r>
              <a:rPr lang="en-US" sz="2000" dirty="0" smtClean="0">
                <a:latin typeface="Arial" pitchFamily="34" charset="0"/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Convert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(110100110)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Hex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Starting at the right end, split into groups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 bits: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1 1010   0110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		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0110  =  6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 1010  =  A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		 000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 =  1  (pad empty digits with 0)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(110100110)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 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(1A6)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buFont typeface="Wingdings" pitchFamily="2" charset="2"/>
              <a:buNone/>
            </a:pPr>
            <a:endParaRPr lang="en-US" sz="2000" baseline="-250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7793037" cy="635794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 to Binary Conversion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4744"/>
            <a:ext cx="8077200" cy="5112568"/>
          </a:xfrm>
        </p:spPr>
        <p:txBody>
          <a:bodyPr/>
          <a:lstStyle/>
          <a:p>
            <a:pPr algn="just" eaLnBrk="1" hangingPunct="1">
              <a:lnSpc>
                <a:spcPct val="95000"/>
              </a:lnSpc>
              <a:spcBef>
                <a:spcPct val="60000"/>
              </a:spcBef>
              <a:spcAft>
                <a:spcPct val="20000"/>
              </a:spcAft>
              <a:buNone/>
            </a:pP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21:</a:t>
            </a:r>
            <a:r>
              <a:rPr lang="en-US" sz="2400" dirty="0">
                <a:latin typeface="Arial" pitchFamily="34" charset="0"/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ct val="60000"/>
              </a:spcBef>
              <a:spcAft>
                <a:spcPct val="20000"/>
              </a:spcAft>
              <a:buFont typeface="Wingdings" pitchFamily="2" charset="2"/>
              <a:buNone/>
            </a:pPr>
            <a:r>
              <a:rPr lang="en-US" sz="2800" dirty="0" smtClean="0"/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Convert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3D9)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Binary</a:t>
            </a:r>
            <a:endParaRPr lang="en-US" sz="2000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Convert each hex digit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bits binary as follows: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3  =	0011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D  =	1101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9  =	1001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0011  1101  1001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10000"/>
              </a:spcBef>
              <a:spcAft>
                <a:spcPct val="20000"/>
              </a:spcAft>
              <a:buFont typeface="Wingdings" pitchFamily="2" charset="2"/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(3D9)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16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1111011001) </a:t>
            </a:r>
            <a:r>
              <a:rPr lang="en-US" sz="20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(can remove leading zeros)</a:t>
            </a:r>
          </a:p>
          <a:p>
            <a:pPr algn="just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000" baseline="-25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203" y="548680"/>
            <a:ext cx="3972718" cy="63579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Decimal System Principles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313" y="1484784"/>
            <a:ext cx="7315200" cy="2971800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Position weights are powers of 10 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weight of the rightmost (least significant digit) is 10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(i.e.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weight of any position is 10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where x is the number of positions to the right of the least significant digit 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97807" y="4684712"/>
            <a:ext cx="5459412" cy="725488"/>
            <a:chOff x="831" y="3511"/>
            <a:chExt cx="3439" cy="457"/>
          </a:xfrm>
        </p:grpSpPr>
        <p:sp>
          <p:nvSpPr>
            <p:cNvPr id="8197" name="Rectangle 4"/>
            <p:cNvSpPr>
              <a:spLocks noChangeArrowheads="1"/>
            </p:cNvSpPr>
            <p:nvPr/>
          </p:nvSpPr>
          <p:spPr bwMode="auto">
            <a:xfrm>
              <a:off x="3333" y="3751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8198" name="Rectangle 5"/>
            <p:cNvSpPr>
              <a:spLocks noChangeArrowheads="1"/>
            </p:cNvSpPr>
            <p:nvPr/>
          </p:nvSpPr>
          <p:spPr bwMode="auto">
            <a:xfrm>
              <a:off x="3621" y="3751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8199" name="Rectangle 6"/>
            <p:cNvSpPr>
              <a:spLocks noChangeArrowheads="1"/>
            </p:cNvSpPr>
            <p:nvPr/>
          </p:nvSpPr>
          <p:spPr bwMode="auto">
            <a:xfrm>
              <a:off x="3909" y="3751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4935" name="Text Box 7"/>
            <p:cNvSpPr txBox="1">
              <a:spLocks noChangeArrowheads="1"/>
            </p:cNvSpPr>
            <p:nvPr/>
          </p:nvSpPr>
          <p:spPr bwMode="auto">
            <a:xfrm>
              <a:off x="3909" y="3511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4936" name="Text Box 8"/>
            <p:cNvSpPr txBox="1">
              <a:spLocks noChangeArrowheads="1"/>
            </p:cNvSpPr>
            <p:nvPr/>
          </p:nvSpPr>
          <p:spPr bwMode="auto">
            <a:xfrm>
              <a:off x="3596" y="3511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4937" name="Text Box 9"/>
            <p:cNvSpPr txBox="1">
              <a:spLocks noChangeArrowheads="1"/>
            </p:cNvSpPr>
            <p:nvPr/>
          </p:nvSpPr>
          <p:spPr bwMode="auto">
            <a:xfrm>
              <a:off x="3285" y="3511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4938" name="Text Box 10"/>
            <p:cNvSpPr txBox="1">
              <a:spLocks noChangeArrowheads="1"/>
            </p:cNvSpPr>
            <p:nvPr/>
          </p:nvSpPr>
          <p:spPr bwMode="auto">
            <a:xfrm>
              <a:off x="831" y="3527"/>
              <a:ext cx="1414" cy="250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Position weights</a:t>
              </a:r>
            </a:p>
          </p:txBody>
        </p:sp>
        <p:sp>
          <p:nvSpPr>
            <p:cNvPr id="124939" name="Text Box 11"/>
            <p:cNvSpPr txBox="1">
              <a:spLocks noChangeArrowheads="1"/>
            </p:cNvSpPr>
            <p:nvPr/>
          </p:nvSpPr>
          <p:spPr bwMode="auto">
            <a:xfrm>
              <a:off x="1550" y="3713"/>
              <a:ext cx="550" cy="250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digits</a:t>
              </a:r>
            </a:p>
          </p:txBody>
        </p:sp>
        <p:sp>
          <p:nvSpPr>
            <p:cNvPr id="8205" name="Line 12"/>
            <p:cNvSpPr>
              <a:spLocks noChangeShapeType="1"/>
            </p:cNvSpPr>
            <p:nvPr/>
          </p:nvSpPr>
          <p:spPr bwMode="auto">
            <a:xfrm>
              <a:off x="2202" y="3655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8206" name="Line 13"/>
            <p:cNvSpPr>
              <a:spLocks noChangeShapeType="1"/>
            </p:cNvSpPr>
            <p:nvPr/>
          </p:nvSpPr>
          <p:spPr bwMode="auto">
            <a:xfrm>
              <a:off x="2181" y="3847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8207" name="Rectangle 14"/>
            <p:cNvSpPr>
              <a:spLocks noChangeArrowheads="1"/>
            </p:cNvSpPr>
            <p:nvPr/>
          </p:nvSpPr>
          <p:spPr bwMode="auto">
            <a:xfrm>
              <a:off x="3045" y="3751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8208" name="Rectangle 15"/>
            <p:cNvSpPr>
              <a:spLocks noChangeArrowheads="1"/>
            </p:cNvSpPr>
            <p:nvPr/>
          </p:nvSpPr>
          <p:spPr bwMode="auto">
            <a:xfrm>
              <a:off x="2757" y="3751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8209" name="Line 16"/>
            <p:cNvSpPr>
              <a:spLocks noChangeShapeType="1"/>
            </p:cNvSpPr>
            <p:nvPr/>
          </p:nvSpPr>
          <p:spPr bwMode="auto">
            <a:xfrm flipH="1">
              <a:off x="2469" y="3847"/>
              <a:ext cx="288" cy="0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4945" name="Rectangle 17"/>
            <p:cNvSpPr>
              <a:spLocks noChangeArrowheads="1"/>
            </p:cNvSpPr>
            <p:nvPr/>
          </p:nvSpPr>
          <p:spPr bwMode="auto">
            <a:xfrm>
              <a:off x="2997" y="3511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3</a:t>
              </a:r>
            </a:p>
          </p:txBody>
        </p:sp>
        <p:sp>
          <p:nvSpPr>
            <p:cNvPr id="124946" name="Rectangle 18"/>
            <p:cNvSpPr>
              <a:spLocks noChangeArrowheads="1"/>
            </p:cNvSpPr>
            <p:nvPr/>
          </p:nvSpPr>
          <p:spPr bwMode="auto">
            <a:xfrm>
              <a:off x="2709" y="3523"/>
              <a:ext cx="36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10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4</a:t>
              </a:r>
            </a:p>
          </p:txBody>
        </p:sp>
        <p:sp>
          <p:nvSpPr>
            <p:cNvPr id="8212" name="Text Box 19"/>
            <p:cNvSpPr txBox="1">
              <a:spLocks noChangeArrowheads="1"/>
            </p:cNvSpPr>
            <p:nvPr/>
          </p:nvSpPr>
          <p:spPr bwMode="auto">
            <a:xfrm>
              <a:off x="3924" y="3737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5</a:t>
              </a:r>
            </a:p>
          </p:txBody>
        </p:sp>
        <p:sp>
          <p:nvSpPr>
            <p:cNvPr id="8213" name="Text Box 20"/>
            <p:cNvSpPr txBox="1">
              <a:spLocks noChangeArrowheads="1"/>
            </p:cNvSpPr>
            <p:nvPr/>
          </p:nvSpPr>
          <p:spPr bwMode="auto">
            <a:xfrm>
              <a:off x="3684" y="3737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7</a:t>
              </a:r>
            </a:p>
          </p:txBody>
        </p:sp>
        <p:sp>
          <p:nvSpPr>
            <p:cNvPr id="8214" name="Text Box 21"/>
            <p:cNvSpPr txBox="1">
              <a:spLocks noChangeArrowheads="1"/>
            </p:cNvSpPr>
            <p:nvPr/>
          </p:nvSpPr>
          <p:spPr bwMode="auto">
            <a:xfrm>
              <a:off x="3398" y="3728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3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8260407" cy="563786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Conversion between Binary and Hex - Try It Yourself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56792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Convert the following numbers:		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(1010111101)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Hex		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(82F)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Binary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n-US" sz="2400" dirty="0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(Answers on NEXT page)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Answers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438400"/>
            <a:ext cx="7848600" cy="3200400"/>
          </a:xfrm>
        </p:spPr>
        <p:txBody>
          <a:bodyPr/>
          <a:lstStyle/>
          <a:p>
            <a:pPr eaLnBrk="1" hangingPunct="1">
              <a:spcBef>
                <a:spcPct val="95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(1010111101)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 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10   1011   1101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2BD) </a:t>
            </a:r>
            <a:r>
              <a:rPr lang="en-US" sz="24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marL="0" indent="0" eaLnBrk="1" hangingPunct="1">
              <a:spcBef>
                <a:spcPct val="95000"/>
              </a:spcBef>
              <a:buNone/>
            </a:pPr>
            <a:endParaRPr lang="en-US" sz="2400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95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(82F)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= 0100   0010   1111 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</a:t>
            </a:r>
            <a:r>
              <a:rPr lang="en-US" sz="24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10000101111) </a:t>
            </a:r>
            <a:r>
              <a:rPr lang="en-US" sz="2400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48680"/>
            <a:ext cx="7793037" cy="707802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Hex to Octal Conversion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96752"/>
            <a:ext cx="7162800" cy="276564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21</a:t>
            </a:r>
            <a:r>
              <a:rPr lang="en-US" sz="24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Convert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(</a:t>
            </a:r>
            <a:r>
              <a:rPr lang="en-US" sz="24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E8A) </a:t>
            </a:r>
            <a:r>
              <a:rPr lang="en-US" sz="2400" baseline="-25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Octal</a:t>
            </a:r>
            <a:endParaRPr lang="en-US" sz="2400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First convert the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Hex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binary we get: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1110   1000  1010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111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0  10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00  1</a:t>
            </a:r>
            <a:r>
              <a:rPr lang="en-US" sz="24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010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24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24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3" name="Line 5"/>
          <p:cNvSpPr>
            <a:spLocks noChangeShapeType="1"/>
          </p:cNvSpPr>
          <p:nvPr/>
        </p:nvSpPr>
        <p:spPr bwMode="auto">
          <a:xfrm flipH="1">
            <a:off x="1331640" y="4060304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55304" name="Line 6"/>
          <p:cNvSpPr>
            <a:spLocks noChangeShapeType="1"/>
          </p:cNvSpPr>
          <p:nvPr/>
        </p:nvSpPr>
        <p:spPr bwMode="auto">
          <a:xfrm>
            <a:off x="2051720" y="4005064"/>
            <a:ext cx="233908" cy="504056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55305" name="Line 7"/>
          <p:cNvSpPr>
            <a:spLocks noChangeShapeType="1"/>
          </p:cNvSpPr>
          <p:nvPr/>
        </p:nvSpPr>
        <p:spPr bwMode="auto">
          <a:xfrm>
            <a:off x="3115072" y="3992488"/>
            <a:ext cx="808856" cy="372616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55310" name="Line 12"/>
          <p:cNvSpPr>
            <a:spLocks noChangeShapeType="1"/>
          </p:cNvSpPr>
          <p:nvPr/>
        </p:nvSpPr>
        <p:spPr bwMode="auto">
          <a:xfrm>
            <a:off x="2591584" y="3992488"/>
            <a:ext cx="523488" cy="516632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ar-IQ"/>
          </a:p>
        </p:txBody>
      </p:sp>
      <p:sp>
        <p:nvSpPr>
          <p:cNvPr id="177165" name="Rectangle 13"/>
          <p:cNvSpPr>
            <a:spLocks noChangeArrowheads="1"/>
          </p:cNvSpPr>
          <p:nvPr/>
        </p:nvSpPr>
        <p:spPr bwMode="auto">
          <a:xfrm>
            <a:off x="107504" y="4149080"/>
            <a:ext cx="885698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111	010	001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010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re-group by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bits(starting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on the right)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baseline="-25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166" name="Rectangle 14"/>
          <p:cNvSpPr>
            <a:spLocks noChangeArrowheads="1"/>
          </p:cNvSpPr>
          <p:nvPr/>
        </p:nvSpPr>
        <p:spPr bwMode="auto">
          <a:xfrm>
            <a:off x="685800" y="4725144"/>
            <a:ext cx="83820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baseline="-25000" dirty="0"/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Then convert the binary to octal:	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7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 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Aft>
                <a:spcPct val="20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So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(E8A)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(7212)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aseline="-25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aseline="-25000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baseline="-25000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/>
          </a:p>
          <a:p>
            <a:pPr marL="342900" indent="-342900" algn="just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Right Brace 3"/>
          <p:cNvSpPr/>
          <p:nvPr/>
        </p:nvSpPr>
        <p:spPr bwMode="auto">
          <a:xfrm rot="5400000">
            <a:off x="2976972" y="3681028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ight Brace 16"/>
          <p:cNvSpPr/>
          <p:nvPr/>
        </p:nvSpPr>
        <p:spPr bwMode="auto">
          <a:xfrm rot="5400000">
            <a:off x="2375756" y="3681029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8" name="Right Brace 17"/>
          <p:cNvSpPr/>
          <p:nvPr/>
        </p:nvSpPr>
        <p:spPr bwMode="auto">
          <a:xfrm rot="5400000">
            <a:off x="1799692" y="3681028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accent5">
                <a:lumMod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ight Brace 18"/>
          <p:cNvSpPr/>
          <p:nvPr/>
        </p:nvSpPr>
        <p:spPr bwMode="auto">
          <a:xfrm rot="5400000">
            <a:off x="1223628" y="3681028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autoUpdateAnimBg="0"/>
      <p:bldP spid="177165" grpId="0" autoUpdateAnimBg="0"/>
      <p:bldP spid="177166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7793037" cy="707802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Octal to Hex Conversion</a:t>
            </a:r>
          </a:p>
        </p:txBody>
      </p:sp>
      <p:sp>
        <p:nvSpPr>
          <p:cNvPr id="1781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980728"/>
            <a:ext cx="8382000" cy="216024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spcAft>
                <a:spcPct val="15000"/>
              </a:spcAft>
              <a:buNone/>
              <a:defRPr/>
            </a:pPr>
            <a:r>
              <a:rPr lang="en-US" sz="24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21: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en-US" sz="2800" dirty="0" smtClean="0"/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Convert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752</a:t>
            </a:r>
            <a:r>
              <a:rPr lang="en-US" sz="2000" baseline="-25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to Hex</a:t>
            </a:r>
            <a:endParaRPr lang="en-US" sz="2000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First convert the octal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binary we get: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   (111      101     010)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403648" y="3068960"/>
            <a:ext cx="1624397" cy="432048"/>
            <a:chOff x="1403648" y="3068960"/>
            <a:chExt cx="1624397" cy="432048"/>
          </a:xfrm>
        </p:grpSpPr>
        <p:sp>
          <p:nvSpPr>
            <p:cNvPr id="56327" name="Line 1029"/>
            <p:cNvSpPr>
              <a:spLocks noChangeShapeType="1"/>
            </p:cNvSpPr>
            <p:nvPr/>
          </p:nvSpPr>
          <p:spPr bwMode="auto">
            <a:xfrm>
              <a:off x="2915816" y="3120008"/>
              <a:ext cx="112229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56328" name="Line 1030"/>
            <p:cNvSpPr>
              <a:spLocks noChangeShapeType="1"/>
            </p:cNvSpPr>
            <p:nvPr/>
          </p:nvSpPr>
          <p:spPr bwMode="auto">
            <a:xfrm>
              <a:off x="1403648" y="3120008"/>
              <a:ext cx="112229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IQ"/>
            </a:p>
          </p:txBody>
        </p:sp>
        <p:sp>
          <p:nvSpPr>
            <p:cNvPr id="56329" name="Line 1031"/>
            <p:cNvSpPr>
              <a:spLocks noChangeShapeType="1"/>
            </p:cNvSpPr>
            <p:nvPr/>
          </p:nvSpPr>
          <p:spPr bwMode="auto">
            <a:xfrm>
              <a:off x="2195736" y="3068960"/>
              <a:ext cx="168344" cy="381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ar-IQ"/>
            </a:p>
          </p:txBody>
        </p:sp>
      </p:grpSp>
      <p:sp>
        <p:nvSpPr>
          <p:cNvPr id="178187" name="Rectangle 1035"/>
          <p:cNvSpPr>
            <a:spLocks noChangeArrowheads="1"/>
          </p:cNvSpPr>
          <p:nvPr/>
        </p:nvSpPr>
        <p:spPr bwMode="auto">
          <a:xfrm>
            <a:off x="533400" y="3284984"/>
            <a:ext cx="81534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spcAft>
                <a:spcPct val="15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000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  1110   1010       re-group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by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bits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add leading zeros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188" name="Rectangle 1036"/>
          <p:cNvSpPr>
            <a:spLocks noChangeArrowheads="1"/>
          </p:cNvSpPr>
          <p:nvPr/>
        </p:nvSpPr>
        <p:spPr bwMode="auto">
          <a:xfrm>
            <a:off x="251520" y="4077072"/>
            <a:ext cx="8305800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Then convert the binary to hex: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   1	    E	   A	 </a:t>
            </a: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ct val="150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	So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(752) 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1EA) </a:t>
            </a:r>
            <a:r>
              <a:rPr lang="en-US" sz="2000" baseline="-25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en-US" sz="2000" baseline="-25000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 baseline="-25000" dirty="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/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14" name="Right Brace 13"/>
          <p:cNvSpPr/>
          <p:nvPr/>
        </p:nvSpPr>
        <p:spPr bwMode="auto">
          <a:xfrm rot="5400000">
            <a:off x="2879812" y="3609021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Right Brace 14"/>
          <p:cNvSpPr/>
          <p:nvPr/>
        </p:nvSpPr>
        <p:spPr bwMode="auto">
          <a:xfrm rot="5400000">
            <a:off x="2159732" y="3609021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ight Brace 15"/>
          <p:cNvSpPr/>
          <p:nvPr/>
        </p:nvSpPr>
        <p:spPr bwMode="auto">
          <a:xfrm rot="5400000">
            <a:off x="1439652" y="3609020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7" grpId="0" autoUpdateAnimBg="0"/>
      <p:bldP spid="178188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1786712" y="1046487"/>
            <a:ext cx="53832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b="1" dirty="0" smtClean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Convert Decimal fractions </a:t>
            </a:r>
            <a:r>
              <a:rPr lang="en-US" altLang="zh-TW" sz="3200" b="1" dirty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to binary</a:t>
            </a:r>
          </a:p>
        </p:txBody>
      </p:sp>
      <p:pic>
        <p:nvPicPr>
          <p:cNvPr id="147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3103135"/>
            <a:ext cx="8372475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3681" y="2253078"/>
                <a:ext cx="26693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125</m:t>
                      </m:r>
                      <m:r>
                        <a:rPr lang="en-US" b="0" i="1" smtClean="0">
                          <a:latin typeface="Cambria Math"/>
                        </a:rPr>
                        <m:t> ∗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250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681" y="2253078"/>
                <a:ext cx="266932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93001" y="2011740"/>
                <a:ext cx="1405513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𝐼𝑛𝑡𝑒𝑔𝑒𝑟</m:t>
                      </m:r>
                    </m:oMath>
                  </m:oMathPara>
                </a14:m>
                <a:endParaRPr lang="en-US" b="0" dirty="0" smtClean="0"/>
              </a:p>
              <a:p>
                <a:r>
                  <a:rPr lang="en-US" dirty="0" smtClean="0"/>
                  <a:t>      0</a:t>
                </a:r>
              </a:p>
              <a:p>
                <a:r>
                  <a:rPr lang="en-US" dirty="0" smtClean="0"/>
                  <a:t>      0</a:t>
                </a:r>
              </a:p>
              <a:p>
                <a:r>
                  <a:rPr lang="en-US" dirty="0" smtClean="0"/>
                  <a:t>      1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001" y="2011740"/>
                <a:ext cx="1405513" cy="15696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7025" y="2623846"/>
                <a:ext cx="2329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25</m:t>
                      </m:r>
                      <m:r>
                        <a:rPr lang="en-US" b="0" i="1" smtClean="0">
                          <a:latin typeface="Cambria Math"/>
                        </a:rPr>
                        <m:t> ∗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025" y="2623846"/>
                <a:ext cx="232948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14833" y="2967318"/>
                <a:ext cx="20409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 </m:t>
                      </m:r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 ∗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833" y="2967318"/>
                <a:ext cx="2040943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>
            <a:off x="3886200" y="2438400"/>
            <a:ext cx="0" cy="73152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812506" y="2483910"/>
                <a:ext cx="13185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001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2506" y="2483910"/>
                <a:ext cx="1318502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1DC8-7071-4EE2-8A5B-5E34099A440C}" type="slidenum">
              <a:rPr lang="en-US" smtClean="0"/>
              <a:t>44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65664" y="1642408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spcAft>
                <a:spcPct val="15000"/>
              </a:spcAft>
              <a:defRPr/>
            </a:pPr>
            <a:r>
              <a:rPr lang="en-US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22:</a:t>
            </a:r>
            <a:endParaRPr lang="en-US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44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786712" y="1046487"/>
            <a:ext cx="5456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b="1" dirty="0" smtClean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Convert Binary fractions </a:t>
            </a:r>
            <a:r>
              <a:rPr lang="en-US" altLang="zh-TW" sz="3200" b="1" dirty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to </a:t>
            </a:r>
            <a:r>
              <a:rPr lang="en-US" altLang="zh-TW" sz="3200" b="1" dirty="0" smtClean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Decimal</a:t>
            </a:r>
            <a:endParaRPr lang="en-US" altLang="zh-TW" sz="3200" b="1" dirty="0">
              <a:solidFill>
                <a:srgbClr val="9900CC"/>
              </a:solidFill>
              <a:latin typeface="Monotype Corsiva" pitchFamily="66" charset="0"/>
              <a:ea typeface="PMingLiU" pitchFamily="18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48770" y="2006221"/>
                <a:ext cx="34688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101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1101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 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(   ?   ) 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8770" y="2006221"/>
                <a:ext cx="346889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05634" y="5229421"/>
                <a:ext cx="379591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101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1101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 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.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8125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)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5634" y="5229421"/>
                <a:ext cx="379591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73787" y="4415135"/>
                <a:ext cx="55794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4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0</m:t>
                      </m:r>
                      <m:r>
                        <a:rPr lang="en-US" i="1">
                          <a:latin typeface="Cambria Math"/>
                        </a:rPr>
                        <m:t>.</m:t>
                      </m:r>
                      <m:r>
                        <a:rPr lang="en-US" i="1">
                          <a:latin typeface="Cambria Math"/>
                        </a:rPr>
                        <m:t>5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25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0625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8125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87" y="4415135"/>
                <a:ext cx="5579413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1DC8-7071-4EE2-8A5B-5E34099A440C}" type="slidenum">
              <a:rPr lang="en-US" smtClean="0"/>
              <a:t>45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756721"/>
                  </p:ext>
                </p:extLst>
              </p:nvPr>
            </p:nvGraphicFramePr>
            <p:xfrm>
              <a:off x="1295403" y="2819400"/>
              <a:ext cx="6095997" cy="13817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3325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="" xmlns:a16="http://schemas.microsoft.com/office/drawing/2014/main" val="20002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="" xmlns:a16="http://schemas.microsoft.com/office/drawing/2014/main" val="20003"/>
                        </a:ext>
                      </a:extLst>
                    </a:gridCol>
                    <a:gridCol w="298702">
                      <a:extLst>
                        <a:ext uri="{9D8B030D-6E8A-4147-A177-3AD203B41FA5}">
                          <a16:colId xmlns="" xmlns:a16="http://schemas.microsoft.com/office/drawing/2014/main" val="20004"/>
                        </a:ext>
                      </a:extLst>
                    </a:gridCol>
                    <a:gridCol w="590617">
                      <a:extLst>
                        <a:ext uri="{9D8B030D-6E8A-4147-A177-3AD203B41FA5}">
                          <a16:colId xmlns="" xmlns:a16="http://schemas.microsoft.com/office/drawing/2014/main" val="20005"/>
                        </a:ext>
                      </a:extLst>
                    </a:gridCol>
                    <a:gridCol w="595554">
                      <a:extLst>
                        <a:ext uri="{9D8B030D-6E8A-4147-A177-3AD203B41FA5}">
                          <a16:colId xmlns="" xmlns:a16="http://schemas.microsoft.com/office/drawing/2014/main" val="20006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="" xmlns:a16="http://schemas.microsoft.com/office/drawing/2014/main" val="20007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="" xmlns:a16="http://schemas.microsoft.com/office/drawing/2014/main" val="20008"/>
                        </a:ext>
                      </a:extLst>
                    </a:gridCol>
                    <a:gridCol w="601424">
                      <a:extLst>
                        <a:ext uri="{9D8B030D-6E8A-4147-A177-3AD203B41FA5}">
                          <a16:colId xmlns="" xmlns:a16="http://schemas.microsoft.com/office/drawing/2014/main" val="20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4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0.125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-.0625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2368949"/>
                  </p:ext>
                </p:extLst>
              </p:nvPr>
            </p:nvGraphicFramePr>
            <p:xfrm>
              <a:off x="1295403" y="2819400"/>
              <a:ext cx="6095997" cy="11125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833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83325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9870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9061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9555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601424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01042" t="-8197" r="-846875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03158" t="-8197" r="-755789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300000" t="-8197" r="-647917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46392" t="-8197" r="-490722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40816" t="-8197" r="-385714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02400" t="-8197" r="-202400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02000" t="-8197" r="-68667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0.125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-.0625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…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.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10"/>
          <p:cNvSpPr/>
          <p:nvPr/>
        </p:nvSpPr>
        <p:spPr>
          <a:xfrm>
            <a:off x="965664" y="1642408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spcAft>
                <a:spcPct val="15000"/>
              </a:spcAft>
              <a:defRPr/>
            </a:pPr>
            <a:r>
              <a:rPr lang="en-US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23:</a:t>
            </a:r>
            <a:endParaRPr lang="en-US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7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1DC8-7071-4EE2-8A5B-5E34099A440C}" type="slidenum">
              <a:rPr lang="en-US" smtClean="0"/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3450486"/>
            <a:ext cx="6096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0</a:t>
            </a:r>
            <a:r>
              <a:rPr lang="en-US" sz="1600" b="1" dirty="0" smtClean="0">
                <a:solidFill>
                  <a:srgbClr val="FF00FF"/>
                </a:solidFill>
              </a:rPr>
              <a:t>100  </a:t>
            </a:r>
            <a:r>
              <a:rPr lang="en-US" sz="1600" dirty="0" smtClean="0"/>
              <a:t> 111</a:t>
            </a:r>
            <a:r>
              <a:rPr lang="en-US" sz="1600" b="1" dirty="0" smtClean="0">
                <a:solidFill>
                  <a:srgbClr val="00B050"/>
                </a:solidFill>
              </a:rPr>
              <a:t>0    00</a:t>
            </a:r>
            <a:r>
              <a:rPr lang="en-US" sz="1600" dirty="0" smtClean="0">
                <a:solidFill>
                  <a:srgbClr val="FF0000"/>
                </a:solidFill>
              </a:rPr>
              <a:t>00     1</a:t>
            </a:r>
            <a:r>
              <a:rPr lang="en-US" sz="1600" dirty="0" smtClean="0">
                <a:solidFill>
                  <a:srgbClr val="3333FF"/>
                </a:solidFill>
              </a:rPr>
              <a:t>100</a:t>
            </a:r>
            <a:r>
              <a:rPr lang="en-US" sz="1600" dirty="0" smtClean="0"/>
              <a:t>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dirty="0"/>
              <a:t> </a:t>
            </a:r>
            <a:r>
              <a:rPr lang="en-US" sz="1600" b="1" dirty="0" smtClean="0">
                <a:solidFill>
                  <a:srgbClr val="FF00FF"/>
                </a:solidFill>
              </a:rPr>
              <a:t>011</a:t>
            </a:r>
            <a:r>
              <a:rPr lang="en-US" sz="1600" b="1" dirty="0" smtClean="0">
                <a:solidFill>
                  <a:srgbClr val="00B050"/>
                </a:solidFill>
              </a:rPr>
              <a:t>0    10</a:t>
            </a:r>
            <a:r>
              <a:rPr lang="en-US" sz="1600" dirty="0" smtClean="0">
                <a:solidFill>
                  <a:srgbClr val="FF0000"/>
                </a:solidFill>
              </a:rPr>
              <a:t>01    1</a:t>
            </a:r>
            <a:r>
              <a:rPr lang="en-US" sz="1600" dirty="0" smtClean="0"/>
              <a:t>010    </a:t>
            </a:r>
            <a:r>
              <a:rPr lang="en-US" sz="1600" b="1" dirty="0" smtClean="0">
                <a:solidFill>
                  <a:srgbClr val="9900CC"/>
                </a:solidFill>
              </a:rPr>
              <a:t>011</a:t>
            </a:r>
            <a:r>
              <a:rPr lang="en-US" sz="1600" dirty="0" smtClean="0">
                <a:solidFill>
                  <a:srgbClr val="0000CC"/>
                </a:solidFill>
              </a:rPr>
              <a:t>1</a:t>
            </a:r>
            <a:r>
              <a:rPr lang="en-US" sz="1600" dirty="0" smtClean="0">
                <a:solidFill>
                  <a:srgbClr val="FF0066"/>
                </a:solidFill>
              </a:rPr>
              <a:t>00</a:t>
            </a:r>
            <a:endParaRPr lang="en-US" sz="1600" dirty="0">
              <a:solidFill>
                <a:srgbClr val="0000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15805" y="609600"/>
            <a:ext cx="3456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Convert </a:t>
            </a:r>
            <a:r>
              <a:rPr lang="en-US" altLang="zh-TW" sz="3200" b="1" dirty="0" smtClean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Hex.  to Octal</a:t>
            </a:r>
            <a:endParaRPr lang="en-US" altLang="zh-TW" sz="3200" b="1" dirty="0">
              <a:solidFill>
                <a:srgbClr val="9900CC"/>
              </a:solidFill>
              <a:latin typeface="Monotype Corsiva" pitchFamily="66" charset="0"/>
              <a:ea typeface="PMingLiU" pitchFamily="18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14400" y="1383268"/>
                <a:ext cx="32324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b="1" i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b="1" i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4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E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69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7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𝐻𝑒𝑥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 (   ?   )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𝑂𝑐𝑡𝑎𝑙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383268"/>
                <a:ext cx="3232488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914400" y="1676400"/>
            <a:ext cx="303801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First convert the hex to binary: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0213" y="2286000"/>
            <a:ext cx="2248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and re-group by 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bits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starting on the right)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514514" y="2438400"/>
            <a:ext cx="2248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and re-group by 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bits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starting on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left)</a:t>
            </a:r>
            <a:endParaRPr lang="en-US" dirty="0"/>
          </a:p>
        </p:txBody>
      </p:sp>
      <p:sp>
        <p:nvSpPr>
          <p:cNvPr id="13" name="Right Brace 12"/>
          <p:cNvSpPr/>
          <p:nvPr/>
        </p:nvSpPr>
        <p:spPr bwMode="auto">
          <a:xfrm rot="5400000">
            <a:off x="4084320" y="3791094"/>
            <a:ext cx="274320" cy="36576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Right Brace 13"/>
          <p:cNvSpPr/>
          <p:nvPr/>
        </p:nvSpPr>
        <p:spPr bwMode="auto">
          <a:xfrm rot="5400000">
            <a:off x="3529441" y="3698322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15" name="Right Brace 14"/>
          <p:cNvSpPr/>
          <p:nvPr/>
        </p:nvSpPr>
        <p:spPr bwMode="auto">
          <a:xfrm rot="5400000">
            <a:off x="2953377" y="3609021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ight Brace 15"/>
          <p:cNvSpPr/>
          <p:nvPr/>
        </p:nvSpPr>
        <p:spPr bwMode="auto">
          <a:xfrm rot="5400000">
            <a:off x="2484120" y="3791094"/>
            <a:ext cx="274320" cy="36576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3333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Right Brace 16"/>
          <p:cNvSpPr/>
          <p:nvPr/>
        </p:nvSpPr>
        <p:spPr bwMode="auto">
          <a:xfrm rot="5400000">
            <a:off x="2013012" y="3643082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FF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Tahoma" pitchFamily="34" charset="0"/>
            </a:endParaRPr>
          </a:p>
        </p:txBody>
      </p:sp>
      <p:sp>
        <p:nvSpPr>
          <p:cNvPr id="18" name="Right Brace 17"/>
          <p:cNvSpPr/>
          <p:nvPr/>
        </p:nvSpPr>
        <p:spPr bwMode="auto">
          <a:xfrm rot="5400000">
            <a:off x="4556760" y="3760614"/>
            <a:ext cx="274320" cy="36576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FF00FF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Right Brace 18"/>
          <p:cNvSpPr/>
          <p:nvPr/>
        </p:nvSpPr>
        <p:spPr bwMode="auto">
          <a:xfrm rot="5400000">
            <a:off x="5018348" y="3719282"/>
            <a:ext cx="360040" cy="576064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0" name="Right Brace 19"/>
          <p:cNvSpPr/>
          <p:nvPr/>
        </p:nvSpPr>
        <p:spPr bwMode="auto">
          <a:xfrm rot="5400000">
            <a:off x="5649280" y="3664414"/>
            <a:ext cx="360040" cy="68580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21" name="Right Brace 20"/>
          <p:cNvSpPr/>
          <p:nvPr/>
        </p:nvSpPr>
        <p:spPr bwMode="auto">
          <a:xfrm rot="5400000">
            <a:off x="6196176" y="3791094"/>
            <a:ext cx="274320" cy="36576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2" name="Right Brace 21"/>
          <p:cNvSpPr/>
          <p:nvPr/>
        </p:nvSpPr>
        <p:spPr bwMode="auto">
          <a:xfrm rot="5400000">
            <a:off x="6636804" y="3778714"/>
            <a:ext cx="360040" cy="45720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9900CC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3" name="Right Brace 22"/>
          <p:cNvSpPr/>
          <p:nvPr/>
        </p:nvSpPr>
        <p:spPr bwMode="auto">
          <a:xfrm rot="5400000">
            <a:off x="7132280" y="3829040"/>
            <a:ext cx="274320" cy="365760"/>
          </a:xfrm>
          <a:prstGeom prst="rightBrace">
            <a:avLst>
              <a:gd name="adj1" fmla="val 35000"/>
              <a:gd name="adj2" fmla="val 50000"/>
            </a:avLst>
          </a:prstGeom>
          <a:noFill/>
          <a:ln w="9525" cap="flat" cmpd="sng" algn="ctr">
            <a:solidFill>
              <a:srgbClr val="0000CC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CC"/>
              </a:solidFill>
              <a:effectLst/>
              <a:latin typeface="Tahoma" pitchFamily="34" charset="0"/>
            </a:endParaRPr>
          </a:p>
        </p:txBody>
      </p:sp>
      <p:cxnSp>
        <p:nvCxnSpPr>
          <p:cNvPr id="25" name="Straight Arrow Connector 24"/>
          <p:cNvCxnSpPr>
            <a:stCxn id="19" idx="1"/>
          </p:cNvCxnSpPr>
          <p:nvPr/>
        </p:nvCxnSpPr>
        <p:spPr>
          <a:xfrm>
            <a:off x="5198368" y="418733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796136" y="415685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693920" y="408065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221480" y="403493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709461" y="405692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133397" y="3980053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590800" y="408065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209800" y="403493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300192" y="4033950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804248" y="4135710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08304" y="4034934"/>
            <a:ext cx="0" cy="1097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979712" y="5219908"/>
            <a:ext cx="6830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4    7      0     1       4    . 3       2    3     2     3     4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898356" y="5939988"/>
                <a:ext cx="42984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b="1" i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b="1" i="0" dirty="0" smtClean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4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E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69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b="1" dirty="0">
                              <a:solidFill>
                                <a:srgbClr val="FF0000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7</m:t>
                          </m:r>
                          <m:r>
                            <a:rPr lang="en-US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𝐻𝑒𝑥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 (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47014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.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323234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𝑂𝑐𝑡𝑎𝑙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356" y="5939988"/>
                <a:ext cx="4298484" cy="369332"/>
              </a:xfrm>
              <a:prstGeom prst="rect">
                <a:avLst/>
              </a:prstGeom>
              <a:blipFill rotWithShape="1">
                <a:blip r:embed="rId3"/>
                <a:stretch>
                  <a:fillRect l="-992" r="-28045" b="-491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1041864" y="990600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0"/>
              </a:spcBef>
              <a:spcAft>
                <a:spcPct val="15000"/>
              </a:spcAft>
              <a:defRPr/>
            </a:pPr>
            <a:r>
              <a:rPr lang="en-US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24:</a:t>
            </a:r>
            <a:endParaRPr lang="en-US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6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6" grpId="0"/>
      <p:bldP spid="37" grpId="0"/>
      <p:bldP spid="3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91DC8-7071-4EE2-8A5B-5E34099A440C}" type="slidenum">
              <a:rPr lang="en-US" smtClean="0"/>
              <a:t>47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7000" y="762000"/>
            <a:ext cx="36455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200" b="1" dirty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Convert </a:t>
            </a:r>
            <a:r>
              <a:rPr lang="en-US" altLang="zh-TW" sz="3200" b="1" dirty="0" smtClean="0">
                <a:solidFill>
                  <a:srgbClr val="9900CC"/>
                </a:solidFill>
                <a:latin typeface="Monotype Corsiva" pitchFamily="66" charset="0"/>
                <a:ea typeface="PMingLiU" pitchFamily="18" charset="-120"/>
              </a:rPr>
              <a:t> Octal  to Hex.</a:t>
            </a:r>
            <a:endParaRPr lang="en-US" altLang="zh-TW" sz="3200" b="1" dirty="0">
              <a:solidFill>
                <a:srgbClr val="9900CC"/>
              </a:solidFill>
              <a:latin typeface="Monotype Corsiva" pitchFamily="66" charset="0"/>
              <a:ea typeface="PMingLiU" pitchFamily="18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66800" y="1752600"/>
                <a:ext cx="70866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H.W: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(?.?) 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𝑶𝒄𝒕𝒂𝒍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?.?)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𝑯𝒆𝒙</m:t>
                          </m:r>
                        </m:sub>
                      </m:sSub>
                    </m:oMath>
                  </m:oMathPara>
                </a14:m>
                <a:endParaRPr lang="en-US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52600"/>
                <a:ext cx="7086600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6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07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4658713"/>
                  </p:ext>
                </p:extLst>
              </p:nvPr>
            </p:nvGraphicFramePr>
            <p:xfrm>
              <a:off x="1331640" y="510385"/>
              <a:ext cx="3384376" cy="5949125"/>
            </p:xfrm>
            <a:graphic>
              <a:graphicData uri="http://schemas.openxmlformats.org/drawingml/2006/table">
                <a:tbl>
                  <a:tblPr firstRow="1" bandRow="1">
                    <a:tableStyleId>{D27102A9-8310-4765-A935-A1911B00CA55}</a:tableStyleId>
                  </a:tblPr>
                  <a:tblGrid>
                    <a:gridCol w="1440160"/>
                    <a:gridCol w="1944216"/>
                  </a:tblGrid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Decimal no.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Binary no.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6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𝟑</m:t>
                                    </m:r>
                                  </m:sup>
                                </m:sSup>
                                <m:r>
                                  <a:rPr lang="en-US" sz="1600" smtClean="0">
                                    <a:latin typeface="Cambria Math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16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sz="16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𝟏</m:t>
                                    </m:r>
                                  </m:sup>
                                </m:sSup>
                                <m:r>
                                  <a:rPr lang="en-US" sz="1600" smtClean="0">
                                    <a:latin typeface="Cambria Math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160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𝟐</m:t>
                                    </m:r>
                                  </m:e>
                                  <m:sup>
                                    <m:r>
                                      <a:rPr lang="en-US" sz="1600" smtClean="0">
                                        <a:latin typeface="Cambria Math"/>
                                      </a:rPr>
                                      <m:t>𝟎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8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9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13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14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34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15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84658713"/>
                  </p:ext>
                </p:extLst>
              </p:nvPr>
            </p:nvGraphicFramePr>
            <p:xfrm>
              <a:off x="1331640" y="510385"/>
              <a:ext cx="3384376" cy="5949125"/>
            </p:xfrm>
            <a:graphic>
              <a:graphicData uri="http://schemas.openxmlformats.org/drawingml/2006/table">
                <a:tbl>
                  <a:tblPr firstRow="1" bandRow="1">
                    <a:tableStyleId>{D27102A9-8310-4765-A935-A1911B00CA55}</a:tableStyleId>
                  </a:tblPr>
                  <a:tblGrid>
                    <a:gridCol w="1440160"/>
                    <a:gridCol w="1944216"/>
                  </a:tblGrid>
                  <a:tr h="5846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Decimal no.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4295" t="-3125" b="-930208"/>
                          </a:stretch>
                        </a:blipFill>
                      </a:tcPr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0  0  1  1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0  1  1  1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8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9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1  0  1  1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12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1  1  0  0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13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1  1  0  1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14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1  1  1  0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15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1  1  1  1</a:t>
                          </a:r>
                          <a:endParaRPr lang="en-US" sz="16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2" name="TextBox 1"/>
          <p:cNvSpPr txBox="1"/>
          <p:nvPr/>
        </p:nvSpPr>
        <p:spPr>
          <a:xfrm>
            <a:off x="5292080" y="1412776"/>
            <a:ext cx="2520280" cy="2232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 shows the decimal numbers representation in Binary numbers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8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4"/>
            <a:ext cx="4581475" cy="575568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Binary Numbering System</a:t>
            </a:r>
            <a:r>
              <a:rPr lang="ar-IQ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i="1" u="sng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8435280" cy="3200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 in a computer, the only possible digits we can use to encode data are 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{0,1}</a:t>
            </a:r>
          </a:p>
          <a:p>
            <a:pPr lvl="1"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numbering system that uses this set of digits is the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base 2 system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(also called the 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Numbering System)</a:t>
            </a:r>
          </a:p>
          <a:p>
            <a:pPr eaLnBrk="1" hangingPunct="1">
              <a:lnSpc>
                <a:spcPct val="150000"/>
              </a:lnSpc>
              <a:spcBef>
                <a:spcPct val="75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can apply all the principles of the base 10 system to the base 2 system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371600" y="4509120"/>
            <a:ext cx="5399088" cy="750887"/>
            <a:chOff x="879" y="3367"/>
            <a:chExt cx="3401" cy="473"/>
          </a:xfrm>
        </p:grpSpPr>
        <p:sp>
          <p:nvSpPr>
            <p:cNvPr id="11269" name="Rectangle 4"/>
            <p:cNvSpPr>
              <a:spLocks noChangeArrowheads="1"/>
            </p:cNvSpPr>
            <p:nvPr/>
          </p:nvSpPr>
          <p:spPr bwMode="auto">
            <a:xfrm>
              <a:off x="3381" y="3623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3669" y="3623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3957" y="3623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5959" name="Text Box 7"/>
            <p:cNvSpPr txBox="1">
              <a:spLocks noChangeArrowheads="1"/>
            </p:cNvSpPr>
            <p:nvPr/>
          </p:nvSpPr>
          <p:spPr bwMode="auto">
            <a:xfrm>
              <a:off x="3994" y="3367"/>
              <a:ext cx="286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8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</a:t>
              </a:r>
              <a:endPara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5960" name="Text Box 8"/>
            <p:cNvSpPr txBox="1">
              <a:spLocks noChangeArrowheads="1"/>
            </p:cNvSpPr>
            <p:nvPr/>
          </p:nvSpPr>
          <p:spPr bwMode="auto">
            <a:xfrm>
              <a:off x="3681" y="3367"/>
              <a:ext cx="286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8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endPara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5961" name="Text Box 9"/>
            <p:cNvSpPr txBox="1">
              <a:spLocks noChangeArrowheads="1"/>
            </p:cNvSpPr>
            <p:nvPr/>
          </p:nvSpPr>
          <p:spPr bwMode="auto">
            <a:xfrm>
              <a:off x="3370" y="3367"/>
              <a:ext cx="286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8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endPara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5962" name="Text Box 10"/>
            <p:cNvSpPr txBox="1">
              <a:spLocks noChangeArrowheads="1"/>
            </p:cNvSpPr>
            <p:nvPr/>
          </p:nvSpPr>
          <p:spPr bwMode="auto">
            <a:xfrm>
              <a:off x="879" y="3399"/>
              <a:ext cx="1414" cy="250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Position weights</a:t>
              </a:r>
            </a:p>
          </p:txBody>
        </p:sp>
        <p:sp>
          <p:nvSpPr>
            <p:cNvPr id="125963" name="Text Box 11"/>
            <p:cNvSpPr txBox="1">
              <a:spLocks noChangeArrowheads="1"/>
            </p:cNvSpPr>
            <p:nvPr/>
          </p:nvSpPr>
          <p:spPr bwMode="auto">
            <a:xfrm>
              <a:off x="1598" y="3585"/>
              <a:ext cx="550" cy="250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0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digits</a:t>
              </a:r>
            </a:p>
          </p:txBody>
        </p:sp>
        <p:sp>
          <p:nvSpPr>
            <p:cNvPr id="11277" name="Line 12"/>
            <p:cNvSpPr>
              <a:spLocks noChangeShapeType="1"/>
            </p:cNvSpPr>
            <p:nvPr/>
          </p:nvSpPr>
          <p:spPr bwMode="auto">
            <a:xfrm>
              <a:off x="2250" y="3527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1278" name="Line 13"/>
            <p:cNvSpPr>
              <a:spLocks noChangeShapeType="1"/>
            </p:cNvSpPr>
            <p:nvPr/>
          </p:nvSpPr>
          <p:spPr bwMode="auto">
            <a:xfrm>
              <a:off x="2229" y="3719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1279" name="Rectangle 14"/>
            <p:cNvSpPr>
              <a:spLocks noChangeArrowheads="1"/>
            </p:cNvSpPr>
            <p:nvPr/>
          </p:nvSpPr>
          <p:spPr bwMode="auto">
            <a:xfrm>
              <a:off x="3093" y="3623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1280" name="Rectangle 15"/>
            <p:cNvSpPr>
              <a:spLocks noChangeArrowheads="1"/>
            </p:cNvSpPr>
            <p:nvPr/>
          </p:nvSpPr>
          <p:spPr bwMode="auto">
            <a:xfrm>
              <a:off x="2805" y="3623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1281" name="Line 16"/>
            <p:cNvSpPr>
              <a:spLocks noChangeShapeType="1"/>
            </p:cNvSpPr>
            <p:nvPr/>
          </p:nvSpPr>
          <p:spPr bwMode="auto">
            <a:xfrm flipH="1">
              <a:off x="2517" y="3719"/>
              <a:ext cx="288" cy="0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5969" name="Rectangle 17"/>
            <p:cNvSpPr>
              <a:spLocks noChangeArrowheads="1"/>
            </p:cNvSpPr>
            <p:nvPr/>
          </p:nvSpPr>
          <p:spPr bwMode="auto">
            <a:xfrm>
              <a:off x="3082" y="3367"/>
              <a:ext cx="286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8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3</a:t>
              </a:r>
            </a:p>
          </p:txBody>
        </p:sp>
        <p:sp>
          <p:nvSpPr>
            <p:cNvPr id="125970" name="Rectangle 18"/>
            <p:cNvSpPr>
              <a:spLocks noChangeArrowheads="1"/>
            </p:cNvSpPr>
            <p:nvPr/>
          </p:nvSpPr>
          <p:spPr bwMode="auto">
            <a:xfrm>
              <a:off x="2794" y="3379"/>
              <a:ext cx="286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8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4</a:t>
              </a:r>
            </a:p>
          </p:txBody>
        </p:sp>
        <p:sp>
          <p:nvSpPr>
            <p:cNvPr id="11284" name="Text Box 20"/>
            <p:cNvSpPr txBox="1">
              <a:spLocks noChangeArrowheads="1"/>
            </p:cNvSpPr>
            <p:nvPr/>
          </p:nvSpPr>
          <p:spPr bwMode="auto">
            <a:xfrm>
              <a:off x="3972" y="3609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1</a:t>
              </a:r>
            </a:p>
          </p:txBody>
        </p:sp>
        <p:sp>
          <p:nvSpPr>
            <p:cNvPr id="11285" name="Text Box 21"/>
            <p:cNvSpPr txBox="1">
              <a:spLocks noChangeArrowheads="1"/>
            </p:cNvSpPr>
            <p:nvPr/>
          </p:nvSpPr>
          <p:spPr bwMode="auto">
            <a:xfrm>
              <a:off x="3732" y="3609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1</a:t>
              </a:r>
            </a:p>
          </p:txBody>
        </p:sp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3446" y="3600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0</a:t>
              </a:r>
            </a:p>
          </p:txBody>
        </p:sp>
        <p:sp>
          <p:nvSpPr>
            <p:cNvPr id="11287" name="Text Box 23"/>
            <p:cNvSpPr txBox="1">
              <a:spLocks noChangeArrowheads="1"/>
            </p:cNvSpPr>
            <p:nvPr/>
          </p:nvSpPr>
          <p:spPr bwMode="auto">
            <a:xfrm>
              <a:off x="3158" y="3594"/>
              <a:ext cx="218" cy="231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800" b="1">
                  <a:solidFill>
                    <a:schemeClr val="folHlink"/>
                  </a:solidFill>
                  <a:latin typeface="Verdana" pitchFamily="34" charset="0"/>
                </a:rPr>
                <a:t>1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239000" cy="555848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Numbering System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24744"/>
            <a:ext cx="8001000" cy="223224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4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How is a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positive integer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represented in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150000"/>
              </a:lnSpc>
              <a:spcBef>
                <a:spcPct val="4000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Let’s analyze the binary number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eaLnBrk="1" hangingPunct="1">
              <a:lnSpc>
                <a:spcPct val="15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110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2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2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2</a:t>
            </a:r>
            <a:r>
              <a:rPr lang="en-US" sz="2000" baseline="30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) 				</a:t>
            </a:r>
          </a:p>
          <a:p>
            <a:pPr lvl="1" eaLnBrk="1" hangingPunct="1">
              <a:lnSpc>
                <a:spcPct val="15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000" dirty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	=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4)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2)  + (</a:t>
            </a: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x 1)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066800" y="3356992"/>
            <a:ext cx="6324600" cy="2362200"/>
            <a:chOff x="672" y="2400"/>
            <a:chExt cx="3984" cy="1488"/>
          </a:xfrm>
        </p:grpSpPr>
        <p:sp>
          <p:nvSpPr>
            <p:cNvPr id="12294" name="Rectangle 4"/>
            <p:cNvSpPr>
              <a:spLocks noChangeArrowheads="1"/>
            </p:cNvSpPr>
            <p:nvPr/>
          </p:nvSpPr>
          <p:spPr bwMode="auto">
            <a:xfrm>
              <a:off x="2278" y="2736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295" name="Rectangle 5"/>
            <p:cNvSpPr>
              <a:spLocks noChangeArrowheads="1"/>
            </p:cNvSpPr>
            <p:nvPr/>
          </p:nvSpPr>
          <p:spPr bwMode="auto">
            <a:xfrm>
              <a:off x="2566" y="2736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296" name="Rectangle 6"/>
            <p:cNvSpPr>
              <a:spLocks noChangeArrowheads="1"/>
            </p:cNvSpPr>
            <p:nvPr/>
          </p:nvSpPr>
          <p:spPr bwMode="auto">
            <a:xfrm>
              <a:off x="2854" y="2736"/>
              <a:ext cx="288" cy="192"/>
            </a:xfrm>
            <a:prstGeom prst="rect">
              <a:avLst/>
            </a:prstGeom>
            <a:noFill/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ar-IQ"/>
            </a:p>
          </p:txBody>
        </p:sp>
        <p:sp>
          <p:nvSpPr>
            <p:cNvPr id="128007" name="Text Box 7"/>
            <p:cNvSpPr txBox="1">
              <a:spLocks noChangeArrowheads="1"/>
            </p:cNvSpPr>
            <p:nvPr/>
          </p:nvSpPr>
          <p:spPr bwMode="auto">
            <a:xfrm>
              <a:off x="2278" y="2736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</a:p>
          </p:txBody>
        </p:sp>
        <p:sp>
          <p:nvSpPr>
            <p:cNvPr id="128008" name="Text Box 8"/>
            <p:cNvSpPr txBox="1">
              <a:spLocks noChangeArrowheads="1"/>
            </p:cNvSpPr>
            <p:nvPr/>
          </p:nvSpPr>
          <p:spPr bwMode="auto">
            <a:xfrm>
              <a:off x="2614" y="2736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</a:p>
          </p:txBody>
        </p:sp>
        <p:sp>
          <p:nvSpPr>
            <p:cNvPr id="128009" name="Text Box 9"/>
            <p:cNvSpPr txBox="1">
              <a:spLocks noChangeArrowheads="1"/>
            </p:cNvSpPr>
            <p:nvPr/>
          </p:nvSpPr>
          <p:spPr bwMode="auto">
            <a:xfrm>
              <a:off x="2902" y="2736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</a:t>
              </a:r>
            </a:p>
          </p:txBody>
        </p:sp>
        <p:sp>
          <p:nvSpPr>
            <p:cNvPr id="128010" name="Text Box 10"/>
            <p:cNvSpPr txBox="1">
              <a:spLocks noChangeArrowheads="1"/>
            </p:cNvSpPr>
            <p:nvPr/>
          </p:nvSpPr>
          <p:spPr bwMode="auto">
            <a:xfrm>
              <a:off x="2899" y="2496"/>
              <a:ext cx="270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8011" name="Text Box 11"/>
            <p:cNvSpPr txBox="1">
              <a:spLocks noChangeArrowheads="1"/>
            </p:cNvSpPr>
            <p:nvPr/>
          </p:nvSpPr>
          <p:spPr bwMode="auto">
            <a:xfrm>
              <a:off x="2586" y="2496"/>
              <a:ext cx="270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8012" name="Text Box 12"/>
            <p:cNvSpPr txBox="1">
              <a:spLocks noChangeArrowheads="1"/>
            </p:cNvSpPr>
            <p:nvPr/>
          </p:nvSpPr>
          <p:spPr bwMode="auto">
            <a:xfrm>
              <a:off x="2275" y="2496"/>
              <a:ext cx="270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endParaRPr 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128013" name="Text Box 13"/>
            <p:cNvSpPr txBox="1">
              <a:spLocks noChangeArrowheads="1"/>
            </p:cNvSpPr>
            <p:nvPr/>
          </p:nvSpPr>
          <p:spPr bwMode="auto">
            <a:xfrm>
              <a:off x="790" y="2496"/>
              <a:ext cx="1156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Position weights</a:t>
              </a:r>
            </a:p>
          </p:txBody>
        </p:sp>
        <p:sp>
          <p:nvSpPr>
            <p:cNvPr id="128014" name="Text Box 14"/>
            <p:cNvSpPr txBox="1">
              <a:spLocks noChangeArrowheads="1"/>
            </p:cNvSpPr>
            <p:nvPr/>
          </p:nvSpPr>
          <p:spPr bwMode="auto">
            <a:xfrm>
              <a:off x="838" y="2736"/>
              <a:ext cx="102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Number </a:t>
              </a:r>
              <a:r>
                <a:rPr lang="en-US" sz="16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digits</a:t>
              </a:r>
            </a:p>
          </p:txBody>
        </p:sp>
        <p:sp>
          <p:nvSpPr>
            <p:cNvPr id="12305" name="Line 15"/>
            <p:cNvSpPr>
              <a:spLocks noChangeShapeType="1"/>
            </p:cNvSpPr>
            <p:nvPr/>
          </p:nvSpPr>
          <p:spPr bwMode="auto">
            <a:xfrm>
              <a:off x="1942" y="2592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06" name="Line 16"/>
            <p:cNvSpPr>
              <a:spLocks noChangeShapeType="1"/>
            </p:cNvSpPr>
            <p:nvPr/>
          </p:nvSpPr>
          <p:spPr bwMode="auto">
            <a:xfrm>
              <a:off x="1942" y="2880"/>
              <a:ext cx="288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07" name="Line 17"/>
            <p:cNvSpPr>
              <a:spLocks noChangeShapeType="1"/>
            </p:cNvSpPr>
            <p:nvPr/>
          </p:nvSpPr>
          <p:spPr bwMode="auto">
            <a:xfrm>
              <a:off x="2998" y="2948"/>
              <a:ext cx="0" cy="144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08" name="Line 18"/>
            <p:cNvSpPr>
              <a:spLocks noChangeShapeType="1"/>
            </p:cNvSpPr>
            <p:nvPr/>
          </p:nvSpPr>
          <p:spPr bwMode="auto">
            <a:xfrm>
              <a:off x="2998" y="3092"/>
              <a:ext cx="240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09" name="Line 19"/>
            <p:cNvSpPr>
              <a:spLocks noChangeShapeType="1"/>
            </p:cNvSpPr>
            <p:nvPr/>
          </p:nvSpPr>
          <p:spPr bwMode="auto">
            <a:xfrm>
              <a:off x="2710" y="2928"/>
              <a:ext cx="0" cy="336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10" name="Line 20"/>
            <p:cNvSpPr>
              <a:spLocks noChangeShapeType="1"/>
            </p:cNvSpPr>
            <p:nvPr/>
          </p:nvSpPr>
          <p:spPr bwMode="auto">
            <a:xfrm>
              <a:off x="2710" y="3264"/>
              <a:ext cx="480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11" name="Line 21"/>
            <p:cNvSpPr>
              <a:spLocks noChangeShapeType="1"/>
            </p:cNvSpPr>
            <p:nvPr/>
          </p:nvSpPr>
          <p:spPr bwMode="auto">
            <a:xfrm>
              <a:off x="2422" y="2928"/>
              <a:ext cx="0" cy="528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12" name="Line 22"/>
            <p:cNvSpPr>
              <a:spLocks noChangeShapeType="1"/>
            </p:cNvSpPr>
            <p:nvPr/>
          </p:nvSpPr>
          <p:spPr bwMode="auto">
            <a:xfrm>
              <a:off x="2422" y="3456"/>
              <a:ext cx="816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8023" name="Text Box 23"/>
            <p:cNvSpPr txBox="1">
              <a:spLocks noChangeArrowheads="1"/>
            </p:cNvSpPr>
            <p:nvPr/>
          </p:nvSpPr>
          <p:spPr bwMode="auto">
            <a:xfrm>
              <a:off x="3189" y="2976"/>
              <a:ext cx="1033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 x2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0    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=     0</a:t>
              </a:r>
            </a:p>
          </p:txBody>
        </p:sp>
        <p:sp>
          <p:nvSpPr>
            <p:cNvPr id="128024" name="Text Box 24"/>
            <p:cNvSpPr txBox="1">
              <a:spLocks noChangeArrowheads="1"/>
            </p:cNvSpPr>
            <p:nvPr/>
          </p:nvSpPr>
          <p:spPr bwMode="auto">
            <a:xfrm>
              <a:off x="3190" y="3168"/>
              <a:ext cx="1104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 x2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  =      2</a:t>
              </a:r>
            </a:p>
          </p:txBody>
        </p:sp>
        <p:sp>
          <p:nvSpPr>
            <p:cNvPr id="128025" name="Text Box 25"/>
            <p:cNvSpPr txBox="1">
              <a:spLocks noChangeArrowheads="1"/>
            </p:cNvSpPr>
            <p:nvPr/>
          </p:nvSpPr>
          <p:spPr bwMode="auto">
            <a:xfrm>
              <a:off x="3216" y="3349"/>
              <a:ext cx="100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1 x 2</a:t>
              </a:r>
              <a:r>
                <a:rPr lang="en-US" sz="1600" b="1" baseline="3000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2</a:t>
              </a: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 =     4</a:t>
              </a:r>
            </a:p>
          </p:txBody>
        </p:sp>
        <p:sp>
          <p:nvSpPr>
            <p:cNvPr id="12316" name="Line 26"/>
            <p:cNvSpPr>
              <a:spLocks noChangeShapeType="1"/>
            </p:cNvSpPr>
            <p:nvPr/>
          </p:nvSpPr>
          <p:spPr bwMode="auto">
            <a:xfrm>
              <a:off x="3862" y="3600"/>
              <a:ext cx="432" cy="0"/>
            </a:xfrm>
            <a:prstGeom prst="line">
              <a:avLst/>
            </a:prstGeom>
            <a:noFill/>
            <a:ln w="41275">
              <a:solidFill>
                <a:srgbClr val="B2B2B2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2317" name="Text Box 27"/>
            <p:cNvSpPr txBox="1">
              <a:spLocks noChangeArrowheads="1"/>
            </p:cNvSpPr>
            <p:nvPr/>
          </p:nvSpPr>
          <p:spPr bwMode="auto">
            <a:xfrm>
              <a:off x="4246" y="2976"/>
              <a:ext cx="266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+ </a:t>
              </a:r>
            </a:p>
          </p:txBody>
        </p:sp>
        <p:sp>
          <p:nvSpPr>
            <p:cNvPr id="12318" name="Text Box 28"/>
            <p:cNvSpPr txBox="1">
              <a:spLocks noChangeArrowheads="1"/>
            </p:cNvSpPr>
            <p:nvPr/>
          </p:nvSpPr>
          <p:spPr bwMode="auto">
            <a:xfrm>
              <a:off x="4243" y="3168"/>
              <a:ext cx="221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solidFill>
                    <a:srgbClr val="000000"/>
                  </a:solidFill>
                  <a:latin typeface="Verdana" pitchFamily="34" charset="0"/>
                </a:rPr>
                <a:t>+</a:t>
              </a:r>
            </a:p>
          </p:txBody>
        </p:sp>
        <p:sp>
          <p:nvSpPr>
            <p:cNvPr id="128029" name="Rectangle 29"/>
            <p:cNvSpPr>
              <a:spLocks noChangeArrowheads="1"/>
            </p:cNvSpPr>
            <p:nvPr/>
          </p:nvSpPr>
          <p:spPr bwMode="auto">
            <a:xfrm>
              <a:off x="4021" y="3600"/>
              <a:ext cx="207" cy="212"/>
            </a:xfrm>
            <a:prstGeom prst="rect">
              <a:avLst/>
            </a:prstGeom>
            <a:noFill/>
            <a:ln w="412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6</a:t>
              </a:r>
            </a:p>
          </p:txBody>
        </p:sp>
        <p:sp>
          <p:nvSpPr>
            <p:cNvPr id="12320" name="Rectangle 30"/>
            <p:cNvSpPr>
              <a:spLocks noChangeArrowheads="1"/>
            </p:cNvSpPr>
            <p:nvPr/>
          </p:nvSpPr>
          <p:spPr bwMode="auto">
            <a:xfrm>
              <a:off x="672" y="2400"/>
              <a:ext cx="3984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ar-IQ"/>
            </a:p>
          </p:txBody>
        </p:sp>
      </p:grpSp>
      <p:sp>
        <p:nvSpPr>
          <p:cNvPr id="128032" name="Rectangle 32"/>
          <p:cNvSpPr>
            <a:spLocks noChangeArrowheads="1"/>
          </p:cNvSpPr>
          <p:nvPr/>
        </p:nvSpPr>
        <p:spPr bwMode="auto">
          <a:xfrm>
            <a:off x="685800" y="5877272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4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 a count of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SIX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is represented in binary as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110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 autoUpdateAnimBg="0"/>
      <p:bldP spid="12803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7793037" cy="563786"/>
          </a:xfrm>
        </p:spPr>
        <p:txBody>
          <a:bodyPr/>
          <a:lstStyle/>
          <a:p>
            <a:pPr eaLnBrk="1" hangingPunct="1"/>
            <a:r>
              <a:rPr lang="en-US" sz="28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Decimal Conversion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685800" y="1927448"/>
            <a:ext cx="7543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 convert a base 2 (binary) number to base 10 (decimal):</a:t>
            </a:r>
          </a:p>
          <a:p>
            <a:pPr marL="742950" lvl="1" indent="-285750">
              <a:lnSpc>
                <a:spcPct val="15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Add all the values (positional weights) where a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digit occurs</a:t>
            </a:r>
          </a:p>
          <a:p>
            <a:pPr marL="742950" lvl="1" indent="-285750">
              <a:lnSpc>
                <a:spcPct val="15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Positions where a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zero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digit occurs do NOT add to the value, and can be ignored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7793037" cy="623664"/>
          </a:xfrm>
        </p:spPr>
        <p:txBody>
          <a:bodyPr/>
          <a:lstStyle/>
          <a:p>
            <a:pPr eaLnBrk="1" hangingPunct="1"/>
            <a:r>
              <a:rPr lang="en-US" sz="2400" b="1" i="1" u="sng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Binary to Decimal Conversion</a:t>
            </a:r>
          </a:p>
        </p:txBody>
      </p:sp>
      <p:grpSp>
        <p:nvGrpSpPr>
          <p:cNvPr id="14340" name="Group 26"/>
          <p:cNvGrpSpPr>
            <a:grpSpLocks/>
          </p:cNvGrpSpPr>
          <p:nvPr/>
        </p:nvGrpSpPr>
        <p:grpSpPr bwMode="auto">
          <a:xfrm>
            <a:off x="3276600" y="2895600"/>
            <a:ext cx="914400" cy="315913"/>
            <a:chOff x="1632" y="1776"/>
            <a:chExt cx="1920" cy="192"/>
          </a:xfrm>
        </p:grpSpPr>
        <p:sp>
          <p:nvSpPr>
            <p:cNvPr id="14354" name="Line 5"/>
            <p:cNvSpPr>
              <a:spLocks noChangeShapeType="1"/>
            </p:cNvSpPr>
            <p:nvPr/>
          </p:nvSpPr>
          <p:spPr bwMode="auto">
            <a:xfrm>
              <a:off x="1632" y="1776"/>
              <a:ext cx="0" cy="192"/>
            </a:xfrm>
            <a:prstGeom prst="line">
              <a:avLst/>
            </a:prstGeom>
            <a:noFill/>
            <a:ln w="41275">
              <a:solidFill>
                <a:srgbClr val="3366FF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4355" name="Line 6"/>
            <p:cNvSpPr>
              <a:spLocks noChangeShapeType="1"/>
            </p:cNvSpPr>
            <p:nvPr/>
          </p:nvSpPr>
          <p:spPr bwMode="auto">
            <a:xfrm>
              <a:off x="1632" y="1968"/>
              <a:ext cx="1920" cy="0"/>
            </a:xfrm>
            <a:prstGeom prst="line">
              <a:avLst/>
            </a:prstGeom>
            <a:noFill/>
            <a:ln w="41275">
              <a:solidFill>
                <a:srgbClr val="3366FF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</p:grp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2667000" y="2895600"/>
            <a:ext cx="1524000" cy="1382713"/>
            <a:chOff x="1584" y="2208"/>
            <a:chExt cx="2160" cy="768"/>
          </a:xfrm>
        </p:grpSpPr>
        <p:sp>
          <p:nvSpPr>
            <p:cNvPr id="14352" name="Line 9"/>
            <p:cNvSpPr>
              <a:spLocks noChangeShapeType="1"/>
            </p:cNvSpPr>
            <p:nvPr/>
          </p:nvSpPr>
          <p:spPr bwMode="auto">
            <a:xfrm>
              <a:off x="1584" y="2208"/>
              <a:ext cx="0" cy="768"/>
            </a:xfrm>
            <a:prstGeom prst="line">
              <a:avLst/>
            </a:prstGeom>
            <a:noFill/>
            <a:ln w="41275">
              <a:solidFill>
                <a:srgbClr val="3366FF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  <p:sp>
          <p:nvSpPr>
            <p:cNvPr id="14353" name="Line 10"/>
            <p:cNvSpPr>
              <a:spLocks noChangeShapeType="1"/>
            </p:cNvSpPr>
            <p:nvPr/>
          </p:nvSpPr>
          <p:spPr bwMode="auto">
            <a:xfrm>
              <a:off x="1584" y="2976"/>
              <a:ext cx="2160" cy="0"/>
            </a:xfrm>
            <a:prstGeom prst="line">
              <a:avLst/>
            </a:prstGeom>
            <a:noFill/>
            <a:ln w="41275">
              <a:solidFill>
                <a:srgbClr val="3366FF"/>
              </a:solidFill>
              <a:round/>
              <a:headEnd/>
              <a:tailEnd type="stealth" w="med" len="med"/>
            </a:ln>
          </p:spPr>
          <p:txBody>
            <a:bodyPr>
              <a:spAutoFit/>
            </a:bodyPr>
            <a:lstStyle/>
            <a:p>
              <a:endParaRPr lang="ar-IQ"/>
            </a:p>
          </p:txBody>
        </p:sp>
      </p:grpSp>
      <p:sp>
        <p:nvSpPr>
          <p:cNvPr id="131089" name="Line 17"/>
          <p:cNvSpPr>
            <a:spLocks noChangeShapeType="1"/>
          </p:cNvSpPr>
          <p:nvPr/>
        </p:nvSpPr>
        <p:spPr bwMode="auto">
          <a:xfrm>
            <a:off x="6096000" y="6030913"/>
            <a:ext cx="10668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ar-IQ"/>
          </a:p>
        </p:txBody>
      </p:sp>
      <p:sp>
        <p:nvSpPr>
          <p:cNvPr id="131090" name="Rectangle 18"/>
          <p:cNvSpPr>
            <a:spLocks noChangeArrowheads="1"/>
          </p:cNvSpPr>
          <p:nvPr/>
        </p:nvSpPr>
        <p:spPr bwMode="auto">
          <a:xfrm>
            <a:off x="5868144" y="6107113"/>
            <a:ext cx="1641177" cy="523220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(37)</a:t>
            </a:r>
            <a:r>
              <a:rPr lang="en-US" sz="2800" b="1" baseline="-250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400" y="1981200"/>
            <a:ext cx="8382000" cy="4648200"/>
            <a:chOff x="533400" y="1981200"/>
            <a:chExt cx="8382000" cy="4648200"/>
          </a:xfrm>
        </p:grpSpPr>
        <p:sp>
          <p:nvSpPr>
            <p:cNvPr id="14339" name="Rectangle 4"/>
            <p:cNvSpPr>
              <a:spLocks noChangeArrowheads="1"/>
            </p:cNvSpPr>
            <p:nvPr/>
          </p:nvSpPr>
          <p:spPr bwMode="auto">
            <a:xfrm>
              <a:off x="533400" y="1981200"/>
              <a:ext cx="8382000" cy="464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Example1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:   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Convert binary 100101</a:t>
              </a:r>
              <a:r>
                <a:rPr lang="en-US" b="1" baseline="-25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to decimal</a:t>
              </a:r>
            </a:p>
            <a:p>
              <a:pPr marL="342900" indent="-3429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dirty="0">
                  <a:latin typeface="Arial" pitchFamily="34" charset="0"/>
                </a:rPr>
                <a:t>(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written</a:t>
              </a:r>
              <a:r>
                <a:rPr lang="en-US" dirty="0">
                  <a:latin typeface="Arial" pitchFamily="34" charset="0"/>
                </a:rPr>
                <a:t> </a:t>
              </a:r>
              <a:r>
                <a:rPr lang="en-US" sz="2800" dirty="0">
                  <a:latin typeface="Arial" pitchFamily="34" charset="0"/>
                </a:rPr>
                <a:t>1 0 0 1 0 1</a:t>
              </a:r>
              <a:r>
                <a:rPr lang="en-US" sz="2800" baseline="-25000" dirty="0">
                  <a:latin typeface="Arial" pitchFamily="34" charset="0"/>
                </a:rPr>
                <a:t>2</a:t>
              </a:r>
              <a:r>
                <a:rPr lang="en-US" dirty="0">
                  <a:latin typeface="Arial" pitchFamily="34" charset="0"/>
                </a:rPr>
                <a:t> ) =  </a:t>
              </a:r>
            </a:p>
            <a:p>
              <a:pPr marL="342900" indent="-34290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dirty="0">
                  <a:latin typeface="Arial" pitchFamily="34" charset="0"/>
                </a:rPr>
                <a:t>				 	</a:t>
              </a:r>
              <a:r>
                <a:rPr lang="en-US" sz="2800" dirty="0">
                  <a:latin typeface="Arial" pitchFamily="34" charset="0"/>
                </a:rPr>
                <a:t>1*2</a:t>
              </a:r>
              <a:r>
                <a:rPr lang="en-US" sz="2800" baseline="30000" dirty="0">
                  <a:latin typeface="Arial" pitchFamily="34" charset="0"/>
                </a:rPr>
                <a:t>0 </a:t>
              </a:r>
              <a:r>
                <a:rPr lang="en-US" sz="2800" dirty="0">
                  <a:latin typeface="Arial" pitchFamily="34" charset="0"/>
                </a:rPr>
                <a:t>+	  </a:t>
              </a:r>
            </a:p>
            <a:p>
              <a:pPr marL="342900" indent="-34290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800" dirty="0">
                  <a:latin typeface="Arial" pitchFamily="34" charset="0"/>
                </a:rPr>
                <a:t>    				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0*2</a:t>
              </a:r>
              <a:r>
                <a:rPr lang="en-US" sz="2800" baseline="30000" dirty="0">
                  <a:solidFill>
                    <a:srgbClr val="B2B2B2"/>
                  </a:solidFill>
                  <a:latin typeface="Arial" pitchFamily="34" charset="0"/>
                </a:rPr>
                <a:t>1 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+</a:t>
              </a:r>
            </a:p>
            <a:p>
              <a:pPr marL="342900" indent="-34290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800" dirty="0">
                  <a:latin typeface="Arial" pitchFamily="34" charset="0"/>
                </a:rPr>
                <a:t>    				1*2</a:t>
              </a:r>
              <a:r>
                <a:rPr lang="en-US" sz="2800" baseline="30000" dirty="0">
                  <a:latin typeface="Arial" pitchFamily="34" charset="0"/>
                </a:rPr>
                <a:t>2 </a:t>
              </a:r>
              <a:r>
                <a:rPr lang="en-US" sz="2800" dirty="0">
                  <a:latin typeface="Arial" pitchFamily="34" charset="0"/>
                </a:rPr>
                <a:t>+	  </a:t>
              </a:r>
            </a:p>
            <a:p>
              <a:pPr marL="342900" indent="-34290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800" dirty="0">
                  <a:latin typeface="Arial" pitchFamily="34" charset="0"/>
                </a:rPr>
                <a:t>    				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0*2</a:t>
              </a:r>
              <a:r>
                <a:rPr lang="en-US" sz="2800" baseline="30000" dirty="0">
                  <a:solidFill>
                    <a:srgbClr val="B2B2B2"/>
                  </a:solidFill>
                  <a:latin typeface="Arial" pitchFamily="34" charset="0"/>
                </a:rPr>
                <a:t>3 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+</a:t>
              </a:r>
              <a:r>
                <a:rPr lang="en-US" sz="2800" dirty="0">
                  <a:latin typeface="Arial" pitchFamily="34" charset="0"/>
                </a:rPr>
                <a:t> </a:t>
              </a:r>
            </a:p>
            <a:p>
              <a:pPr marL="342900" indent="-34290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800" dirty="0">
                  <a:latin typeface="Arial" pitchFamily="34" charset="0"/>
                </a:rPr>
                <a:t>    				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0*2</a:t>
              </a:r>
              <a:r>
                <a:rPr lang="en-US" sz="2800" baseline="30000" dirty="0">
                  <a:solidFill>
                    <a:srgbClr val="B2B2B2"/>
                  </a:solidFill>
                  <a:latin typeface="Arial" pitchFamily="34" charset="0"/>
                </a:rPr>
                <a:t>4 </a:t>
              </a:r>
              <a:r>
                <a:rPr lang="en-US" sz="2800" dirty="0">
                  <a:solidFill>
                    <a:srgbClr val="B2B2B2"/>
                  </a:solidFill>
                  <a:latin typeface="Arial" pitchFamily="34" charset="0"/>
                </a:rPr>
                <a:t>+</a:t>
              </a:r>
            </a:p>
            <a:p>
              <a:pPr marL="342900" indent="-342900"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800" dirty="0">
                  <a:latin typeface="Arial" pitchFamily="34" charset="0"/>
                </a:rPr>
                <a:t>    			 	1*2</a:t>
              </a:r>
              <a:r>
                <a:rPr lang="en-US" sz="2800" baseline="30000" dirty="0">
                  <a:latin typeface="Arial" pitchFamily="34" charset="0"/>
                </a:rPr>
                <a:t>5		</a:t>
              </a:r>
              <a:endParaRPr lang="en-US" sz="2800" dirty="0">
                <a:latin typeface="Arial" pitchFamily="34" charset="0"/>
              </a:endParaRPr>
            </a:p>
          </p:txBody>
        </p:sp>
        <p:grpSp>
          <p:nvGrpSpPr>
            <p:cNvPr id="14342" name="Group 24"/>
            <p:cNvGrpSpPr>
              <a:grpSpLocks/>
            </p:cNvGrpSpPr>
            <p:nvPr/>
          </p:nvGrpSpPr>
          <p:grpSpPr bwMode="auto">
            <a:xfrm>
              <a:off x="1828800" y="2895600"/>
              <a:ext cx="2362200" cy="2906713"/>
              <a:chOff x="1200" y="2256"/>
              <a:chExt cx="2502" cy="1488"/>
            </a:xfrm>
          </p:grpSpPr>
          <p:sp>
            <p:nvSpPr>
              <p:cNvPr id="14350" name="Line 15"/>
              <p:cNvSpPr>
                <a:spLocks noChangeShapeType="1"/>
              </p:cNvSpPr>
              <p:nvPr/>
            </p:nvSpPr>
            <p:spPr bwMode="auto">
              <a:xfrm>
                <a:off x="1200" y="3744"/>
                <a:ext cx="2502" cy="0"/>
              </a:xfrm>
              <a:prstGeom prst="line">
                <a:avLst/>
              </a:prstGeom>
              <a:noFill/>
              <a:ln w="41275">
                <a:solidFill>
                  <a:srgbClr val="3366FF"/>
                </a:solidFill>
                <a:round/>
                <a:headEnd/>
                <a:tailEnd type="stealth" w="med" len="med"/>
              </a:ln>
            </p:spPr>
            <p:txBody>
              <a:bodyPr>
                <a:spAutoFit/>
              </a:bodyPr>
              <a:lstStyle/>
              <a:p>
                <a:endParaRPr lang="ar-IQ"/>
              </a:p>
            </p:txBody>
          </p:sp>
          <p:sp>
            <p:nvSpPr>
              <p:cNvPr id="14351" name="Line 16"/>
              <p:cNvSpPr>
                <a:spLocks noChangeShapeType="1"/>
              </p:cNvSpPr>
              <p:nvPr/>
            </p:nvSpPr>
            <p:spPr bwMode="auto">
              <a:xfrm flipV="1">
                <a:off x="1200" y="2256"/>
                <a:ext cx="0" cy="1488"/>
              </a:xfrm>
              <a:prstGeom prst="line">
                <a:avLst/>
              </a:prstGeom>
              <a:noFill/>
              <a:ln w="41275">
                <a:solidFill>
                  <a:srgbClr val="3366FF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ar-IQ"/>
              </a:p>
            </p:txBody>
          </p:sp>
        </p:grpSp>
        <p:grpSp>
          <p:nvGrpSpPr>
            <p:cNvPr id="5" name="Group 36"/>
            <p:cNvGrpSpPr>
              <a:grpSpLocks/>
            </p:cNvGrpSpPr>
            <p:nvPr/>
          </p:nvGrpSpPr>
          <p:grpSpPr bwMode="auto">
            <a:xfrm>
              <a:off x="5410200" y="2971800"/>
              <a:ext cx="2743200" cy="3352800"/>
              <a:chOff x="3408" y="1968"/>
              <a:chExt cx="1728" cy="2112"/>
            </a:xfrm>
          </p:grpSpPr>
          <p:sp>
            <p:nvSpPr>
              <p:cNvPr id="14346" name="Line 30"/>
              <p:cNvSpPr>
                <a:spLocks noChangeShapeType="1"/>
              </p:cNvSpPr>
              <p:nvPr/>
            </p:nvSpPr>
            <p:spPr bwMode="auto">
              <a:xfrm>
                <a:off x="3408" y="2119"/>
                <a:ext cx="384" cy="0"/>
              </a:xfrm>
              <a:prstGeom prst="line">
                <a:avLst/>
              </a:prstGeom>
              <a:noFill/>
              <a:ln w="41275">
                <a:solidFill>
                  <a:srgbClr val="3366FF"/>
                </a:solidFill>
                <a:round/>
                <a:headEnd/>
                <a:tailEnd type="stealth" w="med" len="med"/>
              </a:ln>
            </p:spPr>
            <p:txBody>
              <a:bodyPr>
                <a:spAutoFit/>
              </a:bodyPr>
              <a:lstStyle/>
              <a:p>
                <a:endParaRPr lang="ar-IQ"/>
              </a:p>
            </p:txBody>
          </p:sp>
          <p:sp>
            <p:nvSpPr>
              <p:cNvPr id="14347" name="Line 33"/>
              <p:cNvSpPr>
                <a:spLocks noChangeShapeType="1"/>
              </p:cNvSpPr>
              <p:nvPr/>
            </p:nvSpPr>
            <p:spPr bwMode="auto">
              <a:xfrm>
                <a:off x="3408" y="2791"/>
                <a:ext cx="384" cy="0"/>
              </a:xfrm>
              <a:prstGeom prst="line">
                <a:avLst/>
              </a:prstGeom>
              <a:noFill/>
              <a:ln w="41275">
                <a:solidFill>
                  <a:srgbClr val="3366FF"/>
                </a:solidFill>
                <a:round/>
                <a:headEnd/>
                <a:tailEnd type="stealth" w="med" len="med"/>
              </a:ln>
            </p:spPr>
            <p:txBody>
              <a:bodyPr>
                <a:spAutoFit/>
              </a:bodyPr>
              <a:lstStyle/>
              <a:p>
                <a:endParaRPr lang="ar-IQ"/>
              </a:p>
            </p:txBody>
          </p:sp>
          <p:sp>
            <p:nvSpPr>
              <p:cNvPr id="14348" name="Line 34"/>
              <p:cNvSpPr>
                <a:spLocks noChangeShapeType="1"/>
              </p:cNvSpPr>
              <p:nvPr/>
            </p:nvSpPr>
            <p:spPr bwMode="auto">
              <a:xfrm>
                <a:off x="3408" y="3751"/>
                <a:ext cx="384" cy="0"/>
              </a:xfrm>
              <a:prstGeom prst="line">
                <a:avLst/>
              </a:prstGeom>
              <a:noFill/>
              <a:ln w="41275">
                <a:solidFill>
                  <a:srgbClr val="3366FF"/>
                </a:solidFill>
                <a:round/>
                <a:headEnd/>
                <a:tailEnd type="stealth" w="med" len="med"/>
              </a:ln>
            </p:spPr>
            <p:txBody>
              <a:bodyPr>
                <a:spAutoFit/>
              </a:bodyPr>
              <a:lstStyle/>
              <a:p>
                <a:endParaRPr lang="ar-IQ"/>
              </a:p>
            </p:txBody>
          </p:sp>
          <p:sp>
            <p:nvSpPr>
              <p:cNvPr id="14349" name="Rectangle 35"/>
              <p:cNvSpPr>
                <a:spLocks noChangeArrowheads="1"/>
              </p:cNvSpPr>
              <p:nvPr/>
            </p:nvSpPr>
            <p:spPr bwMode="auto">
              <a:xfrm>
                <a:off x="3792" y="1968"/>
                <a:ext cx="1344" cy="2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None/>
                </a:pPr>
                <a:r>
                  <a:rPr lang="en-US" sz="2800" dirty="0">
                    <a:latin typeface="Arial" pitchFamily="34" charset="0"/>
                  </a:rPr>
                  <a:t>   1 +</a:t>
                </a:r>
              </a:p>
              <a:p>
                <a:pPr marL="342900" indent="-342900"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2800" dirty="0">
                    <a:latin typeface="Arial" pitchFamily="34" charset="0"/>
                  </a:rPr>
                  <a:t>   			</a:t>
                </a:r>
                <a:endParaRPr lang="en-US" sz="2800" dirty="0">
                  <a:solidFill>
                    <a:srgbClr val="B2B2B2"/>
                  </a:solidFill>
                  <a:latin typeface="Arial" pitchFamily="34" charset="0"/>
                </a:endParaRPr>
              </a:p>
              <a:p>
                <a:pPr marL="342900" indent="-342900"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2800" dirty="0">
                    <a:latin typeface="Arial" pitchFamily="34" charset="0"/>
                  </a:rPr>
                  <a:t>   4 +</a:t>
                </a:r>
              </a:p>
              <a:p>
                <a:pPr marL="342900" indent="-342900"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2800" dirty="0">
                    <a:latin typeface="Arial" pitchFamily="34" charset="0"/>
                  </a:rPr>
                  <a:t>    				</a:t>
                </a:r>
              </a:p>
              <a:p>
                <a:pPr marL="342900" indent="-342900">
                  <a:spcBef>
                    <a:spcPct val="20000"/>
                  </a:spcBef>
                  <a:buFont typeface="Wingdings" pitchFamily="2" charset="2"/>
                  <a:buNone/>
                </a:pPr>
                <a:r>
                  <a:rPr lang="en-US" sz="2800" dirty="0">
                    <a:latin typeface="Arial" pitchFamily="34" charset="0"/>
                  </a:rPr>
                  <a:t>  32 +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1B86BF-AACB-4A9C-A91C-CEA9E71F7F9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9" grpId="0" animBg="1"/>
      <p:bldP spid="131090" grpId="0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3484</TotalTime>
  <Words>1769</Words>
  <Application>Microsoft Office PowerPoint</Application>
  <PresentationFormat>On-screen Show (4:3)</PresentationFormat>
  <Paragraphs>567</Paragraphs>
  <Slides>47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Blends</vt:lpstr>
      <vt:lpstr>PowerPoint Presentation</vt:lpstr>
      <vt:lpstr>Decimal Numbering System</vt:lpstr>
      <vt:lpstr>Decimal System Principles</vt:lpstr>
      <vt:lpstr>Decimal System Principles</vt:lpstr>
      <vt:lpstr>PowerPoint Presentation</vt:lpstr>
      <vt:lpstr> Binary Numbering System </vt:lpstr>
      <vt:lpstr>Binary Numbering System</vt:lpstr>
      <vt:lpstr>Binary to Decimal Conversion</vt:lpstr>
      <vt:lpstr>Binary to Decimal Conversion</vt:lpstr>
      <vt:lpstr>Binary to Decimal Conversion</vt:lpstr>
      <vt:lpstr>Binary to Decimal Conversion</vt:lpstr>
      <vt:lpstr>Decimal to Binary Conversion</vt:lpstr>
      <vt:lpstr>Decimal to Binary Conversion</vt:lpstr>
      <vt:lpstr>Decimal to Binary Conversion</vt:lpstr>
      <vt:lpstr>Decimal to Binary Conversion</vt:lpstr>
      <vt:lpstr>Decimal to Binary Conversion</vt:lpstr>
      <vt:lpstr>Decimal to Binary Conversion</vt:lpstr>
      <vt:lpstr>Octal Numbering System</vt:lpstr>
      <vt:lpstr>Octal to Decimal Conversion</vt:lpstr>
      <vt:lpstr>Octal to Decimal Conversion</vt:lpstr>
      <vt:lpstr>Decimal to Octal Conversion</vt:lpstr>
      <vt:lpstr>Decimal to Octal Conversion</vt:lpstr>
      <vt:lpstr>Decimal to Octal Conversion</vt:lpstr>
      <vt:lpstr>Hexadecimal (Hex) Numbering System</vt:lpstr>
      <vt:lpstr>Hexadecimal (Hex) Extra Digits</vt:lpstr>
      <vt:lpstr>Hex to Decimal Conversion</vt:lpstr>
      <vt:lpstr>Hex to Decimal Conversion</vt:lpstr>
      <vt:lpstr>Hex to Decimal Conversion</vt:lpstr>
      <vt:lpstr>Decimal to Hex Conversion</vt:lpstr>
      <vt:lpstr>Decimal to Hex Conversion</vt:lpstr>
      <vt:lpstr>Decimal to Hex Conversion</vt:lpstr>
      <vt:lpstr>Binary to Octal Conversion</vt:lpstr>
      <vt:lpstr>Binary to Octal Conversion</vt:lpstr>
      <vt:lpstr>Octal to Binary Conversion</vt:lpstr>
      <vt:lpstr>Binary to Octal Conversion</vt:lpstr>
      <vt:lpstr>Binary to Hex Conversion</vt:lpstr>
      <vt:lpstr>Binary to Hex Conversion</vt:lpstr>
      <vt:lpstr>Binary to Hex Conversion</vt:lpstr>
      <vt:lpstr>Hex to Binary Conversion</vt:lpstr>
      <vt:lpstr>Conversion between Binary and Hex - Try It Yourself</vt:lpstr>
      <vt:lpstr>Answers</vt:lpstr>
      <vt:lpstr>Hex to Octal Conversion</vt:lpstr>
      <vt:lpstr>Octal to Hex Conversion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Exponents</dc:title>
  <dc:creator>Mohamed Lotfy</dc:creator>
  <cp:lastModifiedBy>Windows User</cp:lastModifiedBy>
  <cp:revision>118</cp:revision>
  <cp:lastPrinted>2019-11-26T22:48:07Z</cp:lastPrinted>
  <dcterms:created xsi:type="dcterms:W3CDTF">2000-07-02T01:18:47Z</dcterms:created>
  <dcterms:modified xsi:type="dcterms:W3CDTF">2021-02-05T17:54:05Z</dcterms:modified>
</cp:coreProperties>
</file>