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0000CC"/>
    <a:srgbClr val="FF3399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5CABA-23B6-4AAB-9462-AED87A7805D5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4D28E-4A45-4187-87D5-5794E41D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84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D07D-D0D1-4338-99F8-4B8B6873C9F2}" type="datetime1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5213-3E66-438E-A760-93EA8774D1CD}" type="datetime1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2B2F2-CE7F-4912-B7AE-AA2CE4C52827}" type="datetime1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51F2-264D-494D-A28A-EFC46D063B3F}" type="datetime1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BD569-A23B-4B00-AEE5-D642821ECE98}" type="datetime1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9481-3523-458D-B27D-41AAF4A35B6B}" type="datetime1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D217-6E91-43C6-9B75-669C98421C89}" type="datetime1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F10-32AD-499B-8B32-BE97ED94D144}" type="datetime1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C3426-3656-4E38-AE7E-C9061FB3A4D1}" type="datetime1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783B-5288-4CF1-B334-2EAC5B329B36}" type="datetime1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8024A-73D1-45A6-8BFA-E6FB6B6A7B7C}" type="datetime1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C0691-B5B2-44D1-9D17-FF3571833BEC}" type="datetime1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05000" y="482025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9900CC"/>
                </a:solidFill>
                <a:latin typeface="Monotype Corsiva" pitchFamily="66" charset="0"/>
              </a:rPr>
              <a:t>Binary </a:t>
            </a:r>
            <a:r>
              <a:rPr lang="en-US" sz="3200" dirty="0" smtClean="0">
                <a:solidFill>
                  <a:srgbClr val="9900CC"/>
                </a:solidFill>
                <a:latin typeface="Monotype Corsiva" pitchFamily="66" charset="0"/>
              </a:rPr>
              <a:t>coded decimal (BCD)</a:t>
            </a:r>
            <a:endParaRPr lang="en-US" sz="3200" dirty="0">
              <a:solidFill>
                <a:srgbClr val="9900CC"/>
              </a:solidFill>
              <a:latin typeface="Monotype Corsiva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194373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Binary Coded Decimal (BCD) gives a 4 bits code for each decimal digit.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741201"/>
              </p:ext>
            </p:extLst>
          </p:nvPr>
        </p:nvGraphicFramePr>
        <p:xfrm>
          <a:off x="1371600" y="1630138"/>
          <a:ext cx="6096000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Decimal Symbol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BCD Digits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0000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0001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0010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0011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0101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0110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0001  0000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52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609600"/>
            <a:ext cx="487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3200" dirty="0">
                <a:solidFill>
                  <a:srgbClr val="9900CC"/>
                </a:solidFill>
                <a:latin typeface="Monotype Corsiva" pitchFamily="66" charset="0"/>
                <a:cs typeface="Times New Roman" pitchFamily="18" charset="0"/>
              </a:rPr>
              <a:t>Excess 3 Code</a:t>
            </a:r>
            <a:endParaRPr lang="en-US" sz="3200" dirty="0">
              <a:solidFill>
                <a:srgbClr val="9900CC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11430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following table shows the various binary codes for decimal digits 0 to 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399872"/>
              </p:ext>
            </p:extLst>
          </p:nvPr>
        </p:nvGraphicFramePr>
        <p:xfrm>
          <a:off x="1310640" y="1790858"/>
          <a:ext cx="4114800" cy="4525963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</a:tblGrid>
              <a:tr h="6386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Decimal Digit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 smtClean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8421</a:t>
                      </a:r>
                    </a:p>
                    <a:p>
                      <a:pPr algn="ctr" fontAlgn="t"/>
                      <a:r>
                        <a:rPr lang="en-US" sz="1600" dirty="0" smtClean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Code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Excess 3 Code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0000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0001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FF33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</a:p>
                  </a:txBody>
                  <a:tcPr marL="69417" marR="69417" marT="69417" marB="69417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700213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ight Bracket 8"/>
          <p:cNvSpPr/>
          <p:nvPr/>
        </p:nvSpPr>
        <p:spPr>
          <a:xfrm>
            <a:off x="4572000" y="4130040"/>
            <a:ext cx="91440" cy="365760"/>
          </a:xfrm>
          <a:prstGeom prst="rightBracket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ket 9"/>
          <p:cNvSpPr/>
          <p:nvPr/>
        </p:nvSpPr>
        <p:spPr>
          <a:xfrm>
            <a:off x="4648200" y="3764280"/>
            <a:ext cx="145732" cy="1188720"/>
          </a:xfrm>
          <a:prstGeom prst="rightBracket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ket 10"/>
          <p:cNvSpPr/>
          <p:nvPr/>
        </p:nvSpPr>
        <p:spPr>
          <a:xfrm>
            <a:off x="4807268" y="3429000"/>
            <a:ext cx="145732" cy="1920240"/>
          </a:xfrm>
          <a:prstGeom prst="rightBracket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ket 11"/>
          <p:cNvSpPr/>
          <p:nvPr/>
        </p:nvSpPr>
        <p:spPr>
          <a:xfrm>
            <a:off x="4959668" y="2971800"/>
            <a:ext cx="145732" cy="2743200"/>
          </a:xfrm>
          <a:prstGeom prst="rightBracket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ket 12"/>
          <p:cNvSpPr/>
          <p:nvPr/>
        </p:nvSpPr>
        <p:spPr>
          <a:xfrm>
            <a:off x="5112068" y="2590800"/>
            <a:ext cx="145732" cy="3566160"/>
          </a:xfrm>
          <a:prstGeom prst="rightBracket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3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00213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025134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Invalid cases in 8421 BCD code are:</a:t>
            </a:r>
            <a:endParaRPr lang="en-US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151779" y="2025134"/>
                <a:ext cx="37730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1010, 1011,1100,1101,1110,1111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rgbClr val="0000CC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1779" y="2025134"/>
                <a:ext cx="3773021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85800" y="3897868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Invalid cases in Ex-3 BCD code are:</a:t>
            </a:r>
            <a:endParaRPr lang="en-US" sz="2000" dirty="0">
              <a:solidFill>
                <a:srgbClr val="FF3399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175939" y="3886200"/>
                <a:ext cx="41722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00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0000,0001,0010, 1101,1110,1111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3399"/>
                  </a:solidFill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5939" y="3886200"/>
                <a:ext cx="4172296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634181" y="2482334"/>
                <a:ext cx="8862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(95)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00CC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81" y="2482334"/>
                <a:ext cx="886205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ight Arrow 15"/>
          <p:cNvSpPr/>
          <p:nvPr/>
        </p:nvSpPr>
        <p:spPr>
          <a:xfrm>
            <a:off x="1700213" y="2590800"/>
            <a:ext cx="1500187" cy="184666"/>
          </a:xfrm>
          <a:prstGeom prst="righ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380995" y="2526268"/>
                <a:ext cx="23880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(1001   0101)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8421 </m:t>
                          </m:r>
                          <m:r>
                            <a:rPr lang="en-US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𝐵𝐶𝐷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00CC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0995" y="2526268"/>
                <a:ext cx="2388026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685800" y="4234934"/>
                <a:ext cx="9619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(95)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FF3399"/>
                  </a:solidFill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234934"/>
                <a:ext cx="961995" cy="400110"/>
              </a:xfrm>
              <a:prstGeom prst="rect">
                <a:avLst/>
              </a:prstGeom>
              <a:blipFill rotWithShape="1">
                <a:blip r:embed="rId6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ight Arrow 24"/>
          <p:cNvSpPr/>
          <p:nvPr/>
        </p:nvSpPr>
        <p:spPr>
          <a:xfrm>
            <a:off x="1751832" y="4343400"/>
            <a:ext cx="1500187" cy="184666"/>
          </a:xfrm>
          <a:prstGeom prst="rightArrow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3432614" y="4278868"/>
                <a:ext cx="26766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(1100   1000)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𝐸𝑥</m:t>
                          </m:r>
                          <m:r>
                            <a:rPr lang="en-US" sz="2000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−3 </m:t>
                          </m:r>
                          <m:r>
                            <a:rPr lang="en-US" sz="2000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𝐵𝐶𝐷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FF3399"/>
                  </a:solidFill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614" y="4278868"/>
                <a:ext cx="2676695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95400" y="5334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9900CC"/>
                </a:solidFill>
                <a:latin typeface="Monotype Corsiva" pitchFamily="66" charset="0"/>
              </a:rPr>
              <a:t>There are 6 invalid cases in these codes  </a:t>
            </a:r>
            <a:endParaRPr lang="en-US" sz="3200" dirty="0">
              <a:solidFill>
                <a:srgbClr val="9900CC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18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4" grpId="0"/>
      <p:bldP spid="15" grpId="0"/>
      <p:bldP spid="16" grpId="0" animBg="1"/>
      <p:bldP spid="17" grpId="0"/>
      <p:bldP spid="24" grpId="0"/>
      <p:bldP spid="25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657600" y="457200"/>
            <a:ext cx="1981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9900CC"/>
                </a:solidFill>
                <a:latin typeface="Monotype Corsiva" pitchFamily="66" charset="0"/>
              </a:rPr>
              <a:t>Gray </a:t>
            </a:r>
            <a:r>
              <a:rPr lang="en-US" sz="3200" dirty="0" smtClean="0">
                <a:solidFill>
                  <a:srgbClr val="9900CC"/>
                </a:solidFill>
                <a:latin typeface="Monotype Corsiva" pitchFamily="66" charset="0"/>
              </a:rPr>
              <a:t>Code</a:t>
            </a:r>
            <a:endParaRPr lang="en-US" sz="3200" dirty="0">
              <a:solidFill>
                <a:srgbClr val="9900CC"/>
              </a:solidFill>
              <a:latin typeface="Monotype Corsiva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083366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following table shows the 4-bit Gray codes corresponding to each 4-bit binary code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504639"/>
              </p:ext>
            </p:extLst>
          </p:nvPr>
        </p:nvGraphicFramePr>
        <p:xfrm>
          <a:off x="2604965" y="1600201"/>
          <a:ext cx="3934069" cy="4908268"/>
        </p:xfrm>
        <a:graphic>
          <a:graphicData uri="http://schemas.openxmlformats.org/drawingml/2006/table">
            <a:tbl>
              <a:tblPr/>
              <a:tblGrid>
                <a:gridCol w="1075629"/>
                <a:gridCol w="1429220"/>
                <a:gridCol w="1429220"/>
              </a:tblGrid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Decimal Number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Binary Code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Gray Code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0000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0000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0001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0001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</a:p>
                  </a:txBody>
                  <a:tcPr marL="47542" marR="47542" marT="47542" marB="475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9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785372"/>
            <a:ext cx="8001000" cy="1421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 code doesn’t have any weights. So, it is an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un-weighted code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 the above table, the successive Gray codes are differed in one bit position only. Hence, this code is called as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unit distance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code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9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1676400"/>
            <a:ext cx="7848600" cy="2806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Follow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these steps for converting a binary code into its equivalent Gray code.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Write the left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MSB in binary code.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Compare the successive two bits starting from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MSB in binary code.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If the 2 bits are same, then the output is zero. Otherwise, output is one.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Repeat the above step till the LSB of Gray code is obtained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0" y="558969"/>
            <a:ext cx="5549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9900CC"/>
                </a:solidFill>
                <a:latin typeface="Monotype Corsiva" pitchFamily="66" charset="0"/>
                <a:cs typeface="Times New Roman" pitchFamily="18" charset="0"/>
              </a:rPr>
              <a:t>Binary code to Gray Code Conversion</a:t>
            </a:r>
          </a:p>
        </p:txBody>
      </p:sp>
    </p:spTree>
    <p:extLst>
      <p:ext uri="{BB962C8B-B14F-4D97-AF65-F5344CB8AC3E}">
        <p14:creationId xmlns:p14="http://schemas.microsoft.com/office/powerpoint/2010/main" val="219684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838200"/>
            <a:ext cx="73152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From the table, we know that the Gray code corresponding to binary code 1000 is 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1100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Now, let us verify it by using the above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procedure. Given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binary code is 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Step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Write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left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MSB in binary code.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Step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comparing successive two bits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binary code, we will get the gray code as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1100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545338" y="4214336"/>
                <a:ext cx="27138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(1        0          0          0)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𝐵𝑖𝑛</m:t>
                        </m:r>
                        <m:r>
                          <a:rPr lang="en-US" b="0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.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5338" y="4214336"/>
                <a:ext cx="2713820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674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ight Brace 6"/>
          <p:cNvSpPr/>
          <p:nvPr/>
        </p:nvSpPr>
        <p:spPr>
          <a:xfrm rot="5400000">
            <a:off x="3837331" y="4513872"/>
            <a:ext cx="470007" cy="609600"/>
          </a:xfrm>
          <a:prstGeom prst="rightBrace">
            <a:avLst>
              <a:gd name="adj1" fmla="val 2402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 rot="5400000">
            <a:off x="4453334" y="4502204"/>
            <a:ext cx="470007" cy="609600"/>
          </a:xfrm>
          <a:prstGeom prst="rightBrace">
            <a:avLst>
              <a:gd name="adj1" fmla="val 2402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8"/>
          <p:cNvSpPr/>
          <p:nvPr/>
        </p:nvSpPr>
        <p:spPr>
          <a:xfrm rot="5400000">
            <a:off x="5062935" y="4502204"/>
            <a:ext cx="470007" cy="609600"/>
          </a:xfrm>
          <a:prstGeom prst="rightBrace">
            <a:avLst>
              <a:gd name="adj1" fmla="val 2402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7" idx="1"/>
          </p:cNvCxnSpPr>
          <p:nvPr/>
        </p:nvCxnSpPr>
        <p:spPr>
          <a:xfrm flipH="1">
            <a:off x="4072334" y="5053676"/>
            <a:ext cx="1" cy="520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688337" y="5040868"/>
            <a:ext cx="1" cy="520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297937" y="5029200"/>
            <a:ext cx="1" cy="520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773938" y="4659868"/>
            <a:ext cx="1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352800" y="5574268"/>
                <a:ext cx="2965107" cy="391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itchFamily="18" charset="0"/>
                          </a:rPr>
                          <m:t>(                                         )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itchFamily="18" charset="0"/>
                          </a:rPr>
                          <m:t>𝐺𝑟𝑎𝑦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3399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dirty="0">
                  <a:solidFill>
                    <a:srgbClr val="FF3399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5574268"/>
                <a:ext cx="2965107" cy="391261"/>
              </a:xfrm>
              <a:prstGeom prst="rect">
                <a:avLst/>
              </a:prstGeom>
              <a:blipFill rotWithShape="1">
                <a:blip r:embed="rId3"/>
                <a:stretch>
                  <a:fillRect l="-412"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94499" y="5588394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3399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4499" y="5588394"/>
                <a:ext cx="36580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01395" y="5562600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3399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395" y="5562600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495800" y="5562600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3399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562600"/>
                <a:ext cx="36580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05400" y="5574268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3399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5574268"/>
                <a:ext cx="36580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645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8" grpId="0" animBg="1"/>
      <p:bldP spid="9" grpId="0" animBg="1"/>
      <p:bldP spid="16" grpId="0"/>
      <p:bldP spid="3" grpId="0"/>
      <p:bldP spid="15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28800" y="609600"/>
            <a:ext cx="55499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9900CC"/>
                </a:solidFill>
                <a:latin typeface="Monotype Corsiva" pitchFamily="66" charset="0"/>
                <a:cs typeface="Times New Roman" pitchFamily="18" charset="0"/>
              </a:rPr>
              <a:t>Gray </a:t>
            </a:r>
            <a:r>
              <a:rPr lang="en-US" sz="3200" dirty="0" smtClean="0">
                <a:solidFill>
                  <a:srgbClr val="9900CC"/>
                </a:solidFill>
                <a:latin typeface="Monotype Corsiva" pitchFamily="66" charset="0"/>
                <a:cs typeface="Times New Roman" pitchFamily="18" charset="0"/>
              </a:rPr>
              <a:t>code </a:t>
            </a:r>
            <a:r>
              <a:rPr lang="en-US" sz="3200" dirty="0">
                <a:solidFill>
                  <a:srgbClr val="9900CC"/>
                </a:solidFill>
                <a:latin typeface="Monotype Corsiva" pitchFamily="66" charset="0"/>
                <a:cs typeface="Times New Roman" pitchFamily="18" charset="0"/>
              </a:rPr>
              <a:t>to Binary Code Conversion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545338" y="2286000"/>
                <a:ext cx="2708627" cy="391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itchFamily="18" charset="0"/>
                          </a:rPr>
                          <m:t>(1        0         1         1)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itchFamily="18" charset="0"/>
                          </a:rPr>
                          <m:t>𝐺𝑟𝑎𝑦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3399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dirty="0">
                  <a:solidFill>
                    <a:srgbClr val="FF3399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5338" y="2286000"/>
                <a:ext cx="2708627" cy="391261"/>
              </a:xfrm>
              <a:prstGeom prst="rect">
                <a:avLst/>
              </a:prstGeom>
              <a:blipFill rotWithShape="1">
                <a:blip r:embed="rId2"/>
                <a:stretch>
                  <a:fillRect l="-676"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 flipV="1">
            <a:off x="3775135" y="2575560"/>
            <a:ext cx="568265" cy="1005840"/>
          </a:xfrm>
          <a:prstGeom prst="straightConnector1">
            <a:avLst/>
          </a:prstGeom>
          <a:ln w="12700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343400" y="2590800"/>
            <a:ext cx="1" cy="1005840"/>
          </a:xfrm>
          <a:prstGeom prst="straightConnector1">
            <a:avLst/>
          </a:prstGeom>
          <a:ln w="12700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773938" y="2667000"/>
            <a:ext cx="1" cy="914400"/>
          </a:xfrm>
          <a:prstGeom prst="straightConnector1">
            <a:avLst/>
          </a:prstGeom>
          <a:ln w="12700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505200" y="3645932"/>
                <a:ext cx="26625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(                                     )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𝐵𝑖𝑛</m:t>
                        </m:r>
                        <m:r>
                          <a:rPr lang="en-US" b="0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.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645932"/>
                <a:ext cx="2662524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458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 flipV="1">
            <a:off x="4343400" y="2575560"/>
            <a:ext cx="568265" cy="1005840"/>
          </a:xfrm>
          <a:prstGeom prst="straightConnector1">
            <a:avLst/>
          </a:prstGeom>
          <a:ln w="12700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876800" y="2667000"/>
            <a:ext cx="1" cy="914400"/>
          </a:xfrm>
          <a:prstGeom prst="straightConnector1">
            <a:avLst/>
          </a:prstGeom>
          <a:ln w="12700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918135" y="2590800"/>
            <a:ext cx="568265" cy="914400"/>
          </a:xfrm>
          <a:prstGeom prst="straightConnector1">
            <a:avLst/>
          </a:prstGeom>
          <a:ln w="12700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486399" y="2667000"/>
            <a:ext cx="1" cy="914400"/>
          </a:xfrm>
          <a:prstGeom prst="straightConnector1">
            <a:avLst/>
          </a:prstGeom>
          <a:ln w="12700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632369" y="3656896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CC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2369" y="3656896"/>
                <a:ext cx="36580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14800" y="3669268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CC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669268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63395" y="3657600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CC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395" y="3657600"/>
                <a:ext cx="36580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272995" y="3669268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CC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995" y="3669268"/>
                <a:ext cx="36580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44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  <p:bldP spid="15" grpId="0"/>
      <p:bldP spid="16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436</Words>
  <Application>Microsoft Office PowerPoint</Application>
  <PresentationFormat>On-screen Show (4:3)</PresentationFormat>
  <Paragraphs>158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nadia</dc:creator>
  <cp:lastModifiedBy>Maher</cp:lastModifiedBy>
  <cp:revision>31</cp:revision>
  <dcterms:created xsi:type="dcterms:W3CDTF">2006-08-16T00:00:00Z</dcterms:created>
  <dcterms:modified xsi:type="dcterms:W3CDTF">2021-02-03T06:59:26Z</dcterms:modified>
</cp:coreProperties>
</file>