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78" r:id="rId1"/>
  </p:sldMasterIdLst>
  <p:notesMasterIdLst>
    <p:notesMasterId r:id="rId29"/>
  </p:notesMasterIdLst>
  <p:sldIdLst>
    <p:sldId id="256" r:id="rId2"/>
    <p:sldId id="274" r:id="rId3"/>
    <p:sldId id="275" r:id="rId4"/>
    <p:sldId id="259" r:id="rId5"/>
    <p:sldId id="289" r:id="rId6"/>
    <p:sldId id="276" r:id="rId7"/>
    <p:sldId id="264" r:id="rId8"/>
    <p:sldId id="266" r:id="rId9"/>
    <p:sldId id="267" r:id="rId10"/>
    <p:sldId id="290" r:id="rId11"/>
    <p:sldId id="268" r:id="rId12"/>
    <p:sldId id="277" r:id="rId13"/>
    <p:sldId id="284" r:id="rId14"/>
    <p:sldId id="287" r:id="rId15"/>
    <p:sldId id="285" r:id="rId16"/>
    <p:sldId id="286" r:id="rId17"/>
    <p:sldId id="288" r:id="rId18"/>
    <p:sldId id="281" r:id="rId19"/>
    <p:sldId id="282" r:id="rId20"/>
    <p:sldId id="283" r:id="rId21"/>
    <p:sldId id="269" r:id="rId22"/>
    <p:sldId id="278" r:id="rId23"/>
    <p:sldId id="279" r:id="rId24"/>
    <p:sldId id="270" r:id="rId25"/>
    <p:sldId id="271" r:id="rId26"/>
    <p:sldId id="272" r:id="rId27"/>
    <p:sldId id="273" r:id="rId28"/>
  </p:sldIdLst>
  <p:sldSz cx="12192000" cy="6858000"/>
  <p:notesSz cx="6888163" cy="10021888"/>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853" autoAdjust="0"/>
    <p:restoredTop sz="93554" autoAdjust="0"/>
  </p:normalViewPr>
  <p:slideViewPr>
    <p:cSldViewPr snapToGrid="0">
      <p:cViewPr varScale="1">
        <p:scale>
          <a:sx n="109" d="100"/>
          <a:sy n="109" d="100"/>
        </p:scale>
        <p:origin x="-62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03663" y="0"/>
            <a:ext cx="2984500" cy="50165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84500" cy="501650"/>
          </a:xfrm>
          <a:prstGeom prst="rect">
            <a:avLst/>
          </a:prstGeom>
        </p:spPr>
        <p:txBody>
          <a:bodyPr vert="horz" lIns="91440" tIns="45720" rIns="91440" bIns="45720" rtlCol="1"/>
          <a:lstStyle>
            <a:lvl1pPr algn="l">
              <a:defRPr sz="1200"/>
            </a:lvl1pPr>
          </a:lstStyle>
          <a:p>
            <a:fld id="{6AEB69EC-DFD5-4B6E-A45F-5F5F16AEE493}" type="datetimeFigureOut">
              <a:rPr lang="ar-IQ" smtClean="0"/>
              <a:pPr/>
              <a:t>12/03/1441</a:t>
            </a:fld>
            <a:endParaRPr lang="ar-IQ"/>
          </a:p>
        </p:txBody>
      </p:sp>
      <p:sp>
        <p:nvSpPr>
          <p:cNvPr id="4" name="Slide Image Placeholder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8975" y="4822825"/>
            <a:ext cx="5510213" cy="3946525"/>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903663" y="9520238"/>
            <a:ext cx="2984500" cy="50165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9520238"/>
            <a:ext cx="2984500" cy="501650"/>
          </a:xfrm>
          <a:prstGeom prst="rect">
            <a:avLst/>
          </a:prstGeom>
        </p:spPr>
        <p:txBody>
          <a:bodyPr vert="horz" lIns="91440" tIns="45720" rIns="91440" bIns="45720" rtlCol="1" anchor="b"/>
          <a:lstStyle>
            <a:lvl1pPr algn="l">
              <a:defRPr sz="1200"/>
            </a:lvl1pPr>
          </a:lstStyle>
          <a:p>
            <a:fld id="{84B504DE-F474-4BC8-8F75-FF0630B899AA}" type="slidenum">
              <a:rPr lang="ar-IQ" smtClean="0"/>
              <a:pPr/>
              <a:t>‹#›</a:t>
            </a:fld>
            <a:endParaRPr lang="ar-IQ"/>
          </a:p>
        </p:txBody>
      </p:sp>
    </p:spTree>
    <p:extLst>
      <p:ext uri="{BB962C8B-B14F-4D97-AF65-F5344CB8AC3E}">
        <p14:creationId xmlns:p14="http://schemas.microsoft.com/office/powerpoint/2010/main" val="39458441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52538"/>
            <a:ext cx="6011863" cy="3382962"/>
          </a:xfrm>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84B504DE-F474-4BC8-8F75-FF0630B899AA}" type="slidenum">
              <a:rPr lang="ar-IQ" smtClean="0"/>
              <a:pPr/>
              <a:t>9</a:t>
            </a:fld>
            <a:endParaRPr lang="ar-IQ"/>
          </a:p>
        </p:txBody>
      </p:sp>
    </p:spTree>
    <p:extLst>
      <p:ext uri="{BB962C8B-B14F-4D97-AF65-F5344CB8AC3E}">
        <p14:creationId xmlns:p14="http://schemas.microsoft.com/office/powerpoint/2010/main" val="4255878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2" y="1380070"/>
            <a:ext cx="8574623"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8" y="3996267"/>
            <a:ext cx="6987645" cy="1388534"/>
          </a:xfrm>
        </p:spPr>
        <p:txBody>
          <a:bodyPr anchor="t">
            <a:normAutofit/>
          </a:bodyPr>
          <a:lstStyle>
            <a:lvl1pPr marL="0" indent="0" algn="r">
              <a:buNone/>
              <a:defRPr sz="21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9B94FE-0DF2-4A33-8573-036631552FA2}" type="datetimeFigureOut">
              <a:rPr lang="ar-IQ" smtClean="0"/>
              <a:pPr/>
              <a:t>12/03/1441</a:t>
            </a:fld>
            <a:endParaRPr lang="ar-IQ"/>
          </a:p>
        </p:txBody>
      </p:sp>
      <p:sp>
        <p:nvSpPr>
          <p:cNvPr id="5" name="Footer Placeholder 4"/>
          <p:cNvSpPr>
            <a:spLocks noGrp="1"/>
          </p:cNvSpPr>
          <p:nvPr>
            <p:ph type="ftr" sz="quarter" idx="11"/>
          </p:nvPr>
        </p:nvSpPr>
        <p:spPr>
          <a:xfrm>
            <a:off x="5332413" y="5883277"/>
            <a:ext cx="4324044" cy="365125"/>
          </a:xfrm>
        </p:spPr>
        <p:txBody>
          <a:bodyPr/>
          <a:lstStyle/>
          <a:p>
            <a:endParaRPr lang="ar-IQ"/>
          </a:p>
        </p:txBody>
      </p:sp>
      <p:sp>
        <p:nvSpPr>
          <p:cNvPr id="6" name="Slide Number Placeholder 5"/>
          <p:cNvSpPr>
            <a:spLocks noGrp="1"/>
          </p:cNvSpPr>
          <p:nvPr>
            <p:ph type="sldNum" sz="quarter" idx="12"/>
          </p:nvPr>
        </p:nvSpPr>
        <p:spPr/>
        <p:txBody>
          <a:bodyPr/>
          <a:lstStyle/>
          <a:p>
            <a:fld id="{9E0AB038-3294-4E36-B929-FAFD5E3D799C}" type="slidenum">
              <a:rPr lang="ar-IQ" smtClean="0"/>
              <a:pPr/>
              <a:t>‹#›</a:t>
            </a:fld>
            <a:endParaRPr lang="ar-IQ"/>
          </a:p>
        </p:txBody>
      </p:sp>
    </p:spTree>
    <p:extLst>
      <p:ext uri="{BB962C8B-B14F-4D97-AF65-F5344CB8AC3E}">
        <p14:creationId xmlns:p14="http://schemas.microsoft.com/office/powerpoint/2010/main" val="621880319"/>
      </p:ext>
    </p:extLst>
  </p:cSld>
  <p:clrMapOvr>
    <a:masterClrMapping/>
  </p:clrMapOvr>
  <p:extLst mod="1">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2" y="5299603"/>
            <a:ext cx="10018711" cy="493712"/>
          </a:xfrm>
        </p:spPr>
        <p:txBody>
          <a:bodyPr>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B94FE-0DF2-4A33-8573-036631552FA2}" type="datetimeFigureOut">
              <a:rPr lang="ar-IQ" smtClean="0"/>
              <a:pPr/>
              <a:t>12/03/1441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E0AB038-3294-4E36-B929-FAFD5E3D799C}" type="slidenum">
              <a:rPr lang="ar-IQ" smtClean="0"/>
              <a:pPr/>
              <a:t>‹#›</a:t>
            </a:fld>
            <a:endParaRPr lang="ar-IQ"/>
          </a:p>
        </p:txBody>
      </p:sp>
    </p:spTree>
    <p:extLst>
      <p:ext uri="{BB962C8B-B14F-4D97-AF65-F5344CB8AC3E}">
        <p14:creationId xmlns:p14="http://schemas.microsoft.com/office/powerpoint/2010/main" val="856098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4"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3" y="4343400"/>
            <a:ext cx="10018713" cy="1447800"/>
          </a:xfrm>
        </p:spPr>
        <p:txBody>
          <a:bodyPr anchor="ctr">
            <a:normAutofit/>
          </a:bodyPr>
          <a:lstStyle>
            <a:lvl1pPr marL="0" indent="0" algn="ctr">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B94FE-0DF2-4A33-8573-036631552FA2}" type="datetimeFigureOut">
              <a:rPr lang="ar-IQ" smtClean="0"/>
              <a:pPr/>
              <a:t>12/03/1441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E0AB038-3294-4E36-B929-FAFD5E3D799C}" type="slidenum">
              <a:rPr lang="ar-IQ" smtClean="0"/>
              <a:pPr/>
              <a:t>‹#›</a:t>
            </a:fld>
            <a:endParaRPr lang="ar-IQ"/>
          </a:p>
        </p:txBody>
      </p:sp>
    </p:spTree>
    <p:extLst>
      <p:ext uri="{BB962C8B-B14F-4D97-AF65-F5344CB8AC3E}">
        <p14:creationId xmlns:p14="http://schemas.microsoft.com/office/powerpoint/2010/main" val="641720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3" y="685801"/>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3" y="3428999"/>
            <a:ext cx="8532815" cy="381000"/>
          </a:xfrm>
        </p:spPr>
        <p:txBody>
          <a:bodyPr anchor="ctr">
            <a:normAutofit/>
          </a:bodyPr>
          <a:lstStyle>
            <a:lvl1pPr marL="0" indent="0">
              <a:buFontTx/>
              <a:buNone/>
              <a:defRPr sz="18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2" y="4343400"/>
            <a:ext cx="10018711" cy="1447800"/>
          </a:xfrm>
        </p:spPr>
        <p:txBody>
          <a:bodyPr anchor="ctr">
            <a:normAutofit/>
          </a:bodyPr>
          <a:lstStyle>
            <a:lvl1pPr marL="0" indent="0" algn="ctr">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B94FE-0DF2-4A33-8573-036631552FA2}" type="datetimeFigureOut">
              <a:rPr lang="ar-IQ" smtClean="0"/>
              <a:pPr/>
              <a:t>12/03/1441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E0AB038-3294-4E36-B929-FAFD5E3D799C}" type="slidenum">
              <a:rPr lang="ar-IQ" smtClean="0"/>
              <a:pPr/>
              <a:t>‹#›</a:t>
            </a:fld>
            <a:endParaRPr lang="ar-IQ"/>
          </a:p>
        </p:txBody>
      </p:sp>
    </p:spTree>
    <p:extLst>
      <p:ext uri="{BB962C8B-B14F-4D97-AF65-F5344CB8AC3E}">
        <p14:creationId xmlns:p14="http://schemas.microsoft.com/office/powerpoint/2010/main" val="1096837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1" cy="860400"/>
          </a:xfrm>
        </p:spPr>
        <p:txBody>
          <a:bodyPr anchor="t">
            <a:normAutofit/>
          </a:bodyPr>
          <a:lstStyle>
            <a:lvl1pPr marL="0" indent="0" algn="r">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B94FE-0DF2-4A33-8573-036631552FA2}" type="datetimeFigureOut">
              <a:rPr lang="ar-IQ" smtClean="0"/>
              <a:pPr/>
              <a:t>12/03/1441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E0AB038-3294-4E36-B929-FAFD5E3D799C}" type="slidenum">
              <a:rPr lang="ar-IQ" smtClean="0"/>
              <a:pPr/>
              <a:t>‹#›</a:t>
            </a:fld>
            <a:endParaRPr lang="ar-IQ"/>
          </a:p>
        </p:txBody>
      </p:sp>
    </p:spTree>
    <p:extLst>
      <p:ext uri="{BB962C8B-B14F-4D97-AF65-F5344CB8AC3E}">
        <p14:creationId xmlns:p14="http://schemas.microsoft.com/office/powerpoint/2010/main" val="3021209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3" y="685801"/>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4" y="3886200"/>
            <a:ext cx="10018711"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1" cy="1016000"/>
          </a:xfrm>
        </p:spPr>
        <p:txBody>
          <a:bodyPr anchor="t">
            <a:normAutofit/>
          </a:bodyPr>
          <a:lstStyle>
            <a:lvl1pPr marL="0" indent="0" algn="r">
              <a:buNone/>
              <a:defRPr sz="18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B94FE-0DF2-4A33-8573-036631552FA2}" type="datetimeFigureOut">
              <a:rPr lang="ar-IQ" smtClean="0"/>
              <a:pPr/>
              <a:t>12/03/1441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E0AB038-3294-4E36-B929-FAFD5E3D799C}" type="slidenum">
              <a:rPr lang="ar-IQ" smtClean="0"/>
              <a:pPr/>
              <a:t>‹#›</a:t>
            </a:fld>
            <a:endParaRPr lang="ar-IQ"/>
          </a:p>
        </p:txBody>
      </p:sp>
    </p:spTree>
    <p:extLst>
      <p:ext uri="{BB962C8B-B14F-4D97-AF65-F5344CB8AC3E}">
        <p14:creationId xmlns:p14="http://schemas.microsoft.com/office/powerpoint/2010/main" val="3438366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2"/>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3"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3" y="4343400"/>
            <a:ext cx="10018713" cy="1447800"/>
          </a:xfrm>
        </p:spPr>
        <p:txBody>
          <a:bodyPr anchor="t">
            <a:normAutofit/>
          </a:bodyPr>
          <a:lstStyle>
            <a:lvl1pPr marL="0" indent="0" algn="l">
              <a:buNone/>
              <a:defRPr sz="18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B94FE-0DF2-4A33-8573-036631552FA2}" type="datetimeFigureOut">
              <a:rPr lang="ar-IQ" smtClean="0"/>
              <a:pPr/>
              <a:t>12/03/1441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E0AB038-3294-4E36-B929-FAFD5E3D799C}" type="slidenum">
              <a:rPr lang="ar-IQ" smtClean="0"/>
              <a:pPr/>
              <a:t>‹#›</a:t>
            </a:fld>
            <a:endParaRPr lang="ar-IQ"/>
          </a:p>
        </p:txBody>
      </p:sp>
    </p:spTree>
    <p:extLst>
      <p:ext uri="{BB962C8B-B14F-4D97-AF65-F5344CB8AC3E}">
        <p14:creationId xmlns:p14="http://schemas.microsoft.com/office/powerpoint/2010/main" val="2278173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9B94FE-0DF2-4A33-8573-036631552FA2}" type="datetimeFigureOut">
              <a:rPr lang="ar-IQ" smtClean="0"/>
              <a:pPr/>
              <a:t>12/03/1441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E0AB038-3294-4E36-B929-FAFD5E3D799C}" type="slidenum">
              <a:rPr lang="ar-IQ" smtClean="0"/>
              <a:pPr/>
              <a:t>‹#›</a:t>
            </a:fld>
            <a:endParaRPr lang="ar-IQ"/>
          </a:p>
        </p:txBody>
      </p:sp>
    </p:spTree>
    <p:extLst>
      <p:ext uri="{BB962C8B-B14F-4D97-AF65-F5344CB8AC3E}">
        <p14:creationId xmlns:p14="http://schemas.microsoft.com/office/powerpoint/2010/main" val="537840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7"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3" y="685800"/>
            <a:ext cx="801974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9B94FE-0DF2-4A33-8573-036631552FA2}" type="datetimeFigureOut">
              <a:rPr lang="ar-IQ" smtClean="0"/>
              <a:pPr/>
              <a:t>12/03/1441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E0AB038-3294-4E36-B929-FAFD5E3D799C}" type="slidenum">
              <a:rPr lang="ar-IQ" smtClean="0"/>
              <a:pPr/>
              <a:t>‹#›</a:t>
            </a:fld>
            <a:endParaRPr lang="ar-IQ"/>
          </a:p>
        </p:txBody>
      </p:sp>
    </p:spTree>
    <p:extLst>
      <p:ext uri="{BB962C8B-B14F-4D97-AF65-F5344CB8AC3E}">
        <p14:creationId xmlns:p14="http://schemas.microsoft.com/office/powerpoint/2010/main" val="3300459779"/>
      </p:ext>
    </p:extLst>
  </p:cSld>
  <p:clrMapOvr>
    <a:masterClrMapping/>
  </p:clrMapOvr>
  <p:extLst mod="1">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9B94FE-0DF2-4A33-8573-036631552FA2}" type="datetimeFigureOut">
              <a:rPr lang="ar-IQ" smtClean="0"/>
              <a:pPr/>
              <a:t>12/03/1441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a:xfrm>
            <a:off x="10951858" y="5867133"/>
            <a:ext cx="551167" cy="365125"/>
          </a:xfrm>
        </p:spPr>
        <p:txBody>
          <a:bodyPr/>
          <a:lstStyle/>
          <a:p>
            <a:fld id="{9E0AB038-3294-4E36-B929-FAFD5E3D799C}" type="slidenum">
              <a:rPr lang="ar-IQ" smtClean="0"/>
              <a:pPr/>
              <a:t>‹#›</a:t>
            </a:fld>
            <a:endParaRPr lang="ar-IQ"/>
          </a:p>
        </p:txBody>
      </p:sp>
    </p:spTree>
    <p:extLst>
      <p:ext uri="{BB962C8B-B14F-4D97-AF65-F5344CB8AC3E}">
        <p14:creationId xmlns:p14="http://schemas.microsoft.com/office/powerpoint/2010/main" val="1037134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80"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9" y="4777381"/>
            <a:ext cx="8930748" cy="860400"/>
          </a:xfrm>
        </p:spPr>
        <p:txBody>
          <a:bodyPr anchor="t">
            <a:normAutofit/>
          </a:bodyPr>
          <a:lstStyle>
            <a:lvl1pPr marL="0" indent="0" algn="r">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B94FE-0DF2-4A33-8573-036631552FA2}" type="datetimeFigureOut">
              <a:rPr lang="ar-IQ" smtClean="0"/>
              <a:pPr/>
              <a:t>12/03/1441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E0AB038-3294-4E36-B929-FAFD5E3D799C}" type="slidenum">
              <a:rPr lang="ar-IQ" smtClean="0"/>
              <a:pPr/>
              <a:t>‹#›</a:t>
            </a:fld>
            <a:endParaRPr lang="ar-IQ"/>
          </a:p>
        </p:txBody>
      </p:sp>
    </p:spTree>
    <p:extLst>
      <p:ext uri="{BB962C8B-B14F-4D97-AF65-F5344CB8AC3E}">
        <p14:creationId xmlns:p14="http://schemas.microsoft.com/office/powerpoint/2010/main" val="3580345238"/>
      </p:ext>
    </p:extLst>
  </p:cSld>
  <p:clrMapOvr>
    <a:masterClrMapping/>
  </p:clrMapOvr>
  <p:extLst mod="1">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2"/>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4" y="2667001"/>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9B94FE-0DF2-4A33-8573-036631552FA2}" type="datetimeFigureOut">
              <a:rPr lang="ar-IQ" smtClean="0"/>
              <a:pPr/>
              <a:t>12/03/1441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E0AB038-3294-4E36-B929-FAFD5E3D799C}" type="slidenum">
              <a:rPr lang="ar-IQ" smtClean="0"/>
              <a:pPr/>
              <a:t>‹#›</a:t>
            </a:fld>
            <a:endParaRPr lang="ar-IQ"/>
          </a:p>
        </p:txBody>
      </p:sp>
    </p:spTree>
    <p:extLst>
      <p:ext uri="{BB962C8B-B14F-4D97-AF65-F5344CB8AC3E}">
        <p14:creationId xmlns:p14="http://schemas.microsoft.com/office/powerpoint/2010/main" val="2414874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9" y="2667000"/>
            <a:ext cx="4622537" cy="576262"/>
          </a:xfrm>
        </p:spPr>
        <p:txBody>
          <a:bodyPr anchor="b">
            <a:noAutofit/>
          </a:bodyPr>
          <a:lstStyle>
            <a:lvl1pPr marL="0" indent="0">
              <a:buNone/>
              <a:defRPr sz="2800" b="0">
                <a:solidFill>
                  <a:schemeClr val="accent1">
                    <a:lumMod val="7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9B94FE-0DF2-4A33-8573-036631552FA2}" type="datetimeFigureOut">
              <a:rPr lang="ar-IQ" smtClean="0"/>
              <a:pPr/>
              <a:t>12/03/1441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E0AB038-3294-4E36-B929-FAFD5E3D799C}" type="slidenum">
              <a:rPr lang="ar-IQ" smtClean="0"/>
              <a:pPr/>
              <a:t>‹#›</a:t>
            </a:fld>
            <a:endParaRPr lang="ar-IQ"/>
          </a:p>
        </p:txBody>
      </p:sp>
    </p:spTree>
    <p:extLst>
      <p:ext uri="{BB962C8B-B14F-4D97-AF65-F5344CB8AC3E}">
        <p14:creationId xmlns:p14="http://schemas.microsoft.com/office/powerpoint/2010/main" val="3084533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9B94FE-0DF2-4A33-8573-036631552FA2}" type="datetimeFigureOut">
              <a:rPr lang="ar-IQ" smtClean="0"/>
              <a:pPr/>
              <a:t>12/03/1441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E0AB038-3294-4E36-B929-FAFD5E3D799C}" type="slidenum">
              <a:rPr lang="ar-IQ" smtClean="0"/>
              <a:pPr/>
              <a:t>‹#›</a:t>
            </a:fld>
            <a:endParaRPr lang="ar-IQ"/>
          </a:p>
        </p:txBody>
      </p:sp>
    </p:spTree>
    <p:extLst>
      <p:ext uri="{BB962C8B-B14F-4D97-AF65-F5344CB8AC3E}">
        <p14:creationId xmlns:p14="http://schemas.microsoft.com/office/powerpoint/2010/main" val="531999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B94FE-0DF2-4A33-8573-036631552FA2}" type="datetimeFigureOut">
              <a:rPr lang="ar-IQ" smtClean="0"/>
              <a:pPr/>
              <a:t>12/03/1441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E0AB038-3294-4E36-B929-FAFD5E3D799C}" type="slidenum">
              <a:rPr lang="ar-IQ" smtClean="0"/>
              <a:pPr/>
              <a:t>‹#›</a:t>
            </a:fld>
            <a:endParaRPr lang="ar-IQ"/>
          </a:p>
        </p:txBody>
      </p:sp>
    </p:spTree>
    <p:extLst>
      <p:ext uri="{BB962C8B-B14F-4D97-AF65-F5344CB8AC3E}">
        <p14:creationId xmlns:p14="http://schemas.microsoft.com/office/powerpoint/2010/main" val="3516973430"/>
      </p:ext>
    </p:extLst>
  </p:cSld>
  <p:clrMapOvr>
    <a:masterClrMapping/>
  </p:clrMapOvr>
  <p:extLst mod="1">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3"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4" y="685801"/>
            <a:ext cx="6240991"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3" y="2971800"/>
            <a:ext cx="3549121" cy="1828800"/>
          </a:xfrm>
        </p:spPr>
        <p:txBody>
          <a:bodyPr>
            <a:normAutofit/>
          </a:bodyPr>
          <a:lstStyle>
            <a:lvl1pPr marL="0" indent="0" algn="ctr">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B94FE-0DF2-4A33-8573-036631552FA2}" type="datetimeFigureOut">
              <a:rPr lang="ar-IQ" smtClean="0"/>
              <a:pPr/>
              <a:t>12/03/1441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E0AB038-3294-4E36-B929-FAFD5E3D799C}" type="slidenum">
              <a:rPr lang="ar-IQ" smtClean="0"/>
              <a:pPr/>
              <a:t>‹#›</a:t>
            </a:fld>
            <a:endParaRPr lang="ar-IQ"/>
          </a:p>
        </p:txBody>
      </p:sp>
    </p:spTree>
    <p:extLst>
      <p:ext uri="{BB962C8B-B14F-4D97-AF65-F5344CB8AC3E}">
        <p14:creationId xmlns:p14="http://schemas.microsoft.com/office/powerpoint/2010/main" val="1034643867"/>
      </p:ext>
    </p:extLst>
  </p:cSld>
  <p:clrMapOvr>
    <a:masterClrMapping/>
  </p:clrMapOvr>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5" y="1752599"/>
            <a:ext cx="542615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5"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5" y="3124199"/>
            <a:ext cx="5426159" cy="1828800"/>
          </a:xfrm>
        </p:spPr>
        <p:txBody>
          <a:bodyPr>
            <a:normAutofit/>
          </a:bodyPr>
          <a:lstStyle>
            <a:lvl1pPr marL="0" indent="0" algn="ctr">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B94FE-0DF2-4A33-8573-036631552FA2}" type="datetimeFigureOut">
              <a:rPr lang="ar-IQ" smtClean="0"/>
              <a:pPr/>
              <a:t>12/03/1441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E0AB038-3294-4E36-B929-FAFD5E3D799C}" type="slidenum">
              <a:rPr lang="ar-IQ" smtClean="0"/>
              <a:pPr/>
              <a:t>‹#›</a:t>
            </a:fld>
            <a:endParaRPr lang="ar-IQ"/>
          </a:p>
        </p:txBody>
      </p:sp>
    </p:spTree>
    <p:extLst>
      <p:ext uri="{BB962C8B-B14F-4D97-AF65-F5344CB8AC3E}">
        <p14:creationId xmlns:p14="http://schemas.microsoft.com/office/powerpoint/2010/main" val="1322672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2"/>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3" y="685802"/>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1" y="2667001"/>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7"/>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B9B94FE-0DF2-4A33-8573-036631552FA2}" type="datetimeFigureOut">
              <a:rPr lang="ar-IQ" smtClean="0"/>
              <a:pPr/>
              <a:t>12/03/1441</a:t>
            </a:fld>
            <a:endParaRPr lang="ar-IQ"/>
          </a:p>
        </p:txBody>
      </p:sp>
      <p:sp>
        <p:nvSpPr>
          <p:cNvPr id="5" name="Footer Placeholder 4"/>
          <p:cNvSpPr>
            <a:spLocks noGrp="1"/>
          </p:cNvSpPr>
          <p:nvPr>
            <p:ph type="ftr" sz="quarter" idx="3"/>
          </p:nvPr>
        </p:nvSpPr>
        <p:spPr>
          <a:xfrm>
            <a:off x="2572281" y="5883277"/>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IQ"/>
          </a:p>
        </p:txBody>
      </p:sp>
      <p:sp>
        <p:nvSpPr>
          <p:cNvPr id="6" name="Slide Number Placeholder 5"/>
          <p:cNvSpPr>
            <a:spLocks noGrp="1"/>
          </p:cNvSpPr>
          <p:nvPr>
            <p:ph type="sldNum" sz="quarter" idx="4"/>
          </p:nvPr>
        </p:nvSpPr>
        <p:spPr>
          <a:xfrm>
            <a:off x="10951858" y="5883277"/>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E0AB038-3294-4E36-B929-FAFD5E3D799C}" type="slidenum">
              <a:rPr lang="ar-IQ" smtClean="0"/>
              <a:pPr/>
              <a:t>‹#›</a:t>
            </a:fld>
            <a:endParaRPr lang="ar-IQ"/>
          </a:p>
        </p:txBody>
      </p:sp>
    </p:spTree>
    <p:extLst>
      <p:ext uri="{BB962C8B-B14F-4D97-AF65-F5344CB8AC3E}">
        <p14:creationId xmlns:p14="http://schemas.microsoft.com/office/powerpoint/2010/main" val="1008538331"/>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Lst>
  <p:txStyles>
    <p:titleStyle>
      <a:lvl1pPr algn="ctr" defTabSz="457189" rtl="1" eaLnBrk="1" latinLnBrk="0" hangingPunct="1">
        <a:spcBef>
          <a:spcPct val="0"/>
        </a:spcBef>
        <a:buNone/>
        <a:defRPr sz="4000" kern="1200" cap="none">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44" indent="-285744" algn="r" defTabSz="457189" rtl="1"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32" indent="-285744" algn="r" defTabSz="457189" rtl="1"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21" indent="-285744" algn="r" defTabSz="457189" rtl="1"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12" indent="-171446" algn="r" defTabSz="457189" rtl="1"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01" indent="-171446" algn="r" defTabSz="457189"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537" indent="-228594" algn="r" defTabSz="457189"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726" indent="-228594" algn="r" defTabSz="457189"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8914" indent="-228594" algn="r" defTabSz="457189"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103" indent="-228594" algn="r" defTabSz="457189"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r" defTabSz="457189" rtl="1" eaLnBrk="1" latinLnBrk="0" hangingPunct="1">
        <a:defRPr sz="1800" kern="1200">
          <a:solidFill>
            <a:schemeClr val="tx1"/>
          </a:solidFill>
          <a:latin typeface="+mn-lt"/>
          <a:ea typeface="+mn-ea"/>
          <a:cs typeface="+mn-cs"/>
        </a:defRPr>
      </a:lvl1pPr>
      <a:lvl2pPr marL="457189" algn="r" defTabSz="457189" rtl="1" eaLnBrk="1" latinLnBrk="0" hangingPunct="1">
        <a:defRPr sz="1800" kern="1200">
          <a:solidFill>
            <a:schemeClr val="tx1"/>
          </a:solidFill>
          <a:latin typeface="+mn-lt"/>
          <a:ea typeface="+mn-ea"/>
          <a:cs typeface="+mn-cs"/>
        </a:defRPr>
      </a:lvl2pPr>
      <a:lvl3pPr marL="914377" algn="r" defTabSz="457189" rtl="1" eaLnBrk="1" latinLnBrk="0" hangingPunct="1">
        <a:defRPr sz="1800" kern="1200">
          <a:solidFill>
            <a:schemeClr val="tx1"/>
          </a:solidFill>
          <a:latin typeface="+mn-lt"/>
          <a:ea typeface="+mn-ea"/>
          <a:cs typeface="+mn-cs"/>
        </a:defRPr>
      </a:lvl3pPr>
      <a:lvl4pPr marL="1371566" algn="r" defTabSz="457189" rtl="1" eaLnBrk="1" latinLnBrk="0" hangingPunct="1">
        <a:defRPr sz="1800" kern="1200">
          <a:solidFill>
            <a:schemeClr val="tx1"/>
          </a:solidFill>
          <a:latin typeface="+mn-lt"/>
          <a:ea typeface="+mn-ea"/>
          <a:cs typeface="+mn-cs"/>
        </a:defRPr>
      </a:lvl4pPr>
      <a:lvl5pPr marL="1828754" algn="r" defTabSz="457189" rtl="1" eaLnBrk="1" latinLnBrk="0" hangingPunct="1">
        <a:defRPr sz="1800" kern="1200">
          <a:solidFill>
            <a:schemeClr val="tx1"/>
          </a:solidFill>
          <a:latin typeface="+mn-lt"/>
          <a:ea typeface="+mn-ea"/>
          <a:cs typeface="+mn-cs"/>
        </a:defRPr>
      </a:lvl5pPr>
      <a:lvl6pPr marL="2285943" algn="r" defTabSz="457189" rtl="1" eaLnBrk="1" latinLnBrk="0" hangingPunct="1">
        <a:defRPr sz="1800" kern="1200">
          <a:solidFill>
            <a:schemeClr val="tx1"/>
          </a:solidFill>
          <a:latin typeface="+mn-lt"/>
          <a:ea typeface="+mn-ea"/>
          <a:cs typeface="+mn-cs"/>
        </a:defRPr>
      </a:lvl6pPr>
      <a:lvl7pPr marL="2743131" algn="r" defTabSz="457189" rtl="1" eaLnBrk="1" latinLnBrk="0" hangingPunct="1">
        <a:defRPr sz="1800" kern="1200">
          <a:solidFill>
            <a:schemeClr val="tx1"/>
          </a:solidFill>
          <a:latin typeface="+mn-lt"/>
          <a:ea typeface="+mn-ea"/>
          <a:cs typeface="+mn-cs"/>
        </a:defRPr>
      </a:lvl7pPr>
      <a:lvl8pPr marL="3200320" algn="r" defTabSz="457189" rtl="1" eaLnBrk="1" latinLnBrk="0" hangingPunct="1">
        <a:defRPr sz="1800" kern="1200">
          <a:solidFill>
            <a:schemeClr val="tx1"/>
          </a:solidFill>
          <a:latin typeface="+mn-lt"/>
          <a:ea typeface="+mn-ea"/>
          <a:cs typeface="+mn-cs"/>
        </a:defRPr>
      </a:lvl8pPr>
      <a:lvl9pPr marL="3657509" algn="r" defTabSz="457189"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khanacademy.org/science/biology/cellular-molecular-biology/mitosis/v/mitosis"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khanacademy.org/science/biology/cellular-molecular-biology/mitosis/v/mitosis"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7464" y="130631"/>
            <a:ext cx="8630652" cy="2554545"/>
          </a:xfrm>
          <a:prstGeom prst="rect">
            <a:avLst/>
          </a:prstGeom>
          <a:noFill/>
        </p:spPr>
        <p:txBody>
          <a:bodyPr wrap="square" lIns="91440" tIns="45720" rIns="91440" bIns="45720">
            <a:spAutoFit/>
          </a:bodyPr>
          <a:lstStyle/>
          <a:p>
            <a:pPr algn="ctr"/>
            <a:r>
              <a:rPr lang="ar-IQ" sz="8000" dirty="0">
                <a:ln w="0"/>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كلية الرشيد الجامعة </a:t>
            </a:r>
          </a:p>
          <a:p>
            <a:pPr algn="ctr"/>
            <a:r>
              <a:rPr lang="ar-IQ" sz="8000" dirty="0">
                <a:ln w="0"/>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قسم تقنيات التحليلات المرضية </a:t>
            </a:r>
          </a:p>
        </p:txBody>
      </p:sp>
      <p:sp>
        <p:nvSpPr>
          <p:cNvPr id="5" name="Rectangle 4"/>
          <p:cNvSpPr/>
          <p:nvPr/>
        </p:nvSpPr>
        <p:spPr>
          <a:xfrm>
            <a:off x="3294282" y="2967335"/>
            <a:ext cx="5603458" cy="1200329"/>
          </a:xfrm>
          <a:prstGeom prst="rect">
            <a:avLst/>
          </a:prstGeom>
          <a:noFill/>
        </p:spPr>
        <p:txBody>
          <a:bodyPr wrap="none" lIns="91440" tIns="45720" rIns="91440" bIns="45720">
            <a:spAutoFit/>
          </a:bodyPr>
          <a:lstStyle/>
          <a:p>
            <a:pPr algn="ctr"/>
            <a:r>
              <a:rPr lang="en-US" sz="7200" b="1" dirty="0">
                <a:ln w="9525">
                  <a:solidFill>
                    <a:srgbClr val="00B0F0"/>
                  </a:solidFill>
                  <a:prstDash val="solid"/>
                </a:ln>
                <a:solidFill>
                  <a:schemeClr val="accent1"/>
                </a:solidFill>
                <a:effectLst>
                  <a:outerShdw blurRad="12700" dist="38100" dir="2700000" algn="tl" rotWithShape="0">
                    <a:schemeClr val="accent5">
                      <a:lumMod val="60000"/>
                      <a:lumOff val="40000"/>
                    </a:schemeClr>
                  </a:outerShdw>
                </a:effectLst>
              </a:rPr>
              <a:t>Cell Life Cycle</a:t>
            </a:r>
          </a:p>
        </p:txBody>
      </p:sp>
      <p:sp>
        <p:nvSpPr>
          <p:cNvPr id="6" name="Rectangle 5"/>
          <p:cNvSpPr/>
          <p:nvPr/>
        </p:nvSpPr>
        <p:spPr>
          <a:xfrm>
            <a:off x="4844699" y="4415755"/>
            <a:ext cx="2916183" cy="923330"/>
          </a:xfrm>
          <a:prstGeom prst="rect">
            <a:avLst/>
          </a:prstGeom>
          <a:noFill/>
        </p:spPr>
        <p:txBody>
          <a:bodyPr wrap="none" lIns="91440" tIns="45720" rIns="91440" bIns="45720">
            <a:spAutoFit/>
          </a:bodyPr>
          <a:lstStyle/>
          <a:p>
            <a:pPr algn="ctr"/>
            <a:r>
              <a:rPr lang="ar-IQ" sz="5400" dirty="0">
                <a:ln w="0"/>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د. حسين الشريف</a:t>
            </a:r>
            <a:endParaRPr lang="en-US" sz="5400" dirty="0">
              <a:ln w="0"/>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endParaRPr>
          </a:p>
        </p:txBody>
      </p:sp>
      <p:sp>
        <p:nvSpPr>
          <p:cNvPr id="2" name="TextBox 1">
            <a:extLst>
              <a:ext uri="{FF2B5EF4-FFF2-40B4-BE49-F238E27FC236}">
                <a16:creationId xmlns:a16="http://schemas.microsoft.com/office/drawing/2014/main" xmlns="" id="{82394C43-4B25-436A-9A7E-BA041A1E1626}"/>
              </a:ext>
            </a:extLst>
          </p:cNvPr>
          <p:cNvSpPr txBox="1"/>
          <p:nvPr/>
        </p:nvSpPr>
        <p:spPr>
          <a:xfrm>
            <a:off x="3867674" y="5402510"/>
            <a:ext cx="5463355" cy="369332"/>
          </a:xfrm>
          <a:prstGeom prst="rect">
            <a:avLst/>
          </a:prstGeom>
          <a:noFill/>
        </p:spPr>
        <p:txBody>
          <a:bodyPr wrap="none" rtlCol="1">
            <a:spAutoFit/>
          </a:bodyPr>
          <a:lstStyle/>
          <a:p>
            <a:r>
              <a:rPr lang="ar-IQ" b="1" dirty="0"/>
              <a:t>المحاظرة الحاديه عشر والثانية عشر والثالثه عشر</a:t>
            </a:r>
          </a:p>
        </p:txBody>
      </p:sp>
    </p:spTree>
    <p:extLst>
      <p:ext uri="{BB962C8B-B14F-4D97-AF65-F5344CB8AC3E}">
        <p14:creationId xmlns:p14="http://schemas.microsoft.com/office/powerpoint/2010/main" val="4265010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EBBF798-5796-4C5D-ABBE-E085031B7143}"/>
              </a:ext>
            </a:extLst>
          </p:cNvPr>
          <p:cNvSpPr txBox="1"/>
          <p:nvPr/>
        </p:nvSpPr>
        <p:spPr>
          <a:xfrm>
            <a:off x="1575581" y="703385"/>
            <a:ext cx="10086536" cy="5693866"/>
          </a:xfrm>
          <a:prstGeom prst="rect">
            <a:avLst/>
          </a:prstGeom>
          <a:noFill/>
        </p:spPr>
        <p:txBody>
          <a:bodyPr wrap="square" rtlCol="1">
            <a:spAutoFit/>
          </a:bodyPr>
          <a:lstStyle/>
          <a:p>
            <a:pPr algn="just" rtl="0"/>
            <a:r>
              <a:rPr lang="en-US" sz="2800" dirty="0">
                <a:solidFill>
                  <a:srgbClr val="21242C"/>
                </a:solidFill>
                <a:latin typeface="Arial" panose="020B0604020202020204" pitchFamily="34" charset="0"/>
                <a:ea typeface="Times New Roman" panose="02020603050405020304" pitchFamily="18" charset="0"/>
                <a:cs typeface="Arial" panose="020B0604020202020204" pitchFamily="34" charset="0"/>
              </a:rPr>
              <a:t>During </a:t>
            </a:r>
            <a:r>
              <a:rPr lang="en-US" sz="2800" b="1" dirty="0">
                <a:solidFill>
                  <a:srgbClr val="21242C"/>
                </a:solidFill>
                <a:latin typeface="Arial" panose="020B0604020202020204" pitchFamily="34" charset="0"/>
                <a:ea typeface="Times New Roman" panose="02020603050405020304" pitchFamily="18" charset="0"/>
                <a:cs typeface="Arial" panose="020B0604020202020204" pitchFamily="34" charset="0"/>
              </a:rPr>
              <a:t>prophase I</a:t>
            </a:r>
            <a:r>
              <a:rPr lang="en-US" sz="2800" dirty="0">
                <a:solidFill>
                  <a:srgbClr val="21242C"/>
                </a:solidFill>
                <a:latin typeface="Arial" panose="020B0604020202020204" pitchFamily="34" charset="0"/>
                <a:ea typeface="Times New Roman" panose="02020603050405020304" pitchFamily="18" charset="0"/>
                <a:cs typeface="Arial" panose="020B0604020202020204" pitchFamily="34" charset="0"/>
              </a:rPr>
              <a:t>, differences from mitosis begin to appear. As in mitosis, the chromosomes begin to condense, but in meiosis I, they also pair up. Each chromosome carefully aligns with its homologue partner so that the two match up at corresponding positions along their full length. For instance, in the image below, the letters A, B, and C represent genes found at particular spots on the chromosome, with capital and lowercase letters for different forms, or alleles, of each gene. The DNA is broken at the same spot on each homologue—here, between genes B and C—and reconnected in a crisscross pattern                 	so that the homologues exchange part of their DNA.</a:t>
            </a:r>
          </a:p>
          <a:p>
            <a:pPr algn="just" rtl="0"/>
            <a:endParaRPr lang="ar-IQ" sz="2800" dirty="0"/>
          </a:p>
        </p:txBody>
      </p:sp>
    </p:spTree>
    <p:extLst>
      <p:ext uri="{BB962C8B-B14F-4D97-AF65-F5344CB8AC3E}">
        <p14:creationId xmlns:p14="http://schemas.microsoft.com/office/powerpoint/2010/main" val="191452050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66215"/>
            <a:ext cx="12192000" cy="49917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1890718" y="202778"/>
            <a:ext cx="10067924" cy="1567096"/>
          </a:xfrm>
          <a:prstGeom prst="rect">
            <a:avLst/>
          </a:prstGeom>
        </p:spPr>
        <p:txBody>
          <a:bodyPr wrap="square">
            <a:spAutoFit/>
          </a:bodyPr>
          <a:lstStyle/>
          <a:p>
            <a:pPr algn="just" rtl="0" fontAlgn="base">
              <a:lnSpc>
                <a:spcPts val="2251"/>
              </a:lnSpc>
              <a:spcAft>
                <a:spcPts val="800"/>
              </a:spcAft>
            </a:pPr>
            <a:r>
              <a:rPr lang="en-US" sz="2000" dirty="0">
                <a:latin typeface="Arial" panose="020B0604020202020204" pitchFamily="34" charset="0"/>
                <a:cs typeface="Arial" panose="020B0604020202020204" pitchFamily="34" charset="0"/>
              </a:rPr>
              <a:t>This process, in which homologous chromosomes trade parts, is called </a:t>
            </a:r>
            <a:r>
              <a:rPr lang="en-US" sz="2000" b="1" dirty="0">
                <a:latin typeface="Arial" panose="020B0604020202020204" pitchFamily="34" charset="0"/>
                <a:cs typeface="Arial" panose="020B0604020202020204" pitchFamily="34" charset="0"/>
              </a:rPr>
              <a:t>crossing over</a:t>
            </a:r>
            <a:r>
              <a:rPr lang="en-US" sz="2000" dirty="0">
                <a:latin typeface="Arial" panose="020B0604020202020204" pitchFamily="34" charset="0"/>
                <a:cs typeface="Arial" panose="020B0604020202020204" pitchFamily="34" charset="0"/>
              </a:rPr>
              <a:t>. It's helped along by a protein structure called the </a:t>
            </a:r>
            <a:r>
              <a:rPr lang="en-US" sz="2000" b="1" dirty="0">
                <a:latin typeface="Arial" panose="020B0604020202020204" pitchFamily="34" charset="0"/>
                <a:cs typeface="Arial" panose="020B0604020202020204" pitchFamily="34" charset="0"/>
              </a:rPr>
              <a:t>synaptonemal complex</a:t>
            </a:r>
            <a:r>
              <a:rPr lang="en-US" sz="2000" dirty="0">
                <a:latin typeface="Arial" panose="020B0604020202020204" pitchFamily="34" charset="0"/>
                <a:cs typeface="Arial" panose="020B0604020202020204" pitchFamily="34" charset="0"/>
              </a:rPr>
              <a:t> that holds the homologues together. The chromosomes would actually be positioned one on top of the other—as in the image below—throughout crossing over; they're only shown side-by-side in the image above so that it's easier to see the exchange of genetic material.</a:t>
            </a:r>
          </a:p>
        </p:txBody>
      </p:sp>
    </p:spTree>
    <p:extLst>
      <p:ext uri="{BB962C8B-B14F-4D97-AF65-F5344CB8AC3E}">
        <p14:creationId xmlns:p14="http://schemas.microsoft.com/office/powerpoint/2010/main" val="41037655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cdn.kastatic.org/ka-perseus-images/9a74225bd24998f2c863366b8b57d238b9b9b65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1045" y="-171449"/>
            <a:ext cx="6637655" cy="6705600"/>
          </a:xfrm>
          <a:prstGeom prst="rect">
            <a:avLst/>
          </a:prstGeom>
          <a:solidFill>
            <a:schemeClr val="bg1"/>
          </a:solidFill>
          <a:ln>
            <a:noFill/>
          </a:ln>
        </p:spPr>
      </p:pic>
      <p:pic>
        <p:nvPicPr>
          <p:cNvPr id="2" name="Picture 1" descr="The phases of meiosis I.&#10;&#10;Prophase I: The starting cell is diploid, 2n = 4. Homologous chromosomes pair up and exchange fragments in the process of crossing over.&#10;&#10;Metaphase I: Homologue pairs line up at the metaphase plate.&#10;&#10;Anaphase I: Homologues separate to opposite ends of the cell. Sister chromatids stay together.&#10;&#10;Telophase I: Newly forming cells are haploid, n = 2. Each chromosome still has two sister chromatids, but the chromatids of each chromosome are no longer identical to each oth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47725"/>
            <a:ext cx="5829300" cy="4667251"/>
          </a:xfrm>
          <a:prstGeom prst="rect">
            <a:avLst/>
          </a:prstGeom>
          <a:solidFill>
            <a:schemeClr val="bg1"/>
          </a:solidFill>
          <a:ln>
            <a:noFill/>
          </a:ln>
        </p:spPr>
      </p:pic>
    </p:spTree>
    <p:extLst>
      <p:ext uri="{BB962C8B-B14F-4D97-AF65-F5344CB8AC3E}">
        <p14:creationId xmlns:p14="http://schemas.microsoft.com/office/powerpoint/2010/main" val="27886915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5118E20-D298-4B35-9E62-ED1198F6FB6C}"/>
              </a:ext>
            </a:extLst>
          </p:cNvPr>
          <p:cNvSpPr txBox="1"/>
          <p:nvPr/>
        </p:nvSpPr>
        <p:spPr>
          <a:xfrm>
            <a:off x="1353863" y="436098"/>
            <a:ext cx="10322321" cy="5386090"/>
          </a:xfrm>
          <a:prstGeom prst="rect">
            <a:avLst/>
          </a:prstGeom>
          <a:noFill/>
        </p:spPr>
        <p:txBody>
          <a:bodyPr wrap="square" rtlCol="1">
            <a:spAutoFit/>
          </a:bodyPr>
          <a:lstStyle/>
          <a:p>
            <a:pPr algn="ctr" rtl="0"/>
            <a:r>
              <a:rPr lang="en-US" sz="3200" b="1" dirty="0">
                <a:solidFill>
                  <a:srgbClr val="FF0000"/>
                </a:solidFill>
              </a:rPr>
              <a:t>Spermatogenesis and Oogenesis in Humans</a:t>
            </a:r>
          </a:p>
          <a:p>
            <a:pPr algn="ctr" rtl="0"/>
            <a:endParaRPr lang="en-US" sz="3200" b="1" dirty="0">
              <a:solidFill>
                <a:srgbClr val="FF0000"/>
              </a:solidFill>
            </a:endParaRPr>
          </a:p>
          <a:p>
            <a:pPr algn="just" rtl="0"/>
            <a:r>
              <a:rPr lang="en-US" sz="2800" b="1" dirty="0">
                <a:solidFill>
                  <a:srgbClr val="FF0000"/>
                </a:solidFill>
              </a:rPr>
              <a:t>Spermatogenesis</a:t>
            </a:r>
            <a:r>
              <a:rPr lang="en-US" sz="2800" b="1" dirty="0"/>
              <a:t> </a:t>
            </a:r>
            <a:r>
              <a:rPr lang="en-US" sz="2800" dirty="0"/>
              <a:t>is the production of sperm in males. </a:t>
            </a:r>
          </a:p>
          <a:p>
            <a:pPr algn="just" rtl="0"/>
            <a:r>
              <a:rPr lang="en-US" sz="2800" b="1" dirty="0">
                <a:solidFill>
                  <a:srgbClr val="FF0000"/>
                </a:solidFill>
              </a:rPr>
              <a:t>1- </a:t>
            </a:r>
            <a:r>
              <a:rPr lang="en-US" sz="2800" dirty="0"/>
              <a:t>In the testes of human males, primary spermatocytes, which are diploid (2n), divide during the first meiotic division to form two secondary spermatocytes, which are haploid (n). </a:t>
            </a:r>
          </a:p>
          <a:p>
            <a:pPr algn="just" rtl="0"/>
            <a:r>
              <a:rPr lang="en-US" sz="2800" b="1" dirty="0">
                <a:solidFill>
                  <a:srgbClr val="FF0000"/>
                </a:solidFill>
              </a:rPr>
              <a:t>2-</a:t>
            </a:r>
            <a:r>
              <a:rPr lang="en-US" sz="2800" dirty="0"/>
              <a:t> Secondary spermatocytes divide during the second meiotic division to produce four spermatids which are also haploid (n). </a:t>
            </a:r>
          </a:p>
          <a:p>
            <a:pPr algn="just" rtl="0"/>
            <a:r>
              <a:rPr lang="en-US" sz="2800" b="1" dirty="0">
                <a:solidFill>
                  <a:srgbClr val="FF0000"/>
                </a:solidFill>
              </a:rPr>
              <a:t>3-</a:t>
            </a:r>
            <a:r>
              <a:rPr lang="en-US" sz="2800" dirty="0"/>
              <a:t> Spermatids mature into sperm (spermatozoa). </a:t>
            </a:r>
          </a:p>
          <a:p>
            <a:pPr algn="just" rtl="0"/>
            <a:r>
              <a:rPr lang="en-US" sz="2800" dirty="0"/>
              <a:t>In human males, sperm have 23 chromosomes, which is the haploid number. The process of meiosis in males always results in four cells that become sperm.</a:t>
            </a:r>
            <a:endParaRPr lang="ar-IQ" sz="2800" dirty="0"/>
          </a:p>
        </p:txBody>
      </p:sp>
    </p:spTree>
    <p:extLst>
      <p:ext uri="{BB962C8B-B14F-4D97-AF65-F5344CB8AC3E}">
        <p14:creationId xmlns:p14="http://schemas.microsoft.com/office/powerpoint/2010/main" val="282120996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1">
                <a:shade val="76000"/>
                <a:satMod val="180000"/>
              </a:schemeClr>
              <a:schemeClr val="bg1">
                <a:tint val="80000"/>
                <a:satMod val="120000"/>
                <a:lumMod val="180000"/>
              </a:schemeClr>
            </a:duotone>
            <a:extLst/>
          </a:blip>
          <a:stretch/>
        </a:blip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xmlns="" id="{36993C3A-0E30-417B-B76B-0B62A3462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map&#10;&#10;Description automatically generated">
            <a:extLst>
              <a:ext uri="{FF2B5EF4-FFF2-40B4-BE49-F238E27FC236}">
                <a16:creationId xmlns:a16="http://schemas.microsoft.com/office/drawing/2014/main" xmlns="" id="{4D97E71A-4C57-4F99-994F-9F6AFF90FB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467" y="1397932"/>
            <a:ext cx="10905066" cy="406213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681143666"/>
      </p:ext>
    </p:extLst>
  </p:cSld>
  <p:clrMapOvr>
    <a:masterClrMapping/>
  </p:clrMapOvr>
  <p:transition spd="slow">
    <p:comb/>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75349DF-36F9-4C20-9523-C252ADEE451E}"/>
              </a:ext>
            </a:extLst>
          </p:cNvPr>
          <p:cNvSpPr txBox="1"/>
          <p:nvPr/>
        </p:nvSpPr>
        <p:spPr>
          <a:xfrm>
            <a:off x="1589648" y="1012954"/>
            <a:ext cx="10236591" cy="4401205"/>
          </a:xfrm>
          <a:prstGeom prst="rect">
            <a:avLst/>
          </a:prstGeom>
          <a:noFill/>
        </p:spPr>
        <p:txBody>
          <a:bodyPr wrap="square" rtlCol="1">
            <a:spAutoFit/>
          </a:bodyPr>
          <a:lstStyle/>
          <a:p>
            <a:pPr algn="just" rtl="0"/>
            <a:r>
              <a:rPr lang="en-US" sz="2800" b="1" dirty="0">
                <a:solidFill>
                  <a:srgbClr val="FF0000"/>
                </a:solidFill>
              </a:rPr>
              <a:t>oogenesis</a:t>
            </a:r>
            <a:r>
              <a:rPr lang="en-US" sz="2800" dirty="0"/>
              <a:t> is the production of eggs in females.</a:t>
            </a:r>
          </a:p>
          <a:p>
            <a:pPr algn="just" rtl="0"/>
            <a:r>
              <a:rPr lang="en-US" sz="2800" b="1" dirty="0">
                <a:solidFill>
                  <a:srgbClr val="FF0000"/>
                </a:solidFill>
              </a:rPr>
              <a:t>1-</a:t>
            </a:r>
            <a:r>
              <a:rPr lang="en-US" sz="2800" dirty="0"/>
              <a:t> In ovaries of human females, a primary oocyte, which is diploid (2n), divides during the first meiotic division into two cells, each of which is haploid but the chromosomes are duplicated. One of these cells, termed the secondary oocyte, receives almost all the cytoplasm. The other is a polar body.</a:t>
            </a:r>
          </a:p>
          <a:p>
            <a:pPr algn="just" rtl="0"/>
            <a:r>
              <a:rPr lang="en-US" sz="2800" b="1" dirty="0">
                <a:solidFill>
                  <a:srgbClr val="FF0000"/>
                </a:solidFill>
              </a:rPr>
              <a:t>2-</a:t>
            </a:r>
            <a:r>
              <a:rPr lang="en-US" sz="2800" dirty="0"/>
              <a:t> A polar body is a nonfunctioning cell that occurs during oogenesis. It contains little cytoplasm and will eventually disintegrate. </a:t>
            </a:r>
          </a:p>
          <a:p>
            <a:pPr algn="just" rtl="0"/>
            <a:r>
              <a:rPr lang="en-US" sz="2800" b="1" dirty="0">
                <a:solidFill>
                  <a:srgbClr val="FF0000"/>
                </a:solidFill>
              </a:rPr>
              <a:t>3-</a:t>
            </a:r>
            <a:r>
              <a:rPr lang="en-US" sz="2800" dirty="0"/>
              <a:t> The secondary oocyte begins the second meiotic division but stops at metaphase II. </a:t>
            </a:r>
          </a:p>
        </p:txBody>
      </p:sp>
    </p:spTree>
    <p:extLst>
      <p:ext uri="{BB962C8B-B14F-4D97-AF65-F5344CB8AC3E}">
        <p14:creationId xmlns:p14="http://schemas.microsoft.com/office/powerpoint/2010/main" val="199510065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3B676626-72BD-4802-9CB8-2BD8DB7446A2}"/>
              </a:ext>
            </a:extLst>
          </p:cNvPr>
          <p:cNvSpPr/>
          <p:nvPr/>
        </p:nvSpPr>
        <p:spPr>
          <a:xfrm>
            <a:off x="1275472" y="1900411"/>
            <a:ext cx="10585602" cy="3108543"/>
          </a:xfrm>
          <a:prstGeom prst="rect">
            <a:avLst/>
          </a:prstGeom>
        </p:spPr>
        <p:txBody>
          <a:bodyPr wrap="square">
            <a:spAutoFit/>
          </a:bodyPr>
          <a:lstStyle/>
          <a:p>
            <a:pPr algn="just" rtl="0"/>
            <a:r>
              <a:rPr lang="en-US" sz="2800" b="1" dirty="0">
                <a:solidFill>
                  <a:srgbClr val="FF0000"/>
                </a:solidFill>
              </a:rPr>
              <a:t>4-</a:t>
            </a:r>
            <a:r>
              <a:rPr lang="en-US" sz="2800" dirty="0"/>
              <a:t> The secondary oocyte leaves the ovary and enters an oviduct where it may be approached by a sperm. </a:t>
            </a:r>
          </a:p>
          <a:p>
            <a:pPr algn="just" rtl="0"/>
            <a:r>
              <a:rPr lang="en-US" sz="2800" b="1" dirty="0">
                <a:solidFill>
                  <a:srgbClr val="FF0000"/>
                </a:solidFill>
              </a:rPr>
              <a:t>5-</a:t>
            </a:r>
            <a:r>
              <a:rPr lang="en-US" sz="2800" dirty="0"/>
              <a:t> If a sperm does enter the oocyte, the oocyte is activated to complete the second meiotic division. The mature egg has 23 chromosomes, each consisting of one chromatid. </a:t>
            </a:r>
          </a:p>
          <a:p>
            <a:pPr algn="just" rtl="0"/>
            <a:r>
              <a:rPr lang="en-US" sz="2800" dirty="0">
                <a:solidFill>
                  <a:srgbClr val="FF0000"/>
                </a:solidFill>
              </a:rPr>
              <a:t>-</a:t>
            </a:r>
            <a:r>
              <a:rPr lang="en-US" sz="2800" dirty="0"/>
              <a:t> In human females, meiosis produces only one egg and two polar bodies. </a:t>
            </a:r>
            <a:endParaRPr lang="ar-IQ" sz="2800" dirty="0"/>
          </a:p>
        </p:txBody>
      </p:sp>
    </p:spTree>
    <p:extLst>
      <p:ext uri="{BB962C8B-B14F-4D97-AF65-F5344CB8AC3E}">
        <p14:creationId xmlns:p14="http://schemas.microsoft.com/office/powerpoint/2010/main" val="32294065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1">
                <a:shade val="76000"/>
                <a:satMod val="180000"/>
              </a:schemeClr>
              <a:schemeClr val="bg1">
                <a:tint val="80000"/>
                <a:satMod val="120000"/>
                <a:lumMod val="180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6993C3A-0E30-417B-B76B-0B62A3462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map&#10;&#10;Description automatically generated">
            <a:extLst>
              <a:ext uri="{FF2B5EF4-FFF2-40B4-BE49-F238E27FC236}">
                <a16:creationId xmlns:a16="http://schemas.microsoft.com/office/drawing/2014/main" xmlns="" id="{D3935C3A-B191-4AFA-BB88-0D0A4C47DE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467" y="1588771"/>
            <a:ext cx="10905066" cy="368045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508614267"/>
      </p:ext>
    </p:extLst>
  </p:cSld>
  <p:clrMapOvr>
    <a:masterClrMapping/>
  </p:clrMapOvr>
  <p:transition spd="slow">
    <p:comb/>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0DCE1ED-C0B4-4679-BB67-1A73702F65DE}"/>
              </a:ext>
            </a:extLst>
          </p:cNvPr>
          <p:cNvSpPr txBox="1"/>
          <p:nvPr/>
        </p:nvSpPr>
        <p:spPr>
          <a:xfrm>
            <a:off x="4148383" y="253219"/>
            <a:ext cx="3895234" cy="646331"/>
          </a:xfrm>
          <a:prstGeom prst="rect">
            <a:avLst/>
          </a:prstGeom>
          <a:noFill/>
        </p:spPr>
        <p:txBody>
          <a:bodyPr wrap="none" rtlCol="1">
            <a:spAutoFit/>
          </a:bodyPr>
          <a:lstStyle/>
          <a:p>
            <a:r>
              <a:rPr lang="en-US" sz="3600" b="1" dirty="0">
                <a:solidFill>
                  <a:srgbClr val="FF0000"/>
                </a:solidFill>
              </a:rPr>
              <a:t>Definition of Gene </a:t>
            </a:r>
            <a:endParaRPr lang="ar-IQ" sz="3600" b="1" dirty="0">
              <a:solidFill>
                <a:srgbClr val="FF0000"/>
              </a:solidFill>
            </a:endParaRPr>
          </a:p>
        </p:txBody>
      </p:sp>
      <p:sp>
        <p:nvSpPr>
          <p:cNvPr id="3" name="TextBox 2">
            <a:extLst>
              <a:ext uri="{FF2B5EF4-FFF2-40B4-BE49-F238E27FC236}">
                <a16:creationId xmlns:a16="http://schemas.microsoft.com/office/drawing/2014/main" xmlns="" id="{3DCCA779-DA4F-4F42-B183-577BD9B42F40}"/>
              </a:ext>
            </a:extLst>
          </p:cNvPr>
          <p:cNvSpPr txBox="1"/>
          <p:nvPr/>
        </p:nvSpPr>
        <p:spPr>
          <a:xfrm>
            <a:off x="1505243" y="1167618"/>
            <a:ext cx="9988062" cy="4893647"/>
          </a:xfrm>
          <a:prstGeom prst="rect">
            <a:avLst/>
          </a:prstGeom>
          <a:noFill/>
        </p:spPr>
        <p:txBody>
          <a:bodyPr wrap="square" rtlCol="1">
            <a:spAutoFit/>
          </a:bodyPr>
          <a:lstStyle/>
          <a:p>
            <a:pPr algn="just" rtl="0"/>
            <a:r>
              <a:rPr lang="en-US" sz="2800" dirty="0"/>
              <a:t>The basic physical unit of heredity; a linear sequence of nucleotides along a segment of DNA that provides the coded instructions for synthesis of RNA, which, when translated into protein, leads to the expression of hereditary character. Every person has two copies of each gene, one inherited from each parent.</a:t>
            </a:r>
          </a:p>
          <a:p>
            <a:pPr algn="just" rtl="0"/>
            <a:endParaRPr lang="en-US" sz="2800" dirty="0"/>
          </a:p>
          <a:p>
            <a:pPr algn="ctr" rtl="0"/>
            <a:r>
              <a:rPr lang="en-US" sz="3200" b="1" dirty="0">
                <a:solidFill>
                  <a:srgbClr val="FF0000"/>
                </a:solidFill>
              </a:rPr>
              <a:t>Genetic code</a:t>
            </a:r>
          </a:p>
          <a:p>
            <a:pPr algn="just" rtl="0"/>
            <a:endParaRPr lang="en-US" sz="2800" dirty="0"/>
          </a:p>
          <a:p>
            <a:pPr algn="just" rtl="0"/>
            <a:r>
              <a:rPr lang="en-US" sz="2800" dirty="0"/>
              <a:t>The genetic code is the set of rules by which information encoded in genetic material (DNA or RNA sequences) is translated into proteins (amino acid sequences) by living cells.</a:t>
            </a:r>
            <a:endParaRPr lang="ar-IQ" sz="2800" dirty="0"/>
          </a:p>
        </p:txBody>
      </p:sp>
    </p:spTree>
    <p:extLst>
      <p:ext uri="{BB962C8B-B14F-4D97-AF65-F5344CB8AC3E}">
        <p14:creationId xmlns:p14="http://schemas.microsoft.com/office/powerpoint/2010/main" val="29530428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DD880E1-8B6D-42BA-BDE2-D1F373E06ABC}"/>
              </a:ext>
            </a:extLst>
          </p:cNvPr>
          <p:cNvSpPr txBox="1"/>
          <p:nvPr/>
        </p:nvSpPr>
        <p:spPr>
          <a:xfrm>
            <a:off x="1406770" y="986669"/>
            <a:ext cx="9720775" cy="4401205"/>
          </a:xfrm>
          <a:prstGeom prst="rect">
            <a:avLst/>
          </a:prstGeom>
          <a:noFill/>
        </p:spPr>
        <p:txBody>
          <a:bodyPr wrap="square" rtlCol="1">
            <a:spAutoFit/>
          </a:bodyPr>
          <a:lstStyle/>
          <a:p>
            <a:pPr marL="457200" indent="-457200" algn="just" rtl="0">
              <a:buFont typeface="Arial" panose="020B0604020202020204" pitchFamily="34" charset="0"/>
              <a:buChar char="•"/>
            </a:pPr>
            <a:r>
              <a:rPr lang="en-US" sz="2800" dirty="0"/>
              <a:t>The Gene Theory is one of the basic principles of biology. The main concept of this theory is that traits are passed from parents to offspring through gene transmission.</a:t>
            </a:r>
          </a:p>
          <a:p>
            <a:pPr marL="457200" indent="-457200" algn="just" rtl="0">
              <a:buFont typeface="Arial" panose="020B0604020202020204" pitchFamily="34" charset="0"/>
              <a:buChar char="•"/>
            </a:pPr>
            <a:r>
              <a:rPr lang="en-US" sz="2800" dirty="0"/>
              <a:t>Genes are located on chromosomes and consist of DNA. They are passed from parent to offspring through reproduction.</a:t>
            </a:r>
          </a:p>
          <a:p>
            <a:pPr marL="457200" indent="-457200" algn="just" rtl="0">
              <a:buFont typeface="Arial" panose="020B0604020202020204" pitchFamily="34" charset="0"/>
              <a:buChar char="•"/>
            </a:pPr>
            <a:r>
              <a:rPr lang="en-US" sz="2800" dirty="0"/>
              <a:t>The principles that control heredity were introduced by a Gregor Mendel in the 1860’s (known as the “father of modern genetics”). These principles are now called Mendel's law of segregation and law of independent assortment.</a:t>
            </a:r>
          </a:p>
          <a:p>
            <a:pPr algn="just" rtl="0"/>
            <a:r>
              <a:rPr lang="en-US" sz="2800" dirty="0"/>
              <a:t> </a:t>
            </a:r>
            <a:endParaRPr lang="ar-IQ" sz="2800" dirty="0"/>
          </a:p>
        </p:txBody>
      </p:sp>
      <p:sp>
        <p:nvSpPr>
          <p:cNvPr id="4" name="TextBox 3">
            <a:extLst>
              <a:ext uri="{FF2B5EF4-FFF2-40B4-BE49-F238E27FC236}">
                <a16:creationId xmlns:a16="http://schemas.microsoft.com/office/drawing/2014/main" xmlns="" id="{F04E115F-3DC8-478E-B042-EB74C25475E9}"/>
              </a:ext>
            </a:extLst>
          </p:cNvPr>
          <p:cNvSpPr txBox="1"/>
          <p:nvPr/>
        </p:nvSpPr>
        <p:spPr>
          <a:xfrm>
            <a:off x="4885187" y="393895"/>
            <a:ext cx="2421625" cy="584775"/>
          </a:xfrm>
          <a:prstGeom prst="rect">
            <a:avLst/>
          </a:prstGeom>
          <a:noFill/>
        </p:spPr>
        <p:txBody>
          <a:bodyPr wrap="none" rtlCol="1">
            <a:spAutoFit/>
          </a:bodyPr>
          <a:lstStyle/>
          <a:p>
            <a:r>
              <a:rPr lang="en-US" sz="3200" b="1" dirty="0">
                <a:solidFill>
                  <a:srgbClr val="FF0000"/>
                </a:solidFill>
              </a:rPr>
              <a:t>Gene Theory</a:t>
            </a:r>
            <a:endParaRPr lang="ar-IQ" sz="3200" b="1" dirty="0">
              <a:solidFill>
                <a:srgbClr val="FF0000"/>
              </a:solidFill>
            </a:endParaRPr>
          </a:p>
        </p:txBody>
      </p:sp>
    </p:spTree>
    <p:extLst>
      <p:ext uri="{BB962C8B-B14F-4D97-AF65-F5344CB8AC3E}">
        <p14:creationId xmlns:p14="http://schemas.microsoft.com/office/powerpoint/2010/main" val="365681486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2419" y="180456"/>
            <a:ext cx="10327695" cy="5986254"/>
          </a:xfrm>
          <a:prstGeom prst="rect">
            <a:avLst/>
          </a:prstGeom>
        </p:spPr>
        <p:txBody>
          <a:bodyPr wrap="square">
            <a:spAutoFit/>
          </a:bodyPr>
          <a:lstStyle/>
          <a:p>
            <a:pPr algn="ctr" rtl="0" fontAlgn="base">
              <a:lnSpc>
                <a:spcPct val="150000"/>
              </a:lnSpc>
              <a:spcAft>
                <a:spcPts val="1200"/>
              </a:spcAft>
            </a:pPr>
            <a:r>
              <a:rPr lang="en-US"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Introduction</a:t>
            </a:r>
          </a:p>
          <a:p>
            <a:pPr algn="just" rtl="0" fontAlgn="base">
              <a:lnSpc>
                <a:spcPct val="150000"/>
              </a:lnSpc>
              <a:spcAft>
                <a:spcPts val="1200"/>
              </a:spcAft>
            </a:pPr>
            <a:r>
              <a:rPr lang="en-US" sz="2200" dirty="0">
                <a:solidFill>
                  <a:srgbClr val="21242C"/>
                </a:solidFill>
                <a:latin typeface="Arial" panose="020B0604020202020204" pitchFamily="34" charset="0"/>
                <a:ea typeface="Calibri" panose="020F0502020204030204" pitchFamily="34" charset="0"/>
                <a:cs typeface="Arial" panose="020B0604020202020204" pitchFamily="34" charset="0"/>
              </a:rPr>
              <a:t>Have you ever watched a caterpillar turn into a butterfly? If so, you’re probably familiar with the idea of a life cycle. Butterflies go through some fairly spectacular life cycle transitions—turning from something that looks like a lowly worm into a glorious creature that floats on the breeze. Other organisms, from humans to plants to bacteria, also have a life cycle: a series of developmental steps that an individual goes through from the time it is born until the time it reproduces.</a:t>
            </a:r>
            <a:endParaRPr lang="en-US" sz="2200" dirty="0">
              <a:latin typeface="Arial" panose="020B0604020202020204" pitchFamily="34" charset="0"/>
              <a:ea typeface="Calibri" panose="020F0502020204030204" pitchFamily="34" charset="0"/>
              <a:cs typeface="Arial" panose="020B0604020202020204" pitchFamily="34" charset="0"/>
            </a:endParaRPr>
          </a:p>
          <a:p>
            <a:pPr algn="just" rtl="0" fontAlgn="base">
              <a:lnSpc>
                <a:spcPct val="150000"/>
              </a:lnSpc>
              <a:spcAft>
                <a:spcPts val="800"/>
              </a:spcAft>
            </a:pPr>
            <a:r>
              <a:rPr lang="en-US" sz="2200" dirty="0">
                <a:solidFill>
                  <a:srgbClr val="21242C"/>
                </a:solidFill>
                <a:latin typeface="Arial" panose="020B0604020202020204" pitchFamily="34" charset="0"/>
                <a:ea typeface="Calibri" panose="020F0502020204030204" pitchFamily="34" charset="0"/>
                <a:cs typeface="Arial" panose="020B0604020202020204" pitchFamily="34" charset="0"/>
              </a:rPr>
              <a:t>The </a:t>
            </a:r>
            <a:r>
              <a:rPr lang="en-US" sz="2200" b="1" dirty="0">
                <a:solidFill>
                  <a:srgbClr val="21242C"/>
                </a:solidFill>
                <a:latin typeface="Arial" panose="020B0604020202020204" pitchFamily="34" charset="0"/>
                <a:ea typeface="Calibri" panose="020F0502020204030204" pitchFamily="34" charset="0"/>
                <a:cs typeface="Arial" panose="020B0604020202020204" pitchFamily="34" charset="0"/>
              </a:rPr>
              <a:t>cell cycle</a:t>
            </a:r>
            <a:r>
              <a:rPr lang="en-US" sz="2200" dirty="0">
                <a:solidFill>
                  <a:srgbClr val="21242C"/>
                </a:solidFill>
                <a:latin typeface="Arial" panose="020B0604020202020204" pitchFamily="34" charset="0"/>
                <a:ea typeface="Calibri" panose="020F0502020204030204" pitchFamily="34" charset="0"/>
                <a:cs typeface="Arial" panose="020B0604020202020204" pitchFamily="34" charset="0"/>
              </a:rPr>
              <a:t> can be thought of as the life cycle of a cell. In other words, it is the series of growth and development steps a cell undergoes between its “birth”—formation by the division of a mother cell—and reproduction—division to make two new daughter cells.</a:t>
            </a:r>
            <a:endParaRPr lang="en-US" sz="2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137954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AFB3E2D-89FB-406F-AF8C-3CC22EF99D2B}"/>
              </a:ext>
            </a:extLst>
          </p:cNvPr>
          <p:cNvSpPr txBox="1"/>
          <p:nvPr/>
        </p:nvSpPr>
        <p:spPr>
          <a:xfrm>
            <a:off x="4821739" y="225083"/>
            <a:ext cx="2338717" cy="584775"/>
          </a:xfrm>
          <a:prstGeom prst="rect">
            <a:avLst/>
          </a:prstGeom>
          <a:noFill/>
        </p:spPr>
        <p:txBody>
          <a:bodyPr wrap="none" rtlCol="1">
            <a:spAutoFit/>
          </a:bodyPr>
          <a:lstStyle/>
          <a:p>
            <a:r>
              <a:rPr lang="en-US" sz="3200" b="1" dirty="0">
                <a:solidFill>
                  <a:srgbClr val="FF0000"/>
                </a:solidFill>
              </a:rPr>
              <a:t>Gene Action</a:t>
            </a:r>
            <a:endParaRPr lang="ar-IQ" sz="3200" b="1" dirty="0">
              <a:solidFill>
                <a:srgbClr val="FF0000"/>
              </a:solidFill>
            </a:endParaRPr>
          </a:p>
        </p:txBody>
      </p:sp>
      <p:sp>
        <p:nvSpPr>
          <p:cNvPr id="3" name="TextBox 2">
            <a:extLst>
              <a:ext uri="{FF2B5EF4-FFF2-40B4-BE49-F238E27FC236}">
                <a16:creationId xmlns:a16="http://schemas.microsoft.com/office/drawing/2014/main" xmlns="" id="{D85F0864-977E-4299-8503-995F9D8C00D0}"/>
              </a:ext>
            </a:extLst>
          </p:cNvPr>
          <p:cNvSpPr txBox="1"/>
          <p:nvPr/>
        </p:nvSpPr>
        <p:spPr>
          <a:xfrm>
            <a:off x="1350498" y="928467"/>
            <a:ext cx="10339754" cy="5262979"/>
          </a:xfrm>
          <a:prstGeom prst="rect">
            <a:avLst/>
          </a:prstGeom>
          <a:noFill/>
        </p:spPr>
        <p:txBody>
          <a:bodyPr wrap="square" rtlCol="1">
            <a:spAutoFit/>
          </a:bodyPr>
          <a:lstStyle/>
          <a:p>
            <a:pPr marL="457200" indent="-457200" algn="just" rtl="0">
              <a:buFont typeface="Arial" panose="020B0604020202020204" pitchFamily="34" charset="0"/>
              <a:buChar char="•"/>
            </a:pPr>
            <a:r>
              <a:rPr lang="en-US" sz="2800" b="1" dirty="0"/>
              <a:t>Gene action: </a:t>
            </a:r>
            <a:r>
              <a:rPr lang="en-US" sz="2800" dirty="0"/>
              <a:t>refers to the way in which certain genes exert their effects on the body. A combination of such gene actions results in the observable phenotype of an organism.</a:t>
            </a:r>
          </a:p>
          <a:p>
            <a:pPr marL="457200" indent="-457200" algn="just" rtl="0">
              <a:buFont typeface="Arial" panose="020B0604020202020204" pitchFamily="34" charset="0"/>
              <a:buChar char="•"/>
            </a:pPr>
            <a:r>
              <a:rPr lang="en-US" sz="2800" b="1" dirty="0"/>
              <a:t>Gene Action: </a:t>
            </a:r>
            <a:r>
              <a:rPr lang="en-US" sz="2800" dirty="0"/>
              <a:t>refers to the behavior or mode of expression of genes in a genetic populations. </a:t>
            </a:r>
          </a:p>
          <a:p>
            <a:pPr marL="457200" indent="-457200" algn="just" rtl="0">
              <a:buFont typeface="Arial" panose="020B0604020202020204" pitchFamily="34" charset="0"/>
              <a:buChar char="•"/>
            </a:pPr>
            <a:r>
              <a:rPr lang="en-US" sz="2800" dirty="0"/>
              <a:t>Gene Action was first studied by Archibald Edward Garrod (1902) in man and subsequently by other in smaller organisms like Drosophila , and Bacteria.</a:t>
            </a:r>
          </a:p>
          <a:p>
            <a:pPr marL="457200" indent="-457200" algn="just" rtl="0">
              <a:buFont typeface="Arial" panose="020B0604020202020204" pitchFamily="34" charset="0"/>
              <a:buChar char="•"/>
            </a:pPr>
            <a:r>
              <a:rPr lang="en-US" sz="2800" b="1" dirty="0"/>
              <a:t>There are three broad types of gene actions:</a:t>
            </a:r>
          </a:p>
          <a:p>
            <a:pPr marL="457200" indent="-457200" algn="just" rtl="0">
              <a:buFont typeface="Arial" panose="020B0604020202020204" pitchFamily="34" charset="0"/>
              <a:buChar char="•"/>
            </a:pPr>
            <a:r>
              <a:rPr lang="en-US" sz="2800" dirty="0"/>
              <a:t>Additive gene action.</a:t>
            </a:r>
          </a:p>
          <a:p>
            <a:pPr marL="457200" indent="-457200" algn="just" rtl="0">
              <a:buFont typeface="Arial" panose="020B0604020202020204" pitchFamily="34" charset="0"/>
              <a:buChar char="•"/>
            </a:pPr>
            <a:r>
              <a:rPr lang="en-US" sz="2800" dirty="0"/>
              <a:t>Dominance gene action.</a:t>
            </a:r>
          </a:p>
          <a:p>
            <a:pPr marL="457200" indent="-457200" algn="just" rtl="0">
              <a:buFont typeface="Arial" panose="020B0604020202020204" pitchFamily="34" charset="0"/>
              <a:buChar char="•"/>
            </a:pPr>
            <a:r>
              <a:rPr lang="en-US" sz="2800" dirty="0"/>
              <a:t>Epistatic gene action.</a:t>
            </a:r>
            <a:endParaRPr lang="ar-IQ" sz="2800" dirty="0"/>
          </a:p>
        </p:txBody>
      </p:sp>
    </p:spTree>
    <p:extLst>
      <p:ext uri="{BB962C8B-B14F-4D97-AF65-F5344CB8AC3E}">
        <p14:creationId xmlns:p14="http://schemas.microsoft.com/office/powerpoint/2010/main" val="1794058612"/>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348" y="1"/>
            <a:ext cx="6096000" cy="461665"/>
          </a:xfrm>
          <a:prstGeom prst="rect">
            <a:avLst/>
          </a:prstGeom>
          <a:solidFill>
            <a:schemeClr val="bg1"/>
          </a:solidFill>
        </p:spPr>
        <p:txBody>
          <a:bodyPr>
            <a:spAutoFit/>
          </a:bodyPr>
          <a:lstStyle/>
          <a:p>
            <a:pPr algn="l"/>
            <a:r>
              <a:rPr lang="en-US" sz="2400" b="1" dirty="0">
                <a:latin typeface="Arial" panose="020B0604020202020204" pitchFamily="34" charset="0"/>
                <a:cs typeface="Arial" panose="020B0604020202020204" pitchFamily="34" charset="0"/>
              </a:rPr>
              <a:t>DNA and RNA Structure and Function</a:t>
            </a:r>
            <a:endParaRPr lang="ar-IQ" sz="2400" b="1" dirty="0">
              <a:latin typeface="Arial" panose="020B0604020202020204" pitchFamily="34" charset="0"/>
              <a:cs typeface="Arial" panose="020B0604020202020204" pitchFamily="34" charset="0"/>
            </a:endParaRPr>
          </a:p>
        </p:txBody>
      </p:sp>
      <p:sp>
        <p:nvSpPr>
          <p:cNvPr id="4" name="Rectangle 3"/>
          <p:cNvSpPr/>
          <p:nvPr/>
        </p:nvSpPr>
        <p:spPr>
          <a:xfrm>
            <a:off x="0" y="461668"/>
            <a:ext cx="5800725" cy="6093976"/>
          </a:xfrm>
          <a:prstGeom prst="rect">
            <a:avLst/>
          </a:prstGeom>
          <a:solidFill>
            <a:schemeClr val="bg1"/>
          </a:solidFill>
        </p:spPr>
        <p:txBody>
          <a:bodyPr wrap="square">
            <a:spAutoFit/>
          </a:bodyPr>
          <a:lstStyle/>
          <a:p>
            <a:pPr algn="l" rtl="0">
              <a:lnSpc>
                <a:spcPct val="150000"/>
              </a:lnSpc>
            </a:pPr>
            <a:r>
              <a:rPr lang="en-US" sz="2000" dirty="0">
                <a:latin typeface="Arial" panose="020B0604020202020204" pitchFamily="34" charset="0"/>
                <a:cs typeface="Arial" panose="020B0604020202020204" pitchFamily="34" charset="0"/>
              </a:rPr>
              <a:t>For life on Earth, DNA (deoxyribonucleic acid) is the genetic material. DNA is organized into structures called chromosomes. In eukaryotic cells, including those of humans, the majority of the DNA is located in the nucleus. A small amount of DNA is also found in the mitochondria, but for this chapter we will focus on the nuclear DNA. Genetic material must be able to do three things:</a:t>
            </a:r>
          </a:p>
          <a:p>
            <a:pPr marL="457200" indent="-457200" algn="l" rtl="0">
              <a:lnSpc>
                <a:spcPct val="150000"/>
              </a:lnSpc>
              <a:buAutoNum type="arabicParenBoth"/>
              <a:tabLst>
                <a:tab pos="185738" algn="l"/>
              </a:tabLst>
            </a:pPr>
            <a:r>
              <a:rPr lang="en-US" sz="2000" dirty="0">
                <a:latin typeface="Arial" panose="020B0604020202020204" pitchFamily="34" charset="0"/>
                <a:cs typeface="Arial" panose="020B0604020202020204" pitchFamily="34" charset="0"/>
              </a:rPr>
              <a:t>replicate so that it can be transmitted to the next generation.</a:t>
            </a:r>
          </a:p>
          <a:p>
            <a:pPr algn="l" rtl="0">
              <a:lnSpc>
                <a:spcPct val="150000"/>
              </a:lnSpc>
            </a:pPr>
            <a:r>
              <a:rPr lang="en-US" sz="2000" dirty="0">
                <a:latin typeface="Arial" panose="020B0604020202020204" pitchFamily="34" charset="0"/>
                <a:cs typeface="Arial" panose="020B0604020202020204" pitchFamily="34" charset="0"/>
              </a:rPr>
              <a:t> (2) store information.</a:t>
            </a:r>
          </a:p>
          <a:p>
            <a:pPr algn="l" rtl="0">
              <a:lnSpc>
                <a:spcPct val="150000"/>
              </a:lnSpc>
            </a:pPr>
            <a:r>
              <a:rPr lang="en-US" sz="2000" dirty="0">
                <a:latin typeface="Arial" panose="020B0604020202020204" pitchFamily="34" charset="0"/>
                <a:cs typeface="Arial" panose="020B0604020202020204" pitchFamily="34" charset="0"/>
              </a:rPr>
              <a:t>(3) undergo change (mutation) to provide genetic variability. DNA meets all three of these criteria.</a:t>
            </a:r>
            <a:endParaRPr lang="ar-IQ" sz="20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0725" y="0"/>
            <a:ext cx="6391275"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82056754"/>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9754" y="0"/>
            <a:ext cx="8572500" cy="6858000"/>
          </a:xfrm>
          <a:prstGeom prst="rect">
            <a:avLst/>
          </a:prstGeom>
        </p:spPr>
      </p:pic>
    </p:spTree>
    <p:extLst>
      <p:ext uri="{BB962C8B-B14F-4D97-AF65-F5344CB8AC3E}">
        <p14:creationId xmlns:p14="http://schemas.microsoft.com/office/powerpoint/2010/main" val="18841846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7227" y="615434"/>
            <a:ext cx="6899624" cy="523220"/>
          </a:xfrm>
          <a:prstGeom prst="rect">
            <a:avLst/>
          </a:prstGeom>
        </p:spPr>
        <p:txBody>
          <a:bodyPr wrap="square">
            <a:spAutoFit/>
          </a:bodyPr>
          <a:lstStyle/>
          <a:p>
            <a:pPr algn="l" fontAlgn="base"/>
            <a:r>
              <a:rPr lang="en-US" sz="2800" b="1" dirty="0">
                <a:latin typeface="Arial" panose="020B0604020202020204" pitchFamily="34" charset="0"/>
                <a:cs typeface="Arial" panose="020B0604020202020204" pitchFamily="34" charset="0"/>
              </a:rPr>
              <a:t>Summary </a:t>
            </a:r>
            <a:r>
              <a:rPr lang="en-US" sz="2800" b="1" dirty="0">
                <a:solidFill>
                  <a:srgbClr val="21242C"/>
                </a:solidFill>
                <a:latin typeface="Arial" panose="020B0604020202020204" pitchFamily="34" charset="0"/>
                <a:cs typeface="Arial" panose="020B0604020202020204" pitchFamily="34" charset="0"/>
              </a:rPr>
              <a:t>Features of DNA and RNA</a:t>
            </a:r>
          </a:p>
        </p:txBody>
      </p:sp>
      <p:graphicFrame>
        <p:nvGraphicFramePr>
          <p:cNvPr id="3" name="Table 2"/>
          <p:cNvGraphicFramePr>
            <a:graphicFrameLocks noGrp="1"/>
          </p:cNvGraphicFramePr>
          <p:nvPr>
            <p:extLst>
              <p:ext uri="{D42A27DB-BD31-4B8C-83A1-F6EECF244321}">
                <p14:modId xmlns:p14="http://schemas.microsoft.com/office/powerpoint/2010/main" val="1427222198"/>
              </p:ext>
            </p:extLst>
          </p:nvPr>
        </p:nvGraphicFramePr>
        <p:xfrm>
          <a:off x="1555749" y="1871663"/>
          <a:ext cx="10018717" cy="2910844"/>
        </p:xfrm>
        <a:graphic>
          <a:graphicData uri="http://schemas.openxmlformats.org/drawingml/2006/table">
            <a:tbl>
              <a:tblPr>
                <a:tableStyleId>{16D9F66E-5EB9-4882-86FB-DCBF35E3C3E4}</a:tableStyleId>
              </a:tblPr>
              <a:tblGrid>
                <a:gridCol w="2201863">
                  <a:extLst>
                    <a:ext uri="{9D8B030D-6E8A-4147-A177-3AD203B41FA5}">
                      <a16:colId xmlns:a16="http://schemas.microsoft.com/office/drawing/2014/main" xmlns="" val="20000"/>
                    </a:ext>
                  </a:extLst>
                </a:gridCol>
                <a:gridCol w="3500439">
                  <a:extLst>
                    <a:ext uri="{9D8B030D-6E8A-4147-A177-3AD203B41FA5}">
                      <a16:colId xmlns:a16="http://schemas.microsoft.com/office/drawing/2014/main" xmlns="" val="20001"/>
                    </a:ext>
                  </a:extLst>
                </a:gridCol>
                <a:gridCol w="4316415">
                  <a:extLst>
                    <a:ext uri="{9D8B030D-6E8A-4147-A177-3AD203B41FA5}">
                      <a16:colId xmlns:a16="http://schemas.microsoft.com/office/drawing/2014/main" xmlns="" val="20002"/>
                    </a:ext>
                  </a:extLst>
                </a:gridCol>
              </a:tblGrid>
              <a:tr h="518160">
                <a:tc>
                  <a:txBody>
                    <a:bodyPr/>
                    <a:lstStyle/>
                    <a:p>
                      <a:pPr algn="l" fontAlgn="base"/>
                      <a:r>
                        <a:rPr lang="en-US" sz="2000" b="1" dirty="0">
                          <a:solidFill>
                            <a:schemeClr val="tx1"/>
                          </a:solidFill>
                          <a:effectLst/>
                          <a:latin typeface="Arial" panose="020B0604020202020204" pitchFamily="34" charset="0"/>
                          <a:cs typeface="Arial" panose="020B0604020202020204" pitchFamily="34" charset="0"/>
                        </a:rPr>
                        <a:t>                    </a:t>
                      </a:r>
                    </a:p>
                  </a:txBody>
                  <a:tcPr marL="95251" marR="95251" marT="47625" marB="19051" anchor="ctr"/>
                </a:tc>
                <a:tc>
                  <a:txBody>
                    <a:bodyPr/>
                    <a:lstStyle/>
                    <a:p>
                      <a:pPr marL="0" marR="0" lvl="0" indent="0" algn="ctr" defTabSz="457200" rtl="1" eaLnBrk="1" fontAlgn="base" latinLnBrk="0" hangingPunct="1">
                        <a:lnSpc>
                          <a:spcPct val="100000"/>
                        </a:lnSpc>
                        <a:spcBef>
                          <a:spcPts val="0"/>
                        </a:spcBef>
                        <a:spcAft>
                          <a:spcPts val="0"/>
                        </a:spcAft>
                        <a:buClrTx/>
                        <a:buSzTx/>
                        <a:buFontTx/>
                        <a:buNone/>
                        <a:tabLst/>
                        <a:defRPr/>
                      </a:pPr>
                      <a:r>
                        <a:rPr lang="en-US" sz="2000" b="1" dirty="0">
                          <a:solidFill>
                            <a:schemeClr val="tx1"/>
                          </a:solidFill>
                          <a:effectLst/>
                          <a:latin typeface="Arial" panose="020B0604020202020204" pitchFamily="34" charset="0"/>
                          <a:cs typeface="Arial" panose="020B0604020202020204" pitchFamily="34" charset="0"/>
                        </a:rPr>
                        <a:t>DNA</a:t>
                      </a:r>
                    </a:p>
                  </a:txBody>
                  <a:tcPr marL="95251" marR="95251" marT="47625" marB="19051" anchor="ctr"/>
                </a:tc>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en-US" sz="2000" b="1" dirty="0">
                          <a:solidFill>
                            <a:schemeClr val="tx1"/>
                          </a:solidFill>
                          <a:effectLst/>
                          <a:latin typeface="Arial" panose="020B0604020202020204" pitchFamily="34" charset="0"/>
                          <a:cs typeface="Arial" panose="020B0604020202020204" pitchFamily="34" charset="0"/>
                        </a:rPr>
                        <a:t>RNA  </a:t>
                      </a:r>
                    </a:p>
                  </a:txBody>
                  <a:tcPr/>
                </a:tc>
                <a:extLst>
                  <a:ext uri="{0D108BD9-81ED-4DB2-BD59-A6C34878D82A}">
                    <a16:rowId xmlns:a16="http://schemas.microsoft.com/office/drawing/2014/main" xmlns="" val="10000"/>
                  </a:ext>
                </a:extLst>
              </a:tr>
              <a:tr h="1192531">
                <a:tc>
                  <a:txBody>
                    <a:bodyPr/>
                    <a:lstStyle/>
                    <a:p>
                      <a:pPr algn="l" fontAlgn="base"/>
                      <a:r>
                        <a:rPr lang="en-US" sz="2000" b="1">
                          <a:solidFill>
                            <a:schemeClr val="tx1"/>
                          </a:solidFill>
                          <a:effectLst/>
                          <a:latin typeface="Arial" panose="020B0604020202020204" pitchFamily="34" charset="0"/>
                          <a:cs typeface="Arial" panose="020B0604020202020204" pitchFamily="34" charset="0"/>
                        </a:rPr>
                        <a:t>Function</a:t>
                      </a:r>
                    </a:p>
                  </a:txBody>
                  <a:tcPr marL="95251" marR="95251" marT="47625" marB="47625" anchor="ctr"/>
                </a:tc>
                <a:tc>
                  <a:txBody>
                    <a:bodyPr/>
                    <a:lstStyle/>
                    <a:p>
                      <a:pPr algn="l" fontAlgn="base"/>
                      <a:r>
                        <a:rPr lang="en-US" sz="2000" b="1" dirty="0">
                          <a:solidFill>
                            <a:schemeClr val="tx1"/>
                          </a:solidFill>
                          <a:effectLst/>
                          <a:latin typeface="Arial" panose="020B0604020202020204" pitchFamily="34" charset="0"/>
                          <a:cs typeface="Arial" panose="020B0604020202020204" pitchFamily="34" charset="0"/>
                        </a:rPr>
                        <a:t>Repository of genetic information</a:t>
                      </a:r>
                    </a:p>
                  </a:txBody>
                  <a:tcPr marL="95251" marR="95251" marT="47625" marB="47625" anchor="ctr"/>
                </a:tc>
                <a:tc>
                  <a:txBody>
                    <a:bodyPr/>
                    <a:lstStyle/>
                    <a:p>
                      <a:pPr algn="l" fontAlgn="base"/>
                      <a:r>
                        <a:rPr lang="en-US" sz="2000" b="1" dirty="0">
                          <a:solidFill>
                            <a:schemeClr val="tx1"/>
                          </a:solidFill>
                          <a:effectLst/>
                          <a:latin typeface="Arial" panose="020B0604020202020204" pitchFamily="34" charset="0"/>
                          <a:cs typeface="Arial" panose="020B0604020202020204" pitchFamily="34" charset="0"/>
                        </a:rPr>
                        <a:t>Involved in protein synthesis and gene regulation; carrier of genetic information in some viruses</a:t>
                      </a:r>
                    </a:p>
                  </a:txBody>
                  <a:tcPr marL="95251" marR="95251" marT="47625" marB="47625" anchor="ctr"/>
                </a:tc>
                <a:extLst>
                  <a:ext uri="{0D108BD9-81ED-4DB2-BD59-A6C34878D82A}">
                    <a16:rowId xmlns:a16="http://schemas.microsoft.com/office/drawing/2014/main" xmlns="" val="10001"/>
                  </a:ext>
                </a:extLst>
              </a:tr>
              <a:tr h="400051">
                <a:tc>
                  <a:txBody>
                    <a:bodyPr/>
                    <a:lstStyle/>
                    <a:p>
                      <a:pPr algn="l" fontAlgn="base"/>
                      <a:r>
                        <a:rPr lang="en-US" sz="2000" b="1">
                          <a:solidFill>
                            <a:schemeClr val="tx1"/>
                          </a:solidFill>
                          <a:effectLst/>
                          <a:latin typeface="Arial" panose="020B0604020202020204" pitchFamily="34" charset="0"/>
                          <a:cs typeface="Arial" panose="020B0604020202020204" pitchFamily="34" charset="0"/>
                        </a:rPr>
                        <a:t>Sugar</a:t>
                      </a:r>
                    </a:p>
                  </a:txBody>
                  <a:tcPr marL="95251" marR="95251" marT="47625" marB="47625" anchor="ctr"/>
                </a:tc>
                <a:tc>
                  <a:txBody>
                    <a:bodyPr/>
                    <a:lstStyle/>
                    <a:p>
                      <a:pPr algn="l" fontAlgn="base"/>
                      <a:r>
                        <a:rPr lang="en-US" sz="2000" b="1">
                          <a:solidFill>
                            <a:schemeClr val="tx1"/>
                          </a:solidFill>
                          <a:effectLst/>
                          <a:latin typeface="Arial" panose="020B0604020202020204" pitchFamily="34" charset="0"/>
                          <a:cs typeface="Arial" panose="020B0604020202020204" pitchFamily="34" charset="0"/>
                        </a:rPr>
                        <a:t>Deoxyribose</a:t>
                      </a:r>
                    </a:p>
                  </a:txBody>
                  <a:tcPr marL="95251" marR="95251" marT="47625" marB="47625" anchor="ctr"/>
                </a:tc>
                <a:tc>
                  <a:txBody>
                    <a:bodyPr/>
                    <a:lstStyle/>
                    <a:p>
                      <a:pPr algn="l" fontAlgn="base"/>
                      <a:r>
                        <a:rPr lang="en-US" sz="2000" b="1">
                          <a:solidFill>
                            <a:schemeClr val="tx1"/>
                          </a:solidFill>
                          <a:effectLst/>
                          <a:latin typeface="Arial" panose="020B0604020202020204" pitchFamily="34" charset="0"/>
                          <a:cs typeface="Arial" panose="020B0604020202020204" pitchFamily="34" charset="0"/>
                        </a:rPr>
                        <a:t>Ribose</a:t>
                      </a:r>
                    </a:p>
                  </a:txBody>
                  <a:tcPr marL="95251" marR="95251" marT="47625" marB="47625" anchor="ctr"/>
                </a:tc>
                <a:extLst>
                  <a:ext uri="{0D108BD9-81ED-4DB2-BD59-A6C34878D82A}">
                    <a16:rowId xmlns:a16="http://schemas.microsoft.com/office/drawing/2014/main" xmlns="" val="10002"/>
                  </a:ext>
                </a:extLst>
              </a:tr>
              <a:tr h="400051">
                <a:tc>
                  <a:txBody>
                    <a:bodyPr/>
                    <a:lstStyle/>
                    <a:p>
                      <a:pPr algn="l" fontAlgn="base"/>
                      <a:r>
                        <a:rPr lang="en-US" sz="2000" b="1">
                          <a:solidFill>
                            <a:schemeClr val="tx1"/>
                          </a:solidFill>
                          <a:effectLst/>
                          <a:latin typeface="Arial" panose="020B0604020202020204" pitchFamily="34" charset="0"/>
                          <a:cs typeface="Arial" panose="020B0604020202020204" pitchFamily="34" charset="0"/>
                        </a:rPr>
                        <a:t>Structure</a:t>
                      </a:r>
                    </a:p>
                  </a:txBody>
                  <a:tcPr marL="95251" marR="95251" marT="47625" marB="47625" anchor="ctr"/>
                </a:tc>
                <a:tc>
                  <a:txBody>
                    <a:bodyPr/>
                    <a:lstStyle/>
                    <a:p>
                      <a:pPr algn="l" fontAlgn="base"/>
                      <a:r>
                        <a:rPr lang="en-US" sz="2000" b="1">
                          <a:solidFill>
                            <a:schemeClr val="tx1"/>
                          </a:solidFill>
                          <a:effectLst/>
                          <a:latin typeface="Arial" panose="020B0604020202020204" pitchFamily="34" charset="0"/>
                          <a:cs typeface="Arial" panose="020B0604020202020204" pitchFamily="34" charset="0"/>
                        </a:rPr>
                        <a:t>Double helix</a:t>
                      </a:r>
                    </a:p>
                  </a:txBody>
                  <a:tcPr marL="95251" marR="95251" marT="47625" marB="47625" anchor="ctr"/>
                </a:tc>
                <a:tc>
                  <a:txBody>
                    <a:bodyPr/>
                    <a:lstStyle/>
                    <a:p>
                      <a:pPr algn="l" fontAlgn="base"/>
                      <a:r>
                        <a:rPr lang="en-US" sz="2000" b="1">
                          <a:solidFill>
                            <a:schemeClr val="tx1"/>
                          </a:solidFill>
                          <a:effectLst/>
                          <a:latin typeface="Arial" panose="020B0604020202020204" pitchFamily="34" charset="0"/>
                          <a:cs typeface="Arial" panose="020B0604020202020204" pitchFamily="34" charset="0"/>
                        </a:rPr>
                        <a:t>Usually single-stranded</a:t>
                      </a:r>
                    </a:p>
                  </a:txBody>
                  <a:tcPr marL="95251" marR="95251" marT="47625" marB="47625" anchor="ctr"/>
                </a:tc>
                <a:extLst>
                  <a:ext uri="{0D108BD9-81ED-4DB2-BD59-A6C34878D82A}">
                    <a16:rowId xmlns:a16="http://schemas.microsoft.com/office/drawing/2014/main" xmlns="" val="10003"/>
                  </a:ext>
                </a:extLst>
              </a:tr>
              <a:tr h="400051">
                <a:tc>
                  <a:txBody>
                    <a:bodyPr/>
                    <a:lstStyle/>
                    <a:p>
                      <a:pPr algn="l" fontAlgn="base"/>
                      <a:r>
                        <a:rPr lang="en-US" sz="2000" b="1">
                          <a:solidFill>
                            <a:schemeClr val="tx1"/>
                          </a:solidFill>
                          <a:effectLst/>
                          <a:latin typeface="Arial" panose="020B0604020202020204" pitchFamily="34" charset="0"/>
                          <a:cs typeface="Arial" panose="020B0604020202020204" pitchFamily="34" charset="0"/>
                        </a:rPr>
                        <a:t>Bases</a:t>
                      </a:r>
                    </a:p>
                  </a:txBody>
                  <a:tcPr marL="95251" marR="95251" marT="47625" marB="47625" anchor="ctr"/>
                </a:tc>
                <a:tc>
                  <a:txBody>
                    <a:bodyPr/>
                    <a:lstStyle/>
                    <a:p>
                      <a:pPr algn="l" fontAlgn="base"/>
                      <a:r>
                        <a:rPr lang="en-US" sz="2000" b="1">
                          <a:solidFill>
                            <a:schemeClr val="tx1"/>
                          </a:solidFill>
                          <a:effectLst/>
                          <a:latin typeface="Arial" panose="020B0604020202020204" pitchFamily="34" charset="0"/>
                          <a:cs typeface="Arial" panose="020B0604020202020204" pitchFamily="34" charset="0"/>
                        </a:rPr>
                        <a:t>C, T, A, G</a:t>
                      </a:r>
                    </a:p>
                  </a:txBody>
                  <a:tcPr marL="95251" marR="95251" marT="47625" marB="47625" anchor="ctr"/>
                </a:tc>
                <a:tc>
                  <a:txBody>
                    <a:bodyPr/>
                    <a:lstStyle/>
                    <a:p>
                      <a:pPr algn="l" fontAlgn="base"/>
                      <a:r>
                        <a:rPr lang="en-US" sz="2000" b="1" dirty="0">
                          <a:solidFill>
                            <a:schemeClr val="tx1"/>
                          </a:solidFill>
                          <a:effectLst/>
                          <a:latin typeface="Arial" panose="020B0604020202020204" pitchFamily="34" charset="0"/>
                          <a:cs typeface="Arial" panose="020B0604020202020204" pitchFamily="34" charset="0"/>
                        </a:rPr>
                        <a:t>C, U, A, G</a:t>
                      </a:r>
                    </a:p>
                  </a:txBody>
                  <a:tcPr marL="95251" marR="95251" marT="47625" marB="47625"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96453341"/>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4380"/>
            <a:ext cx="12192000" cy="6370975"/>
          </a:xfrm>
          <a:prstGeom prst="rect">
            <a:avLst/>
          </a:prstGeom>
          <a:solidFill>
            <a:schemeClr val="bg1"/>
          </a:solidFill>
        </p:spPr>
        <p:txBody>
          <a:bodyPr wrap="square">
            <a:spAutoFit/>
          </a:bodyPr>
          <a:lstStyle/>
          <a:p>
            <a:pPr algn="l"/>
            <a:r>
              <a:rPr lang="en-US" sz="2800" b="1" dirty="0">
                <a:latin typeface="Arial" panose="020B0604020202020204" pitchFamily="34" charset="0"/>
                <a:cs typeface="Arial" panose="020B0604020202020204" pitchFamily="34" charset="0"/>
              </a:rPr>
              <a:t>Replication of DNA</a:t>
            </a:r>
          </a:p>
          <a:p>
            <a:pPr algn="l"/>
            <a:r>
              <a:rPr lang="en-US" sz="2000" b="1" dirty="0">
                <a:latin typeface="Arial" panose="020B0604020202020204" pitchFamily="34" charset="0"/>
                <a:cs typeface="Arial" panose="020B0604020202020204" pitchFamily="34" charset="0"/>
              </a:rPr>
              <a:t>When cells divide, each new cell gets an exact copy of DNA. The process of copying a DNA helix is called DNA replication. During the S phase of interphase during mitosis when DNA is replicated, the double-stranded structure of DNA allows each original strand to serve as a template (mold) for the formation of a complementary new strand. DNA replication is termed semiconservative because each new double helix has one original strand and one new strand. In other words, one of the original strands is conserved, or present, in each new double helix. Each original strand has produced a new strand through complementary base pairing, so there are now two DNA helices identical to each other and to the original molecule shows how complementary nucleotides pair in the daughter strand.</a:t>
            </a:r>
          </a:p>
          <a:p>
            <a:pPr algn="l"/>
            <a:r>
              <a:rPr lang="en-US" sz="2000" b="1" dirty="0">
                <a:latin typeface="Arial" panose="020B0604020202020204" pitchFamily="34" charset="0"/>
                <a:cs typeface="Arial" panose="020B0604020202020204" pitchFamily="34" charset="0"/>
              </a:rPr>
              <a:t>1. Before replication begins, the two strands that make up parental DNA are hydrogen-bonded to each other.</a:t>
            </a:r>
          </a:p>
          <a:p>
            <a:pPr algn="l"/>
            <a:r>
              <a:rPr lang="en-US" sz="2000" b="1" dirty="0">
                <a:latin typeface="Arial" panose="020B0604020202020204" pitchFamily="34" charset="0"/>
                <a:cs typeface="Arial" panose="020B0604020202020204" pitchFamily="34" charset="0"/>
              </a:rPr>
              <a:t>2. An enzyme (DNA helicase) unwinds and “unzips” double stranded DNA (i.e., the weak hydrogen bonds between the paired bases break).</a:t>
            </a:r>
          </a:p>
          <a:p>
            <a:pPr algn="l"/>
            <a:r>
              <a:rPr lang="en-US" sz="2000" b="1" dirty="0">
                <a:latin typeface="Arial" panose="020B0604020202020204" pitchFamily="34" charset="0"/>
                <a:cs typeface="Arial" panose="020B0604020202020204" pitchFamily="34" charset="0"/>
              </a:rPr>
              <a:t>3. New complementary DNA nucleotides (composed of a sugar, phosphate, and one nitrogen-containing base), always present in the nucleus, fi t into place by the process </a:t>
            </a:r>
          </a:p>
          <a:p>
            <a:pPr algn="l"/>
            <a:r>
              <a:rPr lang="en-US" sz="2000" b="1" dirty="0">
                <a:latin typeface="Arial" panose="020B0604020202020204" pitchFamily="34" charset="0"/>
                <a:cs typeface="Arial" panose="020B0604020202020204" pitchFamily="34" charset="0"/>
              </a:rPr>
              <a:t>of complementary base pairing. These are positioned and joined by the enzyme DNA polymerase.</a:t>
            </a:r>
          </a:p>
          <a:p>
            <a:pPr algn="l"/>
            <a:r>
              <a:rPr lang="en-US" sz="2000" b="1" dirty="0">
                <a:latin typeface="Arial" panose="020B0604020202020204" pitchFamily="34" charset="0"/>
                <a:cs typeface="Arial" panose="020B0604020202020204" pitchFamily="34" charset="0"/>
              </a:rPr>
              <a:t>4. To complete replication, the enzyme ligase seals any breaks in the sugar–phosphate backbone. The DNA returns to its coiled structure.</a:t>
            </a:r>
          </a:p>
          <a:p>
            <a:pPr algn="l"/>
            <a:r>
              <a:rPr lang="en-US" sz="2000" b="1" dirty="0">
                <a:latin typeface="Arial" panose="020B0604020202020204" pitchFamily="34" charset="0"/>
                <a:cs typeface="Arial" panose="020B0604020202020204" pitchFamily="34" charset="0"/>
              </a:rPr>
              <a:t>5. The two double-helix molecules are identical to each other and to the original DNA </a:t>
            </a:r>
            <a:r>
              <a:rPr lang="en-US" sz="2000" b="1" dirty="0" err="1">
                <a:latin typeface="Arial" panose="020B0604020202020204" pitchFamily="34" charset="0"/>
                <a:cs typeface="Arial" panose="020B0604020202020204" pitchFamily="34" charset="0"/>
              </a:rPr>
              <a:t>molecul</a:t>
            </a:r>
            <a:endParaRPr lang="ar-IQ"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026279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50" y="32033"/>
            <a:ext cx="11744325" cy="6797395"/>
          </a:xfrm>
          <a:prstGeom prst="rect">
            <a:avLst/>
          </a:prstGeom>
        </p:spPr>
      </p:pic>
    </p:spTree>
    <p:extLst>
      <p:ext uri="{BB962C8B-B14F-4D97-AF65-F5344CB8AC3E}">
        <p14:creationId xmlns:p14="http://schemas.microsoft.com/office/powerpoint/2010/main" val="3483383969"/>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 y="1"/>
            <a:ext cx="12191999" cy="7048083"/>
          </a:xfrm>
          <a:prstGeom prst="rect">
            <a:avLst/>
          </a:prstGeom>
          <a:solidFill>
            <a:schemeClr val="bg1"/>
          </a:solidFill>
        </p:spPr>
        <p:txBody>
          <a:bodyPr wrap="square">
            <a:spAutoFit/>
          </a:bodyPr>
          <a:lstStyle/>
          <a:p>
            <a:pPr algn="l"/>
            <a:r>
              <a:rPr lang="en-US" sz="2000" dirty="0">
                <a:latin typeface="Arial" panose="020B0604020202020204" pitchFamily="34" charset="0"/>
                <a:cs typeface="Arial" panose="020B0604020202020204" pitchFamily="34" charset="0"/>
              </a:rPr>
              <a:t>The Structure and Function of RNA</a:t>
            </a:r>
          </a:p>
          <a:p>
            <a:pPr algn="l"/>
            <a:r>
              <a:rPr lang="en-US" sz="2000" dirty="0">
                <a:latin typeface="Arial" panose="020B0604020202020204" pitchFamily="34" charset="0"/>
                <a:cs typeface="Arial" panose="020B0604020202020204" pitchFamily="34" charset="0"/>
              </a:rPr>
              <a:t>RNA (ribonucleic acid)is made up of nucleotides containing the sugar ribose. This sugar accounts for the scientific name of this polynucleotide. The four nucleotides that make up the RNA molecule have the following bases: adenine (A), uracil (U), cytosine (C), and guanine (G) One of the differences </a:t>
            </a:r>
          </a:p>
          <a:p>
            <a:pPr algn="l"/>
            <a:r>
              <a:rPr lang="en-US" sz="2000" dirty="0">
                <a:latin typeface="Arial" panose="020B0604020202020204" pitchFamily="34" charset="0"/>
                <a:cs typeface="Arial" panose="020B0604020202020204" pitchFamily="34" charset="0"/>
              </a:rPr>
              <a:t>between RNA and DNA is the replacement of thymine with uracil. As with DNA, complementary base pairing may occur </a:t>
            </a:r>
          </a:p>
          <a:p>
            <a:pPr algn="l"/>
            <a:r>
              <a:rPr lang="en-US" sz="2400" b="1" dirty="0">
                <a:latin typeface="Arial" panose="020B0604020202020204" pitchFamily="34" charset="0"/>
                <a:cs typeface="Arial" panose="020B0604020202020204" pitchFamily="34" charset="0"/>
              </a:rPr>
              <a:t>Messenger RNA</a:t>
            </a:r>
          </a:p>
          <a:p>
            <a:pPr algn="l"/>
            <a:r>
              <a:rPr lang="en-US" sz="2000" dirty="0">
                <a:latin typeface="Arial" panose="020B0604020202020204" pitchFamily="34" charset="0"/>
                <a:cs typeface="Arial" panose="020B0604020202020204" pitchFamily="34" charset="0"/>
              </a:rPr>
              <a:t>Messenger RNA (mRNA) is produced in the nucleus, where DNA serves as a template for its formation. This type of RNA carries genetic information from DNA to the ribosomes in the cytoplasm, where protein synthesis occurs. Messenger RNA is a linear molecule, as shown in.</a:t>
            </a:r>
          </a:p>
          <a:p>
            <a:pPr algn="l"/>
            <a:r>
              <a:rPr lang="en-US" sz="2400" b="1" dirty="0">
                <a:latin typeface="Arial" panose="020B0604020202020204" pitchFamily="34" charset="0"/>
                <a:cs typeface="Arial" panose="020B0604020202020204" pitchFamily="34" charset="0"/>
              </a:rPr>
              <a:t>Ribosomal RNA</a:t>
            </a:r>
          </a:p>
          <a:p>
            <a:pPr algn="l"/>
            <a:r>
              <a:rPr lang="en-US" sz="2000" dirty="0">
                <a:latin typeface="Arial" panose="020B0604020202020204" pitchFamily="34" charset="0"/>
                <a:cs typeface="Arial" panose="020B0604020202020204" pitchFamily="34" charset="0"/>
              </a:rPr>
              <a:t>In eukaryotes, ribosomal RNA (rRNA)is produced using a DNA template in the nucleolus of the nucleus. Ribosomal RNA joins with specific proteins to form the large and small subunits of ribosomes. The subunits then leave the nucleus and either attach themselves to the endoplasmic reticulum or remain free within the cytoplasm. During the process of protein synthesis, the large and small ribosomal subunits combine to form a complex (the ribosome) that acts as a workbench for the manufacture of proteins.</a:t>
            </a:r>
          </a:p>
          <a:p>
            <a:pPr algn="l"/>
            <a:r>
              <a:rPr lang="en-US" sz="2400" b="1" dirty="0">
                <a:latin typeface="Arial" panose="020B0604020202020204" pitchFamily="34" charset="0"/>
                <a:cs typeface="Arial" panose="020B0604020202020204" pitchFamily="34" charset="0"/>
              </a:rPr>
              <a:t>Transfer RNA</a:t>
            </a:r>
          </a:p>
          <a:p>
            <a:pPr algn="l"/>
            <a:r>
              <a:rPr lang="en-US" dirty="0">
                <a:latin typeface="Arial" panose="020B0604020202020204" pitchFamily="34" charset="0"/>
                <a:cs typeface="Arial" panose="020B0604020202020204" pitchFamily="34" charset="0"/>
              </a:rPr>
              <a:t>Transfer RNA (tRNA)is produced in the nucleus, and a portion of DNA also serves as a template for its production. Appropriate to its name, tRNA transfers amino acids to the ribosomes. At the ribosomes, the amino acids are bonded together in the correct order to form a protein. There are 20 different types of amino acids used to make proteins. Each type of tRNA carries only one type of amino acid; therefore, </a:t>
            </a:r>
          </a:p>
          <a:p>
            <a:pPr algn="l"/>
            <a:r>
              <a:rPr lang="en-US" dirty="0">
                <a:latin typeface="Arial" panose="020B0604020202020204" pitchFamily="34" charset="0"/>
                <a:cs typeface="Arial" panose="020B0604020202020204" pitchFamily="34" charset="0"/>
              </a:rPr>
              <a:t>at least 20 different tRNA molecules must be functioning in the cell to properly make a protein. </a:t>
            </a:r>
          </a:p>
        </p:txBody>
      </p:sp>
    </p:spTree>
    <p:extLst>
      <p:ext uri="{BB962C8B-B14F-4D97-AF65-F5344CB8AC3E}">
        <p14:creationId xmlns:p14="http://schemas.microsoft.com/office/powerpoint/2010/main" val="3278403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6413" y="2321004"/>
            <a:ext cx="12364510" cy="2215991"/>
          </a:xfrm>
          <a:prstGeom prst="rect">
            <a:avLst/>
          </a:prstGeom>
          <a:noFill/>
        </p:spPr>
        <p:txBody>
          <a:bodyPr wrap="square" lIns="91440" tIns="45720" rIns="91440" bIns="45720">
            <a:spAutoFit/>
          </a:bodyPr>
          <a:lstStyle/>
          <a:p>
            <a:pPr algn="ctr"/>
            <a:r>
              <a:rPr lang="en-US" sz="13800" b="1" dirty="0">
                <a:ln w="38100">
                  <a:solidFill>
                    <a:schemeClr val="accent1">
                      <a:lumMod val="60000"/>
                      <a:lumOff val="40000"/>
                    </a:schemeClr>
                  </a:solidFill>
                  <a:prstDash val="solid"/>
                </a:ln>
                <a:effectLst>
                  <a:outerShdw blurRad="50800" dist="38100" dir="16200000" rotWithShape="0">
                    <a:prstClr val="black">
                      <a:alpha val="40000"/>
                    </a:prstClr>
                  </a:outerShdw>
                </a:effectLst>
                <a:latin typeface="AL-Gemah-Almajd" panose="00000500000000000000" pitchFamily="2" charset="-78"/>
                <a:cs typeface="AL-Gemah-Almajd" panose="00000500000000000000" pitchFamily="2" charset="-78"/>
              </a:rPr>
              <a:t>Thank you </a:t>
            </a:r>
          </a:p>
        </p:txBody>
      </p:sp>
    </p:spTree>
    <p:extLst>
      <p:ext uri="{BB962C8B-B14F-4D97-AF65-F5344CB8AC3E}">
        <p14:creationId xmlns:p14="http://schemas.microsoft.com/office/powerpoint/2010/main" val="2834621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6680" y="142543"/>
            <a:ext cx="10412771" cy="6545382"/>
          </a:xfrm>
          <a:prstGeom prst="rect">
            <a:avLst/>
          </a:prstGeom>
        </p:spPr>
        <p:txBody>
          <a:bodyPr wrap="square">
            <a:spAutoFit/>
          </a:bodyPr>
          <a:lstStyle/>
          <a:p>
            <a:pPr algn="ctr" rtl="0" fontAlgn="base">
              <a:lnSpc>
                <a:spcPct val="150000"/>
              </a:lnSpc>
              <a:spcBef>
                <a:spcPts val="3600"/>
              </a:spcBef>
              <a:spcAft>
                <a:spcPts val="1200"/>
              </a:spcAft>
            </a:pPr>
            <a:r>
              <a:rPr lang="en-US"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Stages of the cell cycle</a:t>
            </a:r>
          </a:p>
          <a:p>
            <a:pPr algn="just" rtl="0" fontAlgn="base">
              <a:lnSpc>
                <a:spcPct val="150000"/>
              </a:lnSpc>
              <a:spcAft>
                <a:spcPts val="800"/>
              </a:spcAft>
            </a:pPr>
            <a:r>
              <a:rPr lang="en-US" sz="2200" dirty="0">
                <a:solidFill>
                  <a:srgbClr val="21242C"/>
                </a:solidFill>
                <a:latin typeface="Arial" panose="020B0604020202020204" pitchFamily="34" charset="0"/>
                <a:ea typeface="Calibri" panose="020F0502020204030204" pitchFamily="34" charset="0"/>
                <a:cs typeface="Arial" panose="020B0604020202020204" pitchFamily="34" charset="0"/>
              </a:rPr>
              <a:t>To divide, a cell must complete several important tasks: it must grow, copy its genetic material (DNA), and physically split into two daughter cells. Cells perform these tasks in an organized, predictable series of steps that make up the cell cycle. The cell cycle is a cycle, rather than a linear pathway, because at the end of each go-round, the two daughter cells can start the exact same process over again from the beginning.</a:t>
            </a:r>
            <a:endParaRPr lang="en-US" sz="2200" dirty="0">
              <a:latin typeface="Arial" panose="020B0604020202020204" pitchFamily="34" charset="0"/>
              <a:ea typeface="Calibri" panose="020F0502020204030204" pitchFamily="34" charset="0"/>
              <a:cs typeface="Arial" panose="020B0604020202020204" pitchFamily="34" charset="0"/>
            </a:endParaRPr>
          </a:p>
          <a:p>
            <a:pPr algn="just" rtl="0" fontAlgn="base">
              <a:lnSpc>
                <a:spcPct val="150000"/>
              </a:lnSpc>
              <a:spcAft>
                <a:spcPts val="800"/>
              </a:spcAft>
            </a:pPr>
            <a:r>
              <a:rPr lang="en-US" sz="2200" dirty="0">
                <a:solidFill>
                  <a:srgbClr val="21242C"/>
                </a:solidFill>
                <a:latin typeface="Arial" panose="020B0604020202020204" pitchFamily="34" charset="0"/>
                <a:ea typeface="Calibri" panose="020F0502020204030204" pitchFamily="34" charset="0"/>
                <a:cs typeface="Arial" panose="020B0604020202020204" pitchFamily="34" charset="0"/>
              </a:rPr>
              <a:t>In eukaryotic cells, or cells with a nucleus, the stages of the cell cycle are divided into two major phases: </a:t>
            </a:r>
            <a:r>
              <a:rPr lang="en-US" sz="2200" b="1" dirty="0">
                <a:solidFill>
                  <a:srgbClr val="21242C"/>
                </a:solidFill>
                <a:latin typeface="Arial" panose="020B0604020202020204" pitchFamily="34" charset="0"/>
                <a:ea typeface="Calibri" panose="020F0502020204030204" pitchFamily="34" charset="0"/>
                <a:cs typeface="Arial" panose="020B0604020202020204" pitchFamily="34" charset="0"/>
              </a:rPr>
              <a:t>interphase</a:t>
            </a:r>
            <a:r>
              <a:rPr lang="en-US" sz="2200" dirty="0">
                <a:solidFill>
                  <a:srgbClr val="21242C"/>
                </a:solidFill>
                <a:latin typeface="Arial" panose="020B0604020202020204" pitchFamily="34" charset="0"/>
                <a:ea typeface="Calibri" panose="020F0502020204030204" pitchFamily="34" charset="0"/>
                <a:cs typeface="Arial" panose="020B0604020202020204" pitchFamily="34" charset="0"/>
              </a:rPr>
              <a:t> and the </a:t>
            </a:r>
            <a:r>
              <a:rPr lang="en-US" sz="2200" b="1" dirty="0">
                <a:solidFill>
                  <a:srgbClr val="21242C"/>
                </a:solidFill>
                <a:latin typeface="Arial" panose="020B0604020202020204" pitchFamily="34" charset="0"/>
                <a:ea typeface="Calibri" panose="020F0502020204030204" pitchFamily="34" charset="0"/>
                <a:cs typeface="Arial" panose="020B0604020202020204" pitchFamily="34" charset="0"/>
              </a:rPr>
              <a:t>mitotic (M) phase</a:t>
            </a:r>
            <a:r>
              <a:rPr lang="en-US" sz="2200" dirty="0">
                <a:solidFill>
                  <a:srgbClr val="21242C"/>
                </a:solidFill>
                <a:latin typeface="Arial" panose="020B0604020202020204" pitchFamily="34" charset="0"/>
                <a:ea typeface="Calibri" panose="020F0502020204030204" pitchFamily="34" charset="0"/>
                <a:cs typeface="Arial" panose="020B0604020202020204" pitchFamily="34" charset="0"/>
              </a:rPr>
              <a:t>.</a:t>
            </a:r>
            <a:endParaRPr lang="en-US" sz="2200" dirty="0">
              <a:latin typeface="Arial" panose="020B0604020202020204" pitchFamily="34" charset="0"/>
              <a:ea typeface="Calibri" panose="020F0502020204030204" pitchFamily="34" charset="0"/>
              <a:cs typeface="Arial" panose="020B0604020202020204" pitchFamily="34" charset="0"/>
            </a:endParaRPr>
          </a:p>
          <a:p>
            <a:pPr marL="342891" indent="-342891" algn="just" rtl="0" fontAlgn="base">
              <a:lnSpc>
                <a:spcPct val="150000"/>
              </a:lnSpc>
              <a:buSzPts val="1000"/>
              <a:buFont typeface="Symbol" panose="05050102010706020507" pitchFamily="18" charset="2"/>
              <a:buChar char=""/>
              <a:tabLst>
                <a:tab pos="457189" algn="l"/>
              </a:tabLst>
            </a:pPr>
            <a:r>
              <a:rPr lang="en-US" sz="2200" dirty="0">
                <a:solidFill>
                  <a:srgbClr val="21242C"/>
                </a:solidFill>
                <a:latin typeface="Arial" panose="020B0604020202020204" pitchFamily="34" charset="0"/>
                <a:ea typeface="Calibri" panose="020F0502020204030204" pitchFamily="34" charset="0"/>
                <a:cs typeface="Arial" panose="020B0604020202020204" pitchFamily="34" charset="0"/>
              </a:rPr>
              <a:t>During </a:t>
            </a:r>
            <a:r>
              <a:rPr lang="en-US" sz="2200" i="1" dirty="0">
                <a:solidFill>
                  <a:srgbClr val="21242C"/>
                </a:solidFill>
                <a:latin typeface="Arial" panose="020B0604020202020204" pitchFamily="34" charset="0"/>
                <a:ea typeface="Calibri" panose="020F0502020204030204" pitchFamily="34" charset="0"/>
                <a:cs typeface="Arial" panose="020B0604020202020204" pitchFamily="34" charset="0"/>
              </a:rPr>
              <a:t>interphase</a:t>
            </a:r>
            <a:r>
              <a:rPr lang="en-US" sz="2200" dirty="0">
                <a:solidFill>
                  <a:srgbClr val="21242C"/>
                </a:solidFill>
                <a:latin typeface="Arial" panose="020B0604020202020204" pitchFamily="34" charset="0"/>
                <a:ea typeface="Calibri" panose="020F0502020204030204" pitchFamily="34" charset="0"/>
                <a:cs typeface="Arial" panose="020B0604020202020204" pitchFamily="34" charset="0"/>
              </a:rPr>
              <a:t>, the cell grows and makes a copy of its DNA.</a:t>
            </a:r>
            <a:endParaRPr lang="en-US" sz="2200" dirty="0">
              <a:latin typeface="Arial" panose="020B0604020202020204" pitchFamily="34" charset="0"/>
              <a:ea typeface="Calibri" panose="020F0502020204030204" pitchFamily="34" charset="0"/>
              <a:cs typeface="Arial" panose="020B0604020202020204" pitchFamily="34" charset="0"/>
            </a:endParaRPr>
          </a:p>
          <a:p>
            <a:pPr marL="342891" indent="-342891" algn="just" rtl="0" fontAlgn="base">
              <a:lnSpc>
                <a:spcPct val="150000"/>
              </a:lnSpc>
              <a:buSzPts val="1000"/>
              <a:buFont typeface="Symbol" panose="05050102010706020507" pitchFamily="18" charset="2"/>
              <a:buChar char=""/>
              <a:tabLst>
                <a:tab pos="457189" algn="l"/>
              </a:tabLst>
            </a:pPr>
            <a:r>
              <a:rPr lang="en-US" sz="2200" dirty="0">
                <a:solidFill>
                  <a:srgbClr val="21242C"/>
                </a:solidFill>
                <a:latin typeface="Arial" panose="020B0604020202020204" pitchFamily="34" charset="0"/>
                <a:ea typeface="Calibri" panose="020F0502020204030204" pitchFamily="34" charset="0"/>
                <a:cs typeface="Arial" panose="020B0604020202020204" pitchFamily="34" charset="0"/>
              </a:rPr>
              <a:t>During the </a:t>
            </a:r>
            <a:r>
              <a:rPr lang="en-US" sz="2200" i="1" dirty="0">
                <a:solidFill>
                  <a:srgbClr val="21242C"/>
                </a:solidFill>
                <a:latin typeface="Arial" panose="020B0604020202020204" pitchFamily="34" charset="0"/>
                <a:ea typeface="Calibri" panose="020F0502020204030204" pitchFamily="34" charset="0"/>
                <a:cs typeface="Arial" panose="020B0604020202020204" pitchFamily="34" charset="0"/>
              </a:rPr>
              <a:t>mitotic (M) phase</a:t>
            </a:r>
            <a:r>
              <a:rPr lang="en-US" sz="2200" dirty="0">
                <a:solidFill>
                  <a:srgbClr val="21242C"/>
                </a:solidFill>
                <a:latin typeface="Arial" panose="020B0604020202020204" pitchFamily="34" charset="0"/>
                <a:ea typeface="Calibri" panose="020F0502020204030204" pitchFamily="34" charset="0"/>
                <a:cs typeface="Arial" panose="020B0604020202020204" pitchFamily="34" charset="0"/>
              </a:rPr>
              <a:t>, the cell separates its DNA into two sets and divides its cytoplasm, forming two new cells.</a:t>
            </a:r>
            <a:endParaRPr lang="en-US" sz="2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959957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85900" y="113426"/>
            <a:ext cx="10706100" cy="6362960"/>
          </a:xfrm>
          <a:prstGeom prst="rect">
            <a:avLst/>
          </a:prstGeom>
          <a:noFill/>
        </p:spPr>
        <p:txBody>
          <a:bodyPr wrap="square">
            <a:spAutoFit/>
          </a:bodyPr>
          <a:lstStyle/>
          <a:p>
            <a:pPr algn="l" fontAlgn="base">
              <a:lnSpc>
                <a:spcPct val="150000"/>
              </a:lnSpc>
              <a:spcBef>
                <a:spcPts val="3600"/>
              </a:spcBef>
              <a:spcAft>
                <a:spcPts val="1200"/>
              </a:spcAft>
            </a:pPr>
            <a:r>
              <a:rPr lang="en-US" sz="4000" b="1" dirty="0">
                <a:solidFill>
                  <a:srgbClr val="21242C"/>
                </a:solidFill>
                <a:latin typeface="Arial" panose="020B0604020202020204" pitchFamily="34" charset="0"/>
                <a:ea typeface="Times New Roman" panose="02020603050405020304" pitchFamily="18" charset="0"/>
                <a:cs typeface="Arial" panose="020B0604020202020204" pitchFamily="34" charset="0"/>
              </a:rPr>
              <a:t>Interphase</a:t>
            </a:r>
            <a:endParaRPr lang="en-US" sz="4000" b="1" dirty="0">
              <a:latin typeface="Arial" panose="020B0604020202020204" pitchFamily="34" charset="0"/>
              <a:ea typeface="Times New Roman" panose="02020603050405020304" pitchFamily="18" charset="0"/>
              <a:cs typeface="Arial" panose="020B0604020202020204" pitchFamily="34" charset="0"/>
            </a:endParaRPr>
          </a:p>
          <a:p>
            <a:pPr algn="l" rtl="0" fontAlgn="base">
              <a:lnSpc>
                <a:spcPct val="150000"/>
              </a:lnSpc>
              <a:spcAft>
                <a:spcPts val="800"/>
              </a:spcAft>
            </a:pPr>
            <a:r>
              <a:rPr lang="en-US" sz="2800" dirty="0">
                <a:solidFill>
                  <a:srgbClr val="21242C"/>
                </a:solidFill>
                <a:latin typeface="Arial" panose="020B0604020202020204" pitchFamily="34" charset="0"/>
                <a:ea typeface="Calibri" panose="020F0502020204030204" pitchFamily="34" charset="0"/>
                <a:cs typeface="Arial" panose="020B0604020202020204" pitchFamily="34" charset="0"/>
              </a:rPr>
              <a:t>Let’s enter the cell cycle just as a cell forms, by division of its mother cell. What must this newborn cell do next if it wants to go on and divide itself? Preparation for division happens in three steps:</a:t>
            </a:r>
            <a:endParaRPr lang="en-US" sz="2800" dirty="0">
              <a:latin typeface="Arial" panose="020B0604020202020204" pitchFamily="34" charset="0"/>
              <a:ea typeface="Calibri" panose="020F0502020204030204" pitchFamily="34" charset="0"/>
              <a:cs typeface="Arial" panose="020B0604020202020204" pitchFamily="34" charset="0"/>
            </a:endParaRPr>
          </a:p>
          <a:p>
            <a:pPr marL="342891" indent="-342891" algn="l" rtl="0" fontAlgn="base">
              <a:lnSpc>
                <a:spcPct val="150000"/>
              </a:lnSpc>
              <a:spcAft>
                <a:spcPts val="800"/>
              </a:spcAft>
              <a:buSzPts val="1000"/>
              <a:buFont typeface="Symbol" panose="05050102010706020507" pitchFamily="18" charset="2"/>
              <a:buChar char=""/>
              <a:tabLst>
                <a:tab pos="457189" algn="l"/>
              </a:tabLst>
            </a:pPr>
            <a:r>
              <a:rPr lang="en-US" sz="2800" b="1" dirty="0">
                <a:solidFill>
                  <a:srgbClr val="21242C"/>
                </a:solidFill>
                <a:latin typeface="Arial" panose="020B0604020202020204" pitchFamily="34" charset="0"/>
                <a:ea typeface="Calibri" panose="020F0502020204030204" pitchFamily="34" charset="0"/>
                <a:cs typeface="Arial" panose="020B0604020202020204" pitchFamily="34" charset="0"/>
              </a:rPr>
              <a:t>G1 phase </a:t>
            </a:r>
            <a:r>
              <a:rPr lang="en-US" sz="2800" dirty="0">
                <a:solidFill>
                  <a:srgbClr val="21242C"/>
                </a:solidFill>
                <a:latin typeface="Arial" panose="020B0604020202020204" pitchFamily="34" charset="0"/>
                <a:ea typeface="Calibri" panose="020F0502020204030204" pitchFamily="34" charset="0"/>
                <a:cs typeface="Arial" panose="020B0604020202020204" pitchFamily="34" charset="0"/>
              </a:rPr>
              <a:t>, also called the first gap phase, the cell grows physically larger, copies organelles, and makes the molecular building blocks it will need in later steps.  </a:t>
            </a:r>
            <a:r>
              <a:rPr lang="en-US" sz="2800" u="sng" dirty="0">
                <a:solidFill>
                  <a:srgbClr val="7D00AD"/>
                </a:solidFill>
                <a:latin typeface="Arial" panose="020B0604020202020204" pitchFamily="34" charset="0"/>
                <a:ea typeface="Calibri" panose="020F0502020204030204" pitchFamily="34" charset="0"/>
                <a:cs typeface="Arial" panose="020B0604020202020204" pitchFamily="34" charset="0"/>
              </a:rPr>
              <a:t>[Do cells always grow before they divide?]</a:t>
            </a:r>
            <a:endParaRPr lang="en-US" sz="2800" dirty="0">
              <a:solidFill>
                <a:srgbClr val="21242C"/>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71837029"/>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C117188-7C8A-4906-9B84-33B3A9607017}"/>
              </a:ext>
            </a:extLst>
          </p:cNvPr>
          <p:cNvSpPr txBox="1"/>
          <p:nvPr/>
        </p:nvSpPr>
        <p:spPr>
          <a:xfrm>
            <a:off x="1342455" y="767023"/>
            <a:ext cx="10475073" cy="5652830"/>
          </a:xfrm>
          <a:prstGeom prst="rect">
            <a:avLst/>
          </a:prstGeom>
          <a:noFill/>
        </p:spPr>
        <p:txBody>
          <a:bodyPr wrap="square" rtlCol="1">
            <a:spAutoFit/>
          </a:bodyPr>
          <a:lstStyle/>
          <a:p>
            <a:pPr marL="342891" indent="-342891" algn="just" rtl="0" fontAlgn="base">
              <a:lnSpc>
                <a:spcPct val="150000"/>
              </a:lnSpc>
              <a:buSzPts val="1000"/>
              <a:buFont typeface="Symbol" panose="05050102010706020507" pitchFamily="18" charset="2"/>
              <a:buChar char=""/>
              <a:tabLst>
                <a:tab pos="457189" algn="l"/>
                <a:tab pos="457189" algn="l"/>
              </a:tabLst>
            </a:pPr>
            <a:r>
              <a:rPr lang="en-US" sz="2400" b="1" dirty="0">
                <a:solidFill>
                  <a:srgbClr val="21242C"/>
                </a:solidFill>
                <a:latin typeface="Arial" panose="020B0604020202020204" pitchFamily="34" charset="0"/>
                <a:ea typeface="Calibri" panose="020F0502020204030204" pitchFamily="34" charset="0"/>
                <a:cs typeface="Arial" panose="020B0604020202020204" pitchFamily="34" charset="0"/>
              </a:rPr>
              <a:t>S phase.</a:t>
            </a:r>
            <a:r>
              <a:rPr lang="en-US" sz="2400" dirty="0">
                <a:solidFill>
                  <a:srgbClr val="21242C"/>
                </a:solidFill>
                <a:latin typeface="Arial" panose="020B0604020202020204" pitchFamily="34" charset="0"/>
                <a:ea typeface="Calibri" panose="020F0502020204030204" pitchFamily="34" charset="0"/>
                <a:cs typeface="Arial" panose="020B0604020202020204" pitchFamily="34" charset="0"/>
              </a:rPr>
              <a:t> In S phase, the cell synthesizes a complete copy of the DNA in its nucleus. It also duplicates a microtubule-organizing structure called the centrosome. The centrosomes help separate DNA during M phase.</a:t>
            </a:r>
          </a:p>
          <a:p>
            <a:pPr marL="342891" indent="-342891" algn="just" rtl="0" fontAlgn="base">
              <a:lnSpc>
                <a:spcPct val="150000"/>
              </a:lnSpc>
              <a:spcAft>
                <a:spcPts val="800"/>
              </a:spcAft>
              <a:buSzPts val="1000"/>
              <a:buFont typeface="Symbol" panose="05050102010706020507" pitchFamily="18" charset="2"/>
              <a:buChar char=""/>
              <a:tabLst>
                <a:tab pos="457189" algn="l"/>
                <a:tab pos="457189" algn="l"/>
              </a:tabLst>
            </a:pPr>
            <a:r>
              <a:rPr lang="en-US" sz="2400" b="1" dirty="0">
                <a:solidFill>
                  <a:srgbClr val="21242C"/>
                </a:solidFill>
                <a:latin typeface="Arial" panose="020B0604020202020204" pitchFamily="34" charset="0"/>
                <a:ea typeface="Calibri" panose="020F0502020204030204" pitchFamily="34" charset="0"/>
                <a:cs typeface="Arial" panose="020B0604020202020204" pitchFamily="34" charset="0"/>
              </a:rPr>
              <a:t>G2  phase</a:t>
            </a:r>
            <a:r>
              <a:rPr lang="en-US" sz="2400" dirty="0">
                <a:solidFill>
                  <a:srgbClr val="21242C"/>
                </a:solidFill>
                <a:latin typeface="Arial" panose="020B0604020202020204" pitchFamily="34" charset="0"/>
                <a:ea typeface="Calibri" panose="020F0502020204030204" pitchFamily="34" charset="0"/>
                <a:cs typeface="Arial" panose="020B0604020202020204" pitchFamily="34" charset="0"/>
              </a:rPr>
              <a:t>. During the second gap phase, the cell grows more, makes proteins and organelles, and begins to reorganize its contents in preparation for mitosis. G2 </a:t>
            </a:r>
            <a:r>
              <a:rPr lang="en-US" sz="2400" dirty="0">
                <a:latin typeface="Arial" panose="020B0604020202020204" pitchFamily="34" charset="0"/>
                <a:cs typeface="Arial" panose="020B0604020202020204" pitchFamily="34" charset="0"/>
              </a:rPr>
              <a:t>phase ends when mitosis begins.</a:t>
            </a:r>
          </a:p>
          <a:p>
            <a:pPr marL="342891" indent="-342891" algn="just" rtl="0" fontAlgn="base">
              <a:lnSpc>
                <a:spcPct val="150000"/>
              </a:lnSpc>
              <a:spcAft>
                <a:spcPts val="800"/>
              </a:spcAft>
              <a:buSzPts val="1000"/>
              <a:buFont typeface="Symbol" panose="05050102010706020507" pitchFamily="18" charset="2"/>
              <a:buChar char=""/>
              <a:tabLst>
                <a:tab pos="457189" algn="l"/>
                <a:tab pos="457189" algn="l"/>
              </a:tabLst>
            </a:pPr>
            <a:r>
              <a:rPr lang="en-US" sz="2400" dirty="0">
                <a:solidFill>
                  <a:srgbClr val="21242C"/>
                </a:solidFill>
                <a:latin typeface="Arial" panose="020B0604020202020204" pitchFamily="34" charset="0"/>
                <a:ea typeface="Calibri" panose="020F0502020204030204" pitchFamily="34" charset="0"/>
                <a:cs typeface="Arial" panose="020B0604020202020204" pitchFamily="34" charset="0"/>
              </a:rPr>
              <a:t>The G1,S and G2   phases together are known as interphase. The prefix </a:t>
            </a:r>
            <a:r>
              <a:rPr lang="en-US" sz="2400" i="1" dirty="0">
                <a:solidFill>
                  <a:srgbClr val="21242C"/>
                </a:solidFill>
                <a:latin typeface="Arial" panose="020B0604020202020204" pitchFamily="34" charset="0"/>
                <a:ea typeface="Calibri" panose="020F0502020204030204" pitchFamily="34" charset="0"/>
                <a:cs typeface="Arial" panose="020B0604020202020204" pitchFamily="34" charset="0"/>
              </a:rPr>
              <a:t>inter</a:t>
            </a:r>
            <a:r>
              <a:rPr lang="en-US" sz="2400" dirty="0">
                <a:solidFill>
                  <a:srgbClr val="21242C"/>
                </a:solidFill>
                <a:latin typeface="Arial" panose="020B0604020202020204" pitchFamily="34" charset="0"/>
                <a:ea typeface="Calibri" panose="020F0502020204030204" pitchFamily="34" charset="0"/>
                <a:cs typeface="Arial" panose="020B0604020202020204" pitchFamily="34" charset="0"/>
              </a:rPr>
              <a:t>- means between, reflecting that interphase takes place between one mitotic (M) phase and the next.</a:t>
            </a:r>
          </a:p>
          <a:p>
            <a:pPr algn="just"/>
            <a:endParaRPr lang="ar-IQ" sz="2400" dirty="0"/>
          </a:p>
        </p:txBody>
      </p:sp>
    </p:spTree>
    <p:extLst>
      <p:ext uri="{BB962C8B-B14F-4D97-AF65-F5344CB8AC3E}">
        <p14:creationId xmlns:p14="http://schemas.microsoft.com/office/powerpoint/2010/main" val="122825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cdn.kastatic.org/ka-perseus-images/6afac0fce62ec8a30c86f3e02c457224339bb697.png"/>
          <p:cNvPicPr/>
          <p:nvPr/>
        </p:nvPicPr>
        <p:blipFill rotWithShape="1">
          <a:blip r:embed="rId2" cstate="print">
            <a:extLst>
              <a:ext uri="{28A0092B-C50C-407E-A947-70E740481C1C}">
                <a14:useLocalDpi xmlns:a14="http://schemas.microsoft.com/office/drawing/2010/main" val="0"/>
              </a:ext>
            </a:extLst>
          </a:blip>
          <a:srcRect l="13882" r="14243"/>
          <a:stretch/>
        </p:blipFill>
        <p:spPr bwMode="auto">
          <a:xfrm>
            <a:off x="6248404" y="310198"/>
            <a:ext cx="5943601" cy="4661853"/>
          </a:xfrm>
          <a:prstGeom prst="rect">
            <a:avLst/>
          </a:prstGeom>
          <a:noFill/>
          <a:ln>
            <a:noFill/>
          </a:ln>
        </p:spPr>
      </p:pic>
      <p:sp>
        <p:nvSpPr>
          <p:cNvPr id="3" name="Rectangle 2"/>
          <p:cNvSpPr/>
          <p:nvPr/>
        </p:nvSpPr>
        <p:spPr>
          <a:xfrm>
            <a:off x="1676403" y="143040"/>
            <a:ext cx="5772151" cy="6294031"/>
          </a:xfrm>
          <a:prstGeom prst="rect">
            <a:avLst/>
          </a:prstGeom>
        </p:spPr>
        <p:txBody>
          <a:bodyPr wrap="square">
            <a:spAutoFit/>
          </a:bodyPr>
          <a:lstStyle/>
          <a:p>
            <a:pPr algn="ctr" fontAlgn="base">
              <a:spcBef>
                <a:spcPts val="3600"/>
              </a:spcBef>
              <a:spcAft>
                <a:spcPts val="1200"/>
              </a:spcAft>
            </a:pP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M</a:t>
            </a:r>
            <a:r>
              <a:rPr lang="en-US" sz="2800" b="1" dirty="0">
                <a:solidFill>
                  <a:srgbClr val="21242C"/>
                </a:solidFill>
                <a:latin typeface="Arial" panose="020B0604020202020204" pitchFamily="34" charset="0"/>
                <a:ea typeface="Times New Roman" panose="02020603050405020304" pitchFamily="18" charset="0"/>
                <a:cs typeface="Arial" panose="020B0604020202020204" pitchFamily="34" charset="0"/>
              </a:rPr>
              <a:t> </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phase</a:t>
            </a:r>
            <a:endParaRPr lang="en-US" sz="36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gn="just" rtl="0" fontAlgn="base">
              <a:lnSpc>
                <a:spcPts val="2251"/>
              </a:lnSpc>
              <a:spcAft>
                <a:spcPts val="800"/>
              </a:spcAft>
            </a:pPr>
            <a:r>
              <a:rPr lang="en-US" sz="2000" dirty="0">
                <a:solidFill>
                  <a:srgbClr val="21242C"/>
                </a:solidFill>
                <a:latin typeface="Arial" panose="020B0604020202020204" pitchFamily="34" charset="0"/>
                <a:ea typeface="Calibri" panose="020F0502020204030204" pitchFamily="34" charset="0"/>
                <a:cs typeface="Arial" panose="020B0604020202020204" pitchFamily="34" charset="0"/>
              </a:rPr>
              <a:t>During the mitotic (M) phase, the cell divides its copied DNA and cytoplasm to make two new cells. M phase involves two distinct division-related processes: mitosis and cytokinesis.</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rtl="0" fontAlgn="base">
              <a:lnSpc>
                <a:spcPts val="2251"/>
              </a:lnSpc>
              <a:spcAft>
                <a:spcPts val="800"/>
              </a:spcAft>
            </a:pPr>
            <a:r>
              <a:rPr lang="en-US" sz="2000" dirty="0">
                <a:solidFill>
                  <a:srgbClr val="21242C"/>
                </a:solidFill>
                <a:latin typeface="Arial" panose="020B0604020202020204" pitchFamily="34" charset="0"/>
                <a:ea typeface="Calibri" panose="020F0502020204030204" pitchFamily="34" charset="0"/>
                <a:cs typeface="Arial" panose="020B0604020202020204" pitchFamily="34" charset="0"/>
              </a:rPr>
              <a:t>In </a:t>
            </a:r>
            <a:r>
              <a:rPr lang="en-US" sz="2000" b="1" dirty="0">
                <a:solidFill>
                  <a:srgbClr val="21242C"/>
                </a:solidFill>
                <a:latin typeface="Arial" panose="020B0604020202020204" pitchFamily="34" charset="0"/>
                <a:ea typeface="Calibri" panose="020F0502020204030204" pitchFamily="34" charset="0"/>
                <a:cs typeface="Arial" panose="020B0604020202020204" pitchFamily="34" charset="0"/>
              </a:rPr>
              <a:t>mitosis</a:t>
            </a:r>
            <a:r>
              <a:rPr lang="en-US" sz="2000" dirty="0">
                <a:solidFill>
                  <a:srgbClr val="21242C"/>
                </a:solidFill>
                <a:latin typeface="Arial" panose="020B0604020202020204" pitchFamily="34" charset="0"/>
                <a:ea typeface="Calibri" panose="020F0502020204030204" pitchFamily="34" charset="0"/>
                <a:cs typeface="Arial" panose="020B0604020202020204" pitchFamily="34" charset="0"/>
              </a:rPr>
              <a:t>, the nuclear DNA of the cell condenses into visible chromosomes and is pulled apart by the mitotic spindle,</a:t>
            </a:r>
          </a:p>
          <a:p>
            <a:pPr algn="just" rtl="0" fontAlgn="base">
              <a:lnSpc>
                <a:spcPts val="2251"/>
              </a:lnSpc>
              <a:spcAft>
                <a:spcPts val="800"/>
              </a:spcAft>
            </a:pPr>
            <a:r>
              <a:rPr lang="en-US" sz="2000" dirty="0">
                <a:solidFill>
                  <a:srgbClr val="21242C"/>
                </a:solidFill>
                <a:latin typeface="Arial" panose="020B0604020202020204" pitchFamily="34" charset="0"/>
                <a:ea typeface="Calibri" panose="020F0502020204030204" pitchFamily="34" charset="0"/>
                <a:cs typeface="Arial" panose="020B0604020202020204" pitchFamily="34" charset="0"/>
              </a:rPr>
              <a:t> a specialized structure made out of microtubules. Mitosis takes place in four stages: prophase (sometimes divided into early prophase and prometaphase), metaphase, anaphase, and telophase. You can learn more about these stages in the video on </a:t>
            </a:r>
            <a:r>
              <a:rPr lang="en-US" sz="2000" u="sng" dirty="0">
                <a:solidFill>
                  <a:srgbClr val="7D00AD"/>
                </a:solidFill>
                <a:latin typeface="Arial" panose="020B0604020202020204" pitchFamily="34" charset="0"/>
                <a:ea typeface="Calibri" panose="020F0502020204030204" pitchFamily="34" charset="0"/>
                <a:cs typeface="Arial" panose="020B0604020202020204" pitchFamily="34" charset="0"/>
                <a:hlinkClick r:id="rId3"/>
              </a:rPr>
              <a:t>mitosis</a:t>
            </a:r>
            <a:r>
              <a:rPr lang="en-US" sz="2000" dirty="0">
                <a:solidFill>
                  <a:srgbClr val="21242C"/>
                </a:solidFill>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rtl="0" fontAlgn="base">
              <a:lnSpc>
                <a:spcPts val="2251"/>
              </a:lnSpc>
              <a:spcAft>
                <a:spcPts val="800"/>
              </a:spcAft>
            </a:pPr>
            <a:r>
              <a:rPr lang="en-US" sz="2000" dirty="0">
                <a:solidFill>
                  <a:srgbClr val="21242C"/>
                </a:solidFill>
                <a:latin typeface="Arial" panose="020B0604020202020204" pitchFamily="34" charset="0"/>
                <a:ea typeface="Calibri" panose="020F0502020204030204" pitchFamily="34" charset="0"/>
                <a:cs typeface="Arial" panose="020B0604020202020204" pitchFamily="34" charset="0"/>
              </a:rPr>
              <a:t>In </a:t>
            </a:r>
            <a:r>
              <a:rPr lang="en-US" sz="2000" b="1" dirty="0">
                <a:solidFill>
                  <a:srgbClr val="21242C"/>
                </a:solidFill>
                <a:latin typeface="Arial" panose="020B0604020202020204" pitchFamily="34" charset="0"/>
                <a:ea typeface="Calibri" panose="020F0502020204030204" pitchFamily="34" charset="0"/>
                <a:cs typeface="Arial" panose="020B0604020202020204" pitchFamily="34" charset="0"/>
              </a:rPr>
              <a:t>cytokinesis</a:t>
            </a:r>
            <a:r>
              <a:rPr lang="en-US" sz="2000" dirty="0">
                <a:solidFill>
                  <a:srgbClr val="21242C"/>
                </a:solidFill>
                <a:latin typeface="Arial" panose="020B0604020202020204" pitchFamily="34" charset="0"/>
                <a:ea typeface="Calibri" panose="020F0502020204030204" pitchFamily="34" charset="0"/>
                <a:cs typeface="Arial" panose="020B0604020202020204" pitchFamily="34" charset="0"/>
              </a:rPr>
              <a:t>, the cytoplasm of the cell is split in two, making two new cells. Cytokinesis usually begins just as mitosis is ending, with a little overlap. Importantly, cytokinesis takes place differently in animal and plant cells.</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57215340"/>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ytokinesis in animal and plant cells.&#10;&#10;In an animal cell, a contractile ring of cytoskeletal fibers forms at the middle of the cell and contracts inward, producing an indentation called the cleavage furrow. Eventually, the contractile ring pinches the mother cell in two, producing two daughter cells.&#10;&#10;In a plant cell, vesicles derived from the Golgi apparatus move to the middle of the cell, where they fuse to form a structure called the cell plate. The cell plate expands outwards and connects with the side walls of the cell, creating a new cell wall that partitions the mother cell to make two daughter cell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3503" y="0"/>
            <a:ext cx="7124700" cy="6858000"/>
          </a:xfrm>
          <a:prstGeom prst="rect">
            <a:avLst/>
          </a:prstGeom>
          <a:noFill/>
          <a:ln>
            <a:noFill/>
          </a:ln>
        </p:spPr>
      </p:pic>
      <p:sp>
        <p:nvSpPr>
          <p:cNvPr id="4" name="Rectangle 3"/>
          <p:cNvSpPr/>
          <p:nvPr/>
        </p:nvSpPr>
        <p:spPr>
          <a:xfrm>
            <a:off x="3" y="4"/>
            <a:ext cx="4991100" cy="5991384"/>
          </a:xfrm>
          <a:prstGeom prst="rect">
            <a:avLst/>
          </a:prstGeom>
          <a:solidFill>
            <a:schemeClr val="bg1"/>
          </a:solidFill>
        </p:spPr>
        <p:txBody>
          <a:bodyPr wrap="square">
            <a:spAutoFit/>
          </a:bodyPr>
          <a:lstStyle/>
          <a:p>
            <a:pPr marL="342891" indent="-342891" algn="just" rtl="0" fontAlgn="base">
              <a:lnSpc>
                <a:spcPts val="2251"/>
              </a:lnSpc>
              <a:buSzPts val="1000"/>
              <a:buFont typeface="Symbol" panose="05050102010706020507" pitchFamily="18" charset="2"/>
              <a:buChar char=""/>
              <a:tabLst>
                <a:tab pos="457189" algn="l"/>
              </a:tabLst>
            </a:pPr>
            <a:r>
              <a:rPr lang="en-US" sz="2000" dirty="0">
                <a:solidFill>
                  <a:srgbClr val="21242C"/>
                </a:solidFill>
                <a:latin typeface="Arial" panose="020B0604020202020204" pitchFamily="34" charset="0"/>
                <a:ea typeface="Calibri" panose="020F0502020204030204" pitchFamily="34" charset="0"/>
                <a:cs typeface="Arial" panose="020B0604020202020204" pitchFamily="34" charset="0"/>
              </a:rPr>
              <a:t>In animals, cell division occurs when a band of cytoskeletal fibers called the </a:t>
            </a:r>
            <a:r>
              <a:rPr lang="en-US" sz="2000" b="1" dirty="0">
                <a:solidFill>
                  <a:srgbClr val="21242C"/>
                </a:solidFill>
                <a:latin typeface="Arial" panose="020B0604020202020204" pitchFamily="34" charset="0"/>
                <a:ea typeface="Calibri" panose="020F0502020204030204" pitchFamily="34" charset="0"/>
                <a:cs typeface="Arial" panose="020B0604020202020204" pitchFamily="34" charset="0"/>
              </a:rPr>
              <a:t>contractile ring</a:t>
            </a:r>
            <a:r>
              <a:rPr lang="en-US" sz="2000" dirty="0">
                <a:solidFill>
                  <a:srgbClr val="21242C"/>
                </a:solidFill>
                <a:latin typeface="Arial" panose="020B0604020202020204" pitchFamily="34" charset="0"/>
                <a:ea typeface="Calibri" panose="020F0502020204030204" pitchFamily="34" charset="0"/>
                <a:cs typeface="Arial" panose="020B0604020202020204" pitchFamily="34" charset="0"/>
              </a:rPr>
              <a:t> contracts inward and pinches the cell in two, a process called contractile cytokinesis. The indentation produced as the ring contracts inward is called the </a:t>
            </a:r>
            <a:r>
              <a:rPr lang="en-US" sz="2000" b="1" dirty="0">
                <a:solidFill>
                  <a:srgbClr val="21242C"/>
                </a:solidFill>
                <a:latin typeface="Arial" panose="020B0604020202020204" pitchFamily="34" charset="0"/>
                <a:ea typeface="Calibri" panose="020F0502020204030204" pitchFamily="34" charset="0"/>
                <a:cs typeface="Arial" panose="020B0604020202020204" pitchFamily="34" charset="0"/>
              </a:rPr>
              <a:t>cleavage furrow</a:t>
            </a:r>
            <a:r>
              <a:rPr lang="en-US" sz="2000" dirty="0">
                <a:solidFill>
                  <a:srgbClr val="21242C"/>
                </a:solidFill>
                <a:latin typeface="Arial" panose="020B0604020202020204" pitchFamily="34" charset="0"/>
                <a:ea typeface="Calibri" panose="020F0502020204030204" pitchFamily="34" charset="0"/>
                <a:cs typeface="Arial" panose="020B0604020202020204" pitchFamily="34" charset="0"/>
              </a:rPr>
              <a:t>. Animal cells can be pinched in two because they’re relatively soft and squishy.</a:t>
            </a:r>
            <a:endParaRPr lang="en-US" sz="2000" dirty="0">
              <a:latin typeface="Arial" panose="020B0604020202020204" pitchFamily="34" charset="0"/>
              <a:ea typeface="Calibri" panose="020F0502020204030204" pitchFamily="34" charset="0"/>
              <a:cs typeface="Arial" panose="020B0604020202020204" pitchFamily="34" charset="0"/>
            </a:endParaRPr>
          </a:p>
          <a:p>
            <a:pPr marL="342891" indent="-342891" algn="just" rtl="0" fontAlgn="base">
              <a:lnSpc>
                <a:spcPts val="2251"/>
              </a:lnSpc>
              <a:buSzPts val="1000"/>
              <a:buFont typeface="Symbol" panose="05050102010706020507" pitchFamily="18" charset="2"/>
              <a:buChar char=""/>
              <a:tabLst>
                <a:tab pos="457189" algn="l"/>
              </a:tabLst>
            </a:pPr>
            <a:r>
              <a:rPr lang="en-US" sz="2000" dirty="0">
                <a:solidFill>
                  <a:srgbClr val="21242C"/>
                </a:solidFill>
                <a:latin typeface="Arial" panose="020B0604020202020204" pitchFamily="34" charset="0"/>
                <a:ea typeface="Calibri" panose="020F0502020204030204" pitchFamily="34" charset="0"/>
                <a:cs typeface="Arial" panose="020B0604020202020204" pitchFamily="34" charset="0"/>
              </a:rPr>
              <a:t>Plant cells are much stiffer than animal cells; they’re surrounded by a rigid cell wall and have high internal pressure. Because of this, plant cells divide in two by building a new structure down the middle of the cell. This structure, known as the </a:t>
            </a:r>
            <a:r>
              <a:rPr lang="en-US" sz="2000" b="1" dirty="0">
                <a:solidFill>
                  <a:srgbClr val="21242C"/>
                </a:solidFill>
                <a:latin typeface="Arial" panose="020B0604020202020204" pitchFamily="34" charset="0"/>
                <a:ea typeface="Calibri" panose="020F0502020204030204" pitchFamily="34" charset="0"/>
                <a:cs typeface="Arial" panose="020B0604020202020204" pitchFamily="34" charset="0"/>
              </a:rPr>
              <a:t>cell plate</a:t>
            </a:r>
            <a:r>
              <a:rPr lang="en-US" sz="2000" dirty="0">
                <a:solidFill>
                  <a:srgbClr val="21242C"/>
                </a:solidFill>
                <a:latin typeface="Arial" panose="020B0604020202020204" pitchFamily="34" charset="0"/>
                <a:ea typeface="Calibri" panose="020F0502020204030204" pitchFamily="34" charset="0"/>
                <a:cs typeface="Arial" panose="020B0604020202020204" pitchFamily="34" charset="0"/>
              </a:rPr>
              <a:t>, is made up of plasma membrane and cell wall components delivered in vesicles, and it partitions the cell in two.</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245575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3049" y="414338"/>
            <a:ext cx="10534651" cy="6119047"/>
          </a:xfrm>
          <a:prstGeom prst="rect">
            <a:avLst/>
          </a:prstGeom>
          <a:noFill/>
        </p:spPr>
        <p:txBody>
          <a:bodyPr wrap="square">
            <a:spAutoFit/>
          </a:bodyPr>
          <a:lstStyle/>
          <a:p>
            <a:pPr algn="l" rtl="0" fontAlgn="base">
              <a:lnSpc>
                <a:spcPct val="150000"/>
              </a:lnSpc>
              <a:spcBef>
                <a:spcPts val="3600"/>
              </a:spcBef>
              <a:spcAft>
                <a:spcPts val="1200"/>
              </a:spcAft>
            </a:pPr>
            <a:r>
              <a:rPr lang="en-US" sz="2800" b="1" dirty="0">
                <a:solidFill>
                  <a:srgbClr val="21242C"/>
                </a:solidFill>
                <a:latin typeface="Arial" panose="020B0604020202020204" pitchFamily="34" charset="0"/>
                <a:ea typeface="Times New Roman" panose="02020603050405020304" pitchFamily="18" charset="0"/>
                <a:cs typeface="Arial" panose="020B0604020202020204" pitchFamily="34" charset="0"/>
              </a:rPr>
              <a:t>What is mitosis?</a:t>
            </a:r>
            <a:endParaRPr lang="en-US" sz="2800" dirty="0">
              <a:latin typeface="Arial" panose="020B0604020202020204" pitchFamily="34" charset="0"/>
              <a:ea typeface="Calibri" panose="020F0502020204030204" pitchFamily="34" charset="0"/>
              <a:cs typeface="Arial" panose="020B0604020202020204" pitchFamily="34" charset="0"/>
            </a:endParaRPr>
          </a:p>
          <a:p>
            <a:pPr algn="l" rtl="0" fontAlgn="base">
              <a:lnSpc>
                <a:spcPct val="150000"/>
              </a:lnSpc>
              <a:spcAft>
                <a:spcPts val="800"/>
              </a:spcAft>
            </a:pPr>
            <a:r>
              <a:rPr lang="en-US" sz="2000" b="1" dirty="0">
                <a:solidFill>
                  <a:srgbClr val="21242C"/>
                </a:solidFill>
                <a:latin typeface="Arial" panose="020B0604020202020204" pitchFamily="34" charset="0"/>
                <a:ea typeface="Times New Roman" panose="02020603050405020304" pitchFamily="18" charset="0"/>
                <a:cs typeface="Arial" panose="020B0604020202020204" pitchFamily="34" charset="0"/>
              </a:rPr>
              <a:t>Mitosis</a:t>
            </a:r>
            <a:r>
              <a:rPr lang="en-US" sz="2000" dirty="0">
                <a:solidFill>
                  <a:srgbClr val="21242C"/>
                </a:solidFill>
                <a:latin typeface="Arial" panose="020B0604020202020204" pitchFamily="34" charset="0"/>
                <a:ea typeface="Times New Roman" panose="02020603050405020304" pitchFamily="18" charset="0"/>
                <a:cs typeface="Arial" panose="020B0604020202020204" pitchFamily="34" charset="0"/>
              </a:rPr>
              <a:t> is a type of cell division in which one cell (the </a:t>
            </a:r>
            <a:r>
              <a:rPr lang="en-US" sz="2000" b="1" dirty="0">
                <a:solidFill>
                  <a:srgbClr val="21242C"/>
                </a:solidFill>
                <a:latin typeface="Arial" panose="020B0604020202020204" pitchFamily="34" charset="0"/>
                <a:ea typeface="Times New Roman" panose="02020603050405020304" pitchFamily="18" charset="0"/>
                <a:cs typeface="Arial" panose="020B0604020202020204" pitchFamily="34" charset="0"/>
              </a:rPr>
              <a:t>mother</a:t>
            </a:r>
            <a:r>
              <a:rPr lang="en-US" sz="2000" dirty="0">
                <a:solidFill>
                  <a:srgbClr val="21242C"/>
                </a:solidFill>
                <a:latin typeface="Arial" panose="020B0604020202020204" pitchFamily="34" charset="0"/>
                <a:ea typeface="Times New Roman" panose="02020603050405020304" pitchFamily="18" charset="0"/>
                <a:cs typeface="Arial" panose="020B0604020202020204" pitchFamily="34" charset="0"/>
              </a:rPr>
              <a:t>) divides to produce two new cells (the </a:t>
            </a:r>
            <a:r>
              <a:rPr lang="en-US" sz="2000" b="1" dirty="0">
                <a:solidFill>
                  <a:srgbClr val="21242C"/>
                </a:solidFill>
                <a:latin typeface="Arial" panose="020B0604020202020204" pitchFamily="34" charset="0"/>
                <a:ea typeface="Times New Roman" panose="02020603050405020304" pitchFamily="18" charset="0"/>
                <a:cs typeface="Arial" panose="020B0604020202020204" pitchFamily="34" charset="0"/>
              </a:rPr>
              <a:t>daughters</a:t>
            </a:r>
            <a:r>
              <a:rPr lang="en-US" sz="2000" dirty="0">
                <a:solidFill>
                  <a:srgbClr val="21242C"/>
                </a:solidFill>
                <a:latin typeface="Arial" panose="020B0604020202020204" pitchFamily="34" charset="0"/>
                <a:ea typeface="Times New Roman" panose="02020603050405020304" pitchFamily="18" charset="0"/>
                <a:cs typeface="Arial" panose="020B0604020202020204" pitchFamily="34" charset="0"/>
              </a:rPr>
              <a:t>) that are genetically identical to itself. In the context of the cell cycle, mitosis is the part of the division process in which the DNA of the cell's nucleus is split into two equal sets of chromosomes.</a:t>
            </a:r>
            <a:endParaRPr lang="en-US" sz="2000" dirty="0">
              <a:latin typeface="Arial" panose="020B0604020202020204" pitchFamily="34" charset="0"/>
              <a:ea typeface="Calibri" panose="020F0502020204030204" pitchFamily="34" charset="0"/>
              <a:cs typeface="Arial" panose="020B0604020202020204" pitchFamily="34" charset="0"/>
            </a:endParaRPr>
          </a:p>
          <a:p>
            <a:pPr algn="l">
              <a:lnSpc>
                <a:spcPct val="150000"/>
              </a:lnSpc>
              <a:spcAft>
                <a:spcPts val="800"/>
              </a:spcAft>
            </a:pPr>
            <a:r>
              <a:rPr lang="ar-IQ" sz="2000" dirty="0">
                <a:latin typeface="Arial" panose="020B0604020202020204" pitchFamily="34" charset="0"/>
                <a:ea typeface="Calibri" panose="020F0502020204030204" pitchFamily="34" charset="0"/>
                <a:cs typeface="Arial" panose="020B0604020202020204" pitchFamily="34" charset="0"/>
              </a:rPr>
              <a:t> </a:t>
            </a:r>
            <a:r>
              <a:rPr lang="en-US" sz="2000" u="sng" dirty="0">
                <a:solidFill>
                  <a:srgbClr val="7D00AD"/>
                </a:solidFill>
                <a:latin typeface="Arial" panose="020B0604020202020204" pitchFamily="34" charset="0"/>
                <a:ea typeface="Times New Roman" panose="02020603050405020304" pitchFamily="18" charset="0"/>
                <a:cs typeface="Arial" panose="020B0604020202020204" pitchFamily="34" charset="0"/>
                <a:hlinkClick r:id="rId2"/>
              </a:rPr>
              <a:t>Mitosis</a:t>
            </a:r>
            <a:r>
              <a:rPr lang="en-US" sz="2000" dirty="0">
                <a:solidFill>
                  <a:srgbClr val="21242C"/>
                </a:solidFill>
                <a:latin typeface="Arial" panose="020B0604020202020204" pitchFamily="34" charset="0"/>
                <a:ea typeface="Times New Roman" panose="02020603050405020304" pitchFamily="18" charset="0"/>
                <a:cs typeface="Arial" panose="020B0604020202020204" pitchFamily="34" charset="0"/>
              </a:rPr>
              <a:t> is used for almost all of your body’s cell division needs. It adds new cells during development and replaces old and worn-out cells throughout your life. The goal of mitosis is to produce daughter cells that are genetically identical to their mothers, with not a single chromosome more or less.</a:t>
            </a:r>
            <a:endParaRPr lang="en-US" sz="2000" dirty="0">
              <a:latin typeface="Arial" panose="020B0604020202020204" pitchFamily="34" charset="0"/>
              <a:ea typeface="Calibri" panose="020F0502020204030204" pitchFamily="34" charset="0"/>
              <a:cs typeface="Arial" panose="020B0604020202020204" pitchFamily="34" charset="0"/>
            </a:endParaRPr>
          </a:p>
          <a:p>
            <a:pPr algn="l" rtl="0" fontAlgn="base">
              <a:lnSpc>
                <a:spcPct val="150000"/>
              </a:lnSpc>
              <a:spcAft>
                <a:spcPts val="800"/>
              </a:spcAft>
            </a:pPr>
            <a:r>
              <a:rPr lang="en-US" sz="2000" dirty="0">
                <a:solidFill>
                  <a:srgbClr val="21242C"/>
                </a:solidFill>
                <a:latin typeface="Arial" panose="020B0604020202020204" pitchFamily="34" charset="0"/>
                <a:ea typeface="Times New Roman" panose="02020603050405020304" pitchFamily="18" charset="0"/>
                <a:cs typeface="Arial" panose="020B0604020202020204" pitchFamily="34" charset="0"/>
              </a:rPr>
              <a:t>Meiosis, on the other hand, is used for just one purpose in the human body: the production of </a:t>
            </a:r>
            <a:r>
              <a:rPr lang="en-US" sz="2000" b="1" dirty="0">
                <a:solidFill>
                  <a:srgbClr val="21242C"/>
                </a:solidFill>
                <a:latin typeface="Arial" panose="020B0604020202020204" pitchFamily="34" charset="0"/>
                <a:ea typeface="Times New Roman" panose="02020603050405020304" pitchFamily="18" charset="0"/>
                <a:cs typeface="Arial" panose="020B0604020202020204" pitchFamily="34" charset="0"/>
              </a:rPr>
              <a:t>gametes</a:t>
            </a:r>
            <a:r>
              <a:rPr lang="en-US" sz="2000" dirty="0">
                <a:solidFill>
                  <a:srgbClr val="21242C"/>
                </a:solidFill>
                <a:latin typeface="Arial" panose="020B0604020202020204" pitchFamily="34" charset="0"/>
                <a:ea typeface="Times New Roman" panose="02020603050405020304" pitchFamily="18" charset="0"/>
                <a:cs typeface="Arial" panose="020B0604020202020204" pitchFamily="34" charset="0"/>
              </a:rPr>
              <a:t>—sex cells, or sperm and eggs. Its goal is to make daughter cells with exactly half as many chromosomes as the starting cell.</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4603515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14488" y="522927"/>
            <a:ext cx="10117967" cy="4886594"/>
          </a:xfrm>
          <a:prstGeom prst="rect">
            <a:avLst/>
          </a:prstGeom>
          <a:noFill/>
        </p:spPr>
        <p:txBody>
          <a:bodyPr wrap="square">
            <a:spAutoFit/>
          </a:bodyPr>
          <a:lstStyle/>
          <a:p>
            <a:pPr algn="just" rtl="0" fontAlgn="base">
              <a:lnSpc>
                <a:spcPct val="107000"/>
              </a:lnSpc>
              <a:spcBef>
                <a:spcPts val="3600"/>
              </a:spcBef>
              <a:spcAft>
                <a:spcPts val="1200"/>
              </a:spcAft>
            </a:pPr>
            <a:r>
              <a:rPr lang="en-US" sz="3600" b="1" dirty="0">
                <a:solidFill>
                  <a:srgbClr val="21242C"/>
                </a:solidFill>
                <a:latin typeface="Arial" panose="020B0604020202020204" pitchFamily="34" charset="0"/>
                <a:ea typeface="Times New Roman" panose="02020603050405020304" pitchFamily="18" charset="0"/>
                <a:cs typeface="Arial" panose="020B0604020202020204" pitchFamily="34" charset="0"/>
              </a:rPr>
              <a:t>Phases of meiosis</a:t>
            </a:r>
            <a:endParaRPr lang="en-US" sz="3600" dirty="0">
              <a:latin typeface="Arial" panose="020B0604020202020204" pitchFamily="34" charset="0"/>
              <a:ea typeface="Calibri" panose="020F0502020204030204" pitchFamily="34" charset="0"/>
              <a:cs typeface="Arial" panose="020B0604020202020204" pitchFamily="34" charset="0"/>
            </a:endParaRPr>
          </a:p>
          <a:p>
            <a:pPr algn="just" rtl="0" fontAlgn="base">
              <a:lnSpc>
                <a:spcPts val="2251"/>
              </a:lnSpc>
              <a:spcAft>
                <a:spcPts val="800"/>
              </a:spcAft>
            </a:pPr>
            <a:r>
              <a:rPr lang="en-US" sz="2800" dirty="0">
                <a:solidFill>
                  <a:srgbClr val="21242C"/>
                </a:solidFill>
                <a:latin typeface="Arial" panose="020B0604020202020204" pitchFamily="34" charset="0"/>
                <a:ea typeface="Times New Roman" panose="02020603050405020304" pitchFamily="18" charset="0"/>
                <a:cs typeface="Arial" panose="020B0604020202020204" pitchFamily="34" charset="0"/>
              </a:rPr>
              <a:t>In many ways, meiosis is a lot like mitosis. The cell goes through similar stages and uses similar strategies to organize and separate chromosomes. In meiosis, however, the cell has a more complex task. It still needs to separate </a:t>
            </a:r>
            <a:r>
              <a:rPr lang="en-US" sz="2800" b="1" dirty="0">
                <a:solidFill>
                  <a:srgbClr val="21242C"/>
                </a:solidFill>
                <a:latin typeface="Arial" panose="020B0604020202020204" pitchFamily="34" charset="0"/>
                <a:ea typeface="Times New Roman" panose="02020603050405020304" pitchFamily="18" charset="0"/>
                <a:cs typeface="Arial" panose="020B0604020202020204" pitchFamily="34" charset="0"/>
              </a:rPr>
              <a:t>sister chromatids</a:t>
            </a:r>
            <a:r>
              <a:rPr lang="en-US" sz="2800" dirty="0">
                <a:solidFill>
                  <a:srgbClr val="21242C"/>
                </a:solidFill>
                <a:latin typeface="Arial" panose="020B0604020202020204" pitchFamily="34" charset="0"/>
                <a:ea typeface="Times New Roman" panose="02020603050405020304" pitchFamily="18" charset="0"/>
                <a:cs typeface="Arial" panose="020B0604020202020204" pitchFamily="34" charset="0"/>
              </a:rPr>
              <a:t> (the two halves of a duplicated chromosome), as in mitosis. But it must also separate </a:t>
            </a:r>
            <a:r>
              <a:rPr lang="en-US" sz="2800" b="1" dirty="0">
                <a:solidFill>
                  <a:srgbClr val="21242C"/>
                </a:solidFill>
                <a:latin typeface="Arial" panose="020B0604020202020204" pitchFamily="34" charset="0"/>
                <a:ea typeface="Times New Roman" panose="02020603050405020304" pitchFamily="18" charset="0"/>
                <a:cs typeface="Arial" panose="020B0604020202020204" pitchFamily="34" charset="0"/>
              </a:rPr>
              <a:t>homologous chromosomes</a:t>
            </a:r>
            <a:r>
              <a:rPr lang="en-US" sz="2800" dirty="0">
                <a:solidFill>
                  <a:srgbClr val="21242C"/>
                </a:solidFill>
                <a:latin typeface="Arial" panose="020B0604020202020204" pitchFamily="34" charset="0"/>
                <a:ea typeface="Times New Roman" panose="02020603050405020304" pitchFamily="18" charset="0"/>
                <a:cs typeface="Arial" panose="020B0604020202020204" pitchFamily="34" charset="0"/>
              </a:rPr>
              <a:t>, the similar but no identical chromosome pairs an organism receives from its two parents.</a:t>
            </a:r>
          </a:p>
          <a:p>
            <a:pPr algn="just" rtl="0" fontAlgn="base">
              <a:lnSpc>
                <a:spcPts val="2251"/>
              </a:lnSpc>
              <a:spcAft>
                <a:spcPts val="800"/>
              </a:spcAft>
            </a:pPr>
            <a:r>
              <a:rPr lang="en-US" sz="2800" b="1" dirty="0">
                <a:solidFill>
                  <a:srgbClr val="21242C"/>
                </a:solidFill>
                <a:latin typeface="Arial" panose="020B0604020202020204" pitchFamily="34" charset="0"/>
                <a:ea typeface="Times New Roman" panose="02020603050405020304" pitchFamily="18" charset="0"/>
                <a:cs typeface="Arial" panose="020B0604020202020204" pitchFamily="34" charset="0"/>
              </a:rPr>
              <a:t>Meiosis I</a:t>
            </a:r>
            <a:endParaRPr lang="en-US" sz="2800" dirty="0">
              <a:latin typeface="Arial" panose="020B0604020202020204" pitchFamily="34" charset="0"/>
              <a:ea typeface="Calibri" panose="020F0502020204030204" pitchFamily="34" charset="0"/>
              <a:cs typeface="Arial" panose="020B0604020202020204" pitchFamily="34" charset="0"/>
            </a:endParaRPr>
          </a:p>
          <a:p>
            <a:pPr algn="just" rtl="0" fontAlgn="base">
              <a:lnSpc>
                <a:spcPts val="2251"/>
              </a:lnSpc>
              <a:spcAft>
                <a:spcPts val="800"/>
              </a:spcAft>
            </a:pPr>
            <a:r>
              <a:rPr lang="en-US" sz="2800" dirty="0">
                <a:solidFill>
                  <a:srgbClr val="21242C"/>
                </a:solidFill>
                <a:latin typeface="Arial" panose="020B0604020202020204" pitchFamily="34" charset="0"/>
                <a:ea typeface="Times New Roman" panose="02020603050405020304" pitchFamily="18" charset="0"/>
                <a:cs typeface="Arial" panose="020B0604020202020204" pitchFamily="34" charset="0"/>
              </a:rPr>
              <a:t>Before entering meiosis I, a </a:t>
            </a:r>
            <a:r>
              <a:rPr lang="en-US" sz="2800" dirty="0">
                <a:latin typeface="Arial" panose="020B0604020202020204" pitchFamily="34" charset="0"/>
                <a:ea typeface="Times New Roman" panose="02020603050405020304" pitchFamily="18" charset="0"/>
                <a:cs typeface="Arial" panose="020B0604020202020204" pitchFamily="34" charset="0"/>
              </a:rPr>
              <a:t>cell</a:t>
            </a:r>
            <a:r>
              <a:rPr lang="en-US" sz="2800" dirty="0">
                <a:solidFill>
                  <a:srgbClr val="21242C"/>
                </a:solidFill>
                <a:latin typeface="Arial" panose="020B0604020202020204" pitchFamily="34" charset="0"/>
                <a:ea typeface="Times New Roman" panose="02020603050405020304" pitchFamily="18" charset="0"/>
                <a:cs typeface="Arial" panose="020B0604020202020204" pitchFamily="34" charset="0"/>
              </a:rPr>
              <a:t> must first go through interphase. As in mitosis, the cell grows during G1 phase, copies all of its chromosomes during S phase, and prepares for division during G2 phase.</a:t>
            </a: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3443330"/>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1793</Words>
  <Application>Microsoft Office PowerPoint</Application>
  <PresentationFormat>مخصص</PresentationFormat>
  <Paragraphs>110</Paragraphs>
  <Slides>27</Slides>
  <Notes>1</Notes>
  <HiddenSlides>0</HiddenSlides>
  <MMClips>0</MMClips>
  <ScaleCrop>false</ScaleCrop>
  <HeadingPairs>
    <vt:vector size="4" baseType="variant">
      <vt:variant>
        <vt:lpstr>نسق</vt:lpstr>
      </vt:variant>
      <vt:variant>
        <vt:i4>1</vt:i4>
      </vt:variant>
      <vt:variant>
        <vt:lpstr>عناوين الشرائح</vt:lpstr>
      </vt:variant>
      <vt:variant>
        <vt:i4>27</vt:i4>
      </vt:variant>
    </vt:vector>
  </HeadingPairs>
  <TitlesOfParts>
    <vt:vector size="28" baseType="lpstr">
      <vt:lpstr>Parallax</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star</dc:creator>
  <cp:lastModifiedBy>Maher</cp:lastModifiedBy>
  <cp:revision>9</cp:revision>
  <dcterms:created xsi:type="dcterms:W3CDTF">2019-10-18T15:04:26Z</dcterms:created>
  <dcterms:modified xsi:type="dcterms:W3CDTF">2019-11-09T15:28:18Z</dcterms:modified>
</cp:coreProperties>
</file>