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12192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2594" y="1392682"/>
            <a:ext cx="7766811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BEBEBE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BEBEBE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BEBEBE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372343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BEBEBE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1581" y="283845"/>
            <a:ext cx="285622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469" y="1757552"/>
            <a:ext cx="11437061" cy="4420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4200" y="1219200"/>
            <a:ext cx="5410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4400" dirty="0"/>
              <a:t>كلية الرشيد الجامعة</a:t>
            </a:r>
            <a:br>
              <a:rPr lang="ar-IQ" sz="4400" dirty="0"/>
            </a:br>
            <a:r>
              <a:rPr lang="ar-IQ" sz="4400" dirty="0"/>
              <a:t>قسم تقنيات المختبرات الطبية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4343400"/>
            <a:ext cx="3505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/>
              <a:t>د. حسين الشريف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C22B8-C8D4-44E2-9343-0312C922EDDB}"/>
              </a:ext>
            </a:extLst>
          </p:cNvPr>
          <p:cNvSpPr txBox="1"/>
          <p:nvPr/>
        </p:nvSpPr>
        <p:spPr>
          <a:xfrm>
            <a:off x="4055014" y="5017664"/>
            <a:ext cx="391966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000" b="1" dirty="0"/>
              <a:t>المحاظرة السابعه والثامنه والتاسعة والعاشرة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1B6A5-C974-45B1-A9F5-B9597914173F}"/>
              </a:ext>
            </a:extLst>
          </p:cNvPr>
          <p:cNvSpPr txBox="1"/>
          <p:nvPr/>
        </p:nvSpPr>
        <p:spPr>
          <a:xfrm>
            <a:off x="1220736" y="2878349"/>
            <a:ext cx="944572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Cytology and Cell Structures - Functions</a:t>
            </a:r>
            <a:endParaRPr lang="ar-IQ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289" y="164337"/>
            <a:ext cx="11849735" cy="664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86995" algn="just" rtl="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latin typeface="Trebuchet MS"/>
                <a:cs typeface="Trebuchet MS"/>
              </a:rPr>
              <a:t>When phospholipids are </a:t>
            </a:r>
            <a:r>
              <a:rPr sz="3100" spc="-5" dirty="0">
                <a:latin typeface="Trebuchet MS"/>
                <a:cs typeface="Trebuchet MS"/>
              </a:rPr>
              <a:t>placed in </a:t>
            </a:r>
            <a:r>
              <a:rPr sz="3100" spc="-80" dirty="0">
                <a:latin typeface="Trebuchet MS"/>
                <a:cs typeface="Trebuchet MS"/>
              </a:rPr>
              <a:t>water, </a:t>
            </a:r>
            <a:r>
              <a:rPr sz="3100" spc="-5" dirty="0">
                <a:latin typeface="Trebuchet MS"/>
                <a:cs typeface="Trebuchet MS"/>
              </a:rPr>
              <a:t>they naturally </a:t>
            </a:r>
            <a:r>
              <a:rPr sz="3100" spc="-10" dirty="0">
                <a:latin typeface="Trebuchet MS"/>
                <a:cs typeface="Trebuchet MS"/>
              </a:rPr>
              <a:t>form </a:t>
            </a:r>
            <a:r>
              <a:rPr sz="3100" spc="-5" dirty="0">
                <a:latin typeface="Trebuchet MS"/>
                <a:cs typeface="Trebuchet MS"/>
              </a:rPr>
              <a:t>a  spherical </a:t>
            </a:r>
            <a:r>
              <a:rPr sz="3100" spc="-60" dirty="0">
                <a:latin typeface="Trebuchet MS"/>
                <a:cs typeface="Trebuchet MS"/>
              </a:rPr>
              <a:t>bilayer. </a:t>
            </a:r>
            <a:r>
              <a:rPr sz="3100" spc="-5" dirty="0">
                <a:latin typeface="Trebuchet MS"/>
                <a:cs typeface="Trebuchet MS"/>
              </a:rPr>
              <a:t>The polar heads, being charged, are </a:t>
            </a:r>
            <a:r>
              <a:rPr sz="3100" spc="-10" dirty="0">
                <a:latin typeface="Trebuchet MS"/>
                <a:cs typeface="Trebuchet MS"/>
              </a:rPr>
              <a:t>hydrophilic  (attracted </a:t>
            </a:r>
            <a:r>
              <a:rPr sz="3100" spc="-5" dirty="0">
                <a:latin typeface="Trebuchet MS"/>
                <a:cs typeface="Trebuchet MS"/>
              </a:rPr>
              <a:t>to </a:t>
            </a:r>
            <a:r>
              <a:rPr sz="3100" spc="-10" dirty="0">
                <a:latin typeface="Trebuchet MS"/>
                <a:cs typeface="Trebuchet MS"/>
              </a:rPr>
              <a:t>water). </a:t>
            </a:r>
            <a:r>
              <a:rPr sz="3100" spc="-5" dirty="0">
                <a:latin typeface="Trebuchet MS"/>
                <a:cs typeface="Trebuchet MS"/>
              </a:rPr>
              <a:t>They </a:t>
            </a:r>
            <a:r>
              <a:rPr sz="3100" spc="-10" dirty="0">
                <a:latin typeface="Trebuchet MS"/>
                <a:cs typeface="Trebuchet MS"/>
              </a:rPr>
              <a:t>position themselves </a:t>
            </a:r>
            <a:r>
              <a:rPr sz="3100" spc="-5" dirty="0">
                <a:latin typeface="Trebuchet MS"/>
                <a:cs typeface="Trebuchet MS"/>
              </a:rPr>
              <a:t>to </a:t>
            </a:r>
            <a:r>
              <a:rPr sz="3100" dirty="0">
                <a:latin typeface="Trebuchet MS"/>
                <a:cs typeface="Trebuchet MS"/>
              </a:rPr>
              <a:t>face </a:t>
            </a:r>
            <a:r>
              <a:rPr sz="3100" spc="-10" dirty="0">
                <a:latin typeface="Trebuchet MS"/>
                <a:cs typeface="Trebuchet MS"/>
              </a:rPr>
              <a:t>toward the  </a:t>
            </a:r>
            <a:r>
              <a:rPr sz="3100" spc="-5" dirty="0">
                <a:latin typeface="Trebuchet MS"/>
                <a:cs typeface="Trebuchet MS"/>
              </a:rPr>
              <a:t>watery </a:t>
            </a:r>
            <a:r>
              <a:rPr sz="3100" spc="-10" dirty="0">
                <a:latin typeface="Trebuchet MS"/>
                <a:cs typeface="Trebuchet MS"/>
              </a:rPr>
              <a:t>environment outside and </a:t>
            </a:r>
            <a:r>
              <a:rPr sz="3100" spc="-5" dirty="0">
                <a:latin typeface="Trebuchet MS"/>
                <a:cs typeface="Trebuchet MS"/>
              </a:rPr>
              <a:t>inside </a:t>
            </a:r>
            <a:r>
              <a:rPr sz="3100" spc="-10" dirty="0">
                <a:latin typeface="Trebuchet MS"/>
                <a:cs typeface="Trebuchet MS"/>
              </a:rPr>
              <a:t>the</a:t>
            </a:r>
            <a:r>
              <a:rPr sz="3100" spc="8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cell.</a:t>
            </a:r>
            <a:endParaRPr sz="3100" dirty="0">
              <a:latin typeface="Trebuchet MS"/>
              <a:cs typeface="Trebuchet MS"/>
            </a:endParaRPr>
          </a:p>
          <a:p>
            <a:pPr marL="38100" marR="123825" algn="just" rtl="0">
              <a:lnSpc>
                <a:spcPct val="100000"/>
              </a:lnSpc>
              <a:spcBef>
                <a:spcPts val="5"/>
              </a:spcBef>
            </a:pPr>
            <a:r>
              <a:rPr sz="3100" spc="-5" dirty="0">
                <a:latin typeface="Trebuchet MS"/>
                <a:cs typeface="Trebuchet MS"/>
              </a:rPr>
              <a:t>The </a:t>
            </a:r>
            <a:r>
              <a:rPr sz="3100" spc="-10" dirty="0">
                <a:latin typeface="Trebuchet MS"/>
                <a:cs typeface="Trebuchet MS"/>
              </a:rPr>
              <a:t>nonpolar </a:t>
            </a:r>
            <a:r>
              <a:rPr sz="3100" spc="-5" dirty="0">
                <a:latin typeface="Trebuchet MS"/>
                <a:cs typeface="Trebuchet MS"/>
              </a:rPr>
              <a:t>tails are </a:t>
            </a:r>
            <a:r>
              <a:rPr sz="3100" spc="-10" dirty="0">
                <a:latin typeface="Trebuchet MS"/>
                <a:cs typeface="Trebuchet MS"/>
              </a:rPr>
              <a:t>hydrophobic </a:t>
            </a:r>
            <a:r>
              <a:rPr sz="3100" spc="-5" dirty="0">
                <a:latin typeface="Trebuchet MS"/>
                <a:cs typeface="Trebuchet MS"/>
              </a:rPr>
              <a:t>(not </a:t>
            </a:r>
            <a:r>
              <a:rPr sz="3100" spc="-10" dirty="0">
                <a:latin typeface="Trebuchet MS"/>
                <a:cs typeface="Trebuchet MS"/>
              </a:rPr>
              <a:t>attracted to </a:t>
            </a:r>
            <a:r>
              <a:rPr sz="3100" spc="-5" dirty="0">
                <a:latin typeface="Trebuchet MS"/>
                <a:cs typeface="Trebuchet MS"/>
              </a:rPr>
              <a:t>water). They  </a:t>
            </a:r>
            <a:r>
              <a:rPr sz="3100" spc="-10" dirty="0">
                <a:latin typeface="Trebuchet MS"/>
                <a:cs typeface="Trebuchet MS"/>
              </a:rPr>
              <a:t>turn </a:t>
            </a:r>
            <a:r>
              <a:rPr sz="3100" spc="-5" dirty="0">
                <a:latin typeface="Trebuchet MS"/>
                <a:cs typeface="Trebuchet MS"/>
              </a:rPr>
              <a:t>inward </a:t>
            </a:r>
            <a:r>
              <a:rPr sz="3100" spc="-10" dirty="0">
                <a:latin typeface="Trebuchet MS"/>
                <a:cs typeface="Trebuchet MS"/>
              </a:rPr>
              <a:t>toward </a:t>
            </a:r>
            <a:r>
              <a:rPr sz="3100" spc="-5" dirty="0">
                <a:latin typeface="Trebuchet MS"/>
                <a:cs typeface="Trebuchet MS"/>
              </a:rPr>
              <a:t>one </a:t>
            </a:r>
            <a:r>
              <a:rPr sz="3100" spc="-65" dirty="0">
                <a:latin typeface="Trebuchet MS"/>
                <a:cs typeface="Trebuchet MS"/>
              </a:rPr>
              <a:t>another, </a:t>
            </a:r>
            <a:r>
              <a:rPr sz="3100" spc="-10" dirty="0">
                <a:latin typeface="Trebuchet MS"/>
                <a:cs typeface="Trebuchet MS"/>
              </a:rPr>
              <a:t>where there </a:t>
            </a:r>
            <a:r>
              <a:rPr sz="3100" dirty="0">
                <a:latin typeface="Trebuchet MS"/>
                <a:cs typeface="Trebuchet MS"/>
              </a:rPr>
              <a:t>is </a:t>
            </a:r>
            <a:r>
              <a:rPr sz="3100" spc="-5" dirty="0">
                <a:latin typeface="Trebuchet MS"/>
                <a:cs typeface="Trebuchet MS"/>
              </a:rPr>
              <a:t>no</a:t>
            </a:r>
            <a:r>
              <a:rPr sz="3100" spc="245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water.</a:t>
            </a:r>
            <a:endParaRPr sz="3100" dirty="0">
              <a:latin typeface="Trebuchet MS"/>
              <a:cs typeface="Trebuchet MS"/>
            </a:endParaRPr>
          </a:p>
          <a:p>
            <a:pPr marL="38100" marR="515620" algn="just" rtl="0">
              <a:lnSpc>
                <a:spcPct val="100000"/>
              </a:lnSpc>
            </a:pPr>
            <a:r>
              <a:rPr sz="3100" spc="-5" dirty="0">
                <a:latin typeface="Trebuchet MS"/>
                <a:cs typeface="Trebuchet MS"/>
              </a:rPr>
              <a:t>At </a:t>
            </a:r>
            <a:r>
              <a:rPr sz="3100" spc="-10" dirty="0">
                <a:latin typeface="Trebuchet MS"/>
                <a:cs typeface="Trebuchet MS"/>
              </a:rPr>
              <a:t>body temperature, the phospholipid </a:t>
            </a:r>
            <a:r>
              <a:rPr sz="3100" spc="-5" dirty="0">
                <a:latin typeface="Trebuchet MS"/>
                <a:cs typeface="Trebuchet MS"/>
              </a:rPr>
              <a:t>bilayer is a liquid. </a:t>
            </a:r>
            <a:r>
              <a:rPr sz="3100" dirty="0">
                <a:latin typeface="Trebuchet MS"/>
                <a:cs typeface="Trebuchet MS"/>
              </a:rPr>
              <a:t>It </a:t>
            </a:r>
            <a:r>
              <a:rPr sz="3100" spc="-5" dirty="0">
                <a:latin typeface="Trebuchet MS"/>
                <a:cs typeface="Trebuchet MS"/>
              </a:rPr>
              <a:t>has  the </a:t>
            </a:r>
            <a:r>
              <a:rPr sz="3100" spc="-10" dirty="0">
                <a:latin typeface="Trebuchet MS"/>
                <a:cs typeface="Trebuchet MS"/>
              </a:rPr>
              <a:t>consistency </a:t>
            </a:r>
            <a:r>
              <a:rPr sz="3100" spc="-5" dirty="0">
                <a:latin typeface="Trebuchet MS"/>
                <a:cs typeface="Trebuchet MS"/>
              </a:rPr>
              <a:t>of olive</a:t>
            </a:r>
            <a:r>
              <a:rPr sz="3100" spc="45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oil.</a:t>
            </a:r>
            <a:endParaRPr sz="3100" dirty="0">
              <a:latin typeface="Trebuchet MS"/>
              <a:cs typeface="Trebuchet MS"/>
            </a:endParaRPr>
          </a:p>
          <a:p>
            <a:pPr marL="38100" marR="85725" algn="just" rtl="0">
              <a:lnSpc>
                <a:spcPct val="100000"/>
              </a:lnSpc>
              <a:spcBef>
                <a:spcPts val="5"/>
              </a:spcBef>
            </a:pPr>
            <a:r>
              <a:rPr sz="3100" spc="-5" dirty="0">
                <a:latin typeface="Trebuchet MS"/>
                <a:cs typeface="Trebuchet MS"/>
              </a:rPr>
              <a:t>The </a:t>
            </a:r>
            <a:r>
              <a:rPr sz="3100" spc="-10" dirty="0">
                <a:latin typeface="Trebuchet MS"/>
                <a:cs typeface="Trebuchet MS"/>
              </a:rPr>
              <a:t>proteins are </a:t>
            </a:r>
            <a:r>
              <a:rPr sz="3100" spc="-5" dirty="0">
                <a:latin typeface="Trebuchet MS"/>
                <a:cs typeface="Trebuchet MS"/>
              </a:rPr>
              <a:t>able to change their </a:t>
            </a:r>
            <a:r>
              <a:rPr sz="3100" spc="-10" dirty="0">
                <a:latin typeface="Trebuchet MS"/>
                <a:cs typeface="Trebuchet MS"/>
              </a:rPr>
              <a:t>position </a:t>
            </a:r>
            <a:r>
              <a:rPr sz="3100" spc="-5" dirty="0">
                <a:latin typeface="Trebuchet MS"/>
                <a:cs typeface="Trebuchet MS"/>
              </a:rPr>
              <a:t>by </a:t>
            </a:r>
            <a:r>
              <a:rPr sz="3100" spc="-10" dirty="0">
                <a:latin typeface="Trebuchet MS"/>
                <a:cs typeface="Trebuchet MS"/>
              </a:rPr>
              <a:t>moving </a:t>
            </a:r>
            <a:r>
              <a:rPr sz="3100" spc="-45" dirty="0">
                <a:latin typeface="Trebuchet MS"/>
                <a:cs typeface="Trebuchet MS"/>
              </a:rPr>
              <a:t>laterally.  </a:t>
            </a:r>
            <a:r>
              <a:rPr sz="3100" spc="-5" dirty="0">
                <a:latin typeface="Trebuchet MS"/>
                <a:cs typeface="Trebuchet MS"/>
              </a:rPr>
              <a:t>The </a:t>
            </a:r>
            <a:r>
              <a:rPr sz="3100" spc="-10" dirty="0">
                <a:latin typeface="Trebuchet MS"/>
                <a:cs typeface="Trebuchet MS"/>
              </a:rPr>
              <a:t>fluid-mosaic model </a:t>
            </a:r>
            <a:r>
              <a:rPr sz="3100" spc="-5" dirty="0">
                <a:latin typeface="Trebuchet MS"/>
                <a:cs typeface="Trebuchet MS"/>
              </a:rPr>
              <a:t>is a </a:t>
            </a:r>
            <a:r>
              <a:rPr sz="3100" spc="-10" dirty="0">
                <a:latin typeface="Trebuchet MS"/>
                <a:cs typeface="Trebuchet MS"/>
              </a:rPr>
              <a:t>working description </a:t>
            </a:r>
            <a:r>
              <a:rPr sz="3100" spc="-5" dirty="0">
                <a:latin typeface="Trebuchet MS"/>
                <a:cs typeface="Trebuchet MS"/>
              </a:rPr>
              <a:t>of </a:t>
            </a:r>
            <a:r>
              <a:rPr sz="3100" spc="-10" dirty="0">
                <a:latin typeface="Trebuchet MS"/>
                <a:cs typeface="Trebuchet MS"/>
              </a:rPr>
              <a:t>membrane  structure.</a:t>
            </a:r>
            <a:endParaRPr sz="3100" dirty="0">
              <a:latin typeface="Trebuchet MS"/>
              <a:cs typeface="Trebuchet MS"/>
            </a:endParaRPr>
          </a:p>
          <a:p>
            <a:pPr marL="38100" marR="30480" indent="118745" algn="just" rtl="0">
              <a:lnSpc>
                <a:spcPct val="100000"/>
              </a:lnSpc>
            </a:pPr>
            <a:r>
              <a:rPr sz="3100" spc="-5" dirty="0">
                <a:latin typeface="Trebuchet MS"/>
                <a:cs typeface="Trebuchet MS"/>
              </a:rPr>
              <a:t>It states that the </a:t>
            </a:r>
            <a:r>
              <a:rPr sz="3100" spc="-10" dirty="0">
                <a:latin typeface="Trebuchet MS"/>
                <a:cs typeface="Trebuchet MS"/>
              </a:rPr>
              <a:t>protein </a:t>
            </a:r>
            <a:r>
              <a:rPr sz="3100" spc="-5" dirty="0">
                <a:latin typeface="Trebuchet MS"/>
                <a:cs typeface="Trebuchet MS"/>
              </a:rPr>
              <a:t>molecules form a shifting </a:t>
            </a:r>
            <a:r>
              <a:rPr sz="3100" spc="-10" dirty="0">
                <a:latin typeface="Trebuchet MS"/>
                <a:cs typeface="Trebuchet MS"/>
              </a:rPr>
              <a:t>pattern within  th</a:t>
            </a:r>
            <a:r>
              <a:rPr sz="3100" spc="-5" dirty="0">
                <a:latin typeface="Trebuchet MS"/>
                <a:cs typeface="Trebuchet MS"/>
              </a:rPr>
              <a:t>e fluid</a:t>
            </a:r>
            <a:r>
              <a:rPr sz="3100" spc="3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phospho</a:t>
            </a:r>
            <a:r>
              <a:rPr sz="3100" spc="-15" dirty="0">
                <a:latin typeface="Trebuchet MS"/>
                <a:cs typeface="Trebuchet MS"/>
              </a:rPr>
              <a:t>l</a:t>
            </a:r>
            <a:r>
              <a:rPr sz="3100" spc="-10" dirty="0">
                <a:latin typeface="Trebuchet MS"/>
                <a:cs typeface="Trebuchet MS"/>
              </a:rPr>
              <a:t>ip</a:t>
            </a:r>
            <a:r>
              <a:rPr sz="3100" spc="5" dirty="0">
                <a:latin typeface="Trebuchet MS"/>
                <a:cs typeface="Trebuchet MS"/>
              </a:rPr>
              <a:t>i</a:t>
            </a:r>
            <a:r>
              <a:rPr sz="3100" spc="-5" dirty="0">
                <a:latin typeface="Trebuchet MS"/>
                <a:cs typeface="Trebuchet MS"/>
              </a:rPr>
              <a:t>d</a:t>
            </a:r>
            <a:r>
              <a:rPr sz="3100" spc="2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bil</a:t>
            </a:r>
            <a:r>
              <a:rPr sz="3100" spc="5" dirty="0">
                <a:latin typeface="Trebuchet MS"/>
                <a:cs typeface="Trebuchet MS"/>
              </a:rPr>
              <a:t>a</a:t>
            </a:r>
            <a:r>
              <a:rPr sz="3100" spc="-10" dirty="0">
                <a:latin typeface="Trebuchet MS"/>
                <a:cs typeface="Trebuchet MS"/>
              </a:rPr>
              <a:t>ye</a:t>
            </a:r>
            <a:r>
              <a:rPr sz="3100" spc="-415" dirty="0">
                <a:latin typeface="Trebuchet MS"/>
                <a:cs typeface="Trebuchet MS"/>
              </a:rPr>
              <a:t>r</a:t>
            </a:r>
            <a:r>
              <a:rPr sz="3100" spc="-5" dirty="0">
                <a:latin typeface="Trebuchet MS"/>
                <a:cs typeface="Trebuchet MS"/>
              </a:rPr>
              <a:t>.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Cho</a:t>
            </a:r>
            <a:r>
              <a:rPr sz="3100" spc="-15" dirty="0">
                <a:latin typeface="Trebuchet MS"/>
                <a:cs typeface="Trebuchet MS"/>
              </a:rPr>
              <a:t>l</a:t>
            </a:r>
            <a:r>
              <a:rPr sz="3100" spc="-10" dirty="0">
                <a:latin typeface="Trebuchet MS"/>
                <a:cs typeface="Trebuchet MS"/>
              </a:rPr>
              <a:t>ester</a:t>
            </a:r>
            <a:r>
              <a:rPr sz="3100" spc="-20" dirty="0">
                <a:latin typeface="Trebuchet MS"/>
                <a:cs typeface="Trebuchet MS"/>
              </a:rPr>
              <a:t>o</a:t>
            </a:r>
            <a:r>
              <a:rPr sz="3100" spc="-5" dirty="0">
                <a:latin typeface="Trebuchet MS"/>
                <a:cs typeface="Trebuchet MS"/>
              </a:rPr>
              <a:t>l</a:t>
            </a:r>
            <a:r>
              <a:rPr sz="3100" spc="45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g</a:t>
            </a:r>
            <a:r>
              <a:rPr sz="3100" dirty="0">
                <a:latin typeface="Trebuchet MS"/>
                <a:cs typeface="Trebuchet MS"/>
              </a:rPr>
              <a:t>i</a:t>
            </a:r>
            <a:r>
              <a:rPr sz="3100" spc="-5" dirty="0">
                <a:latin typeface="Trebuchet MS"/>
                <a:cs typeface="Trebuchet MS"/>
              </a:rPr>
              <a:t>ves</a:t>
            </a:r>
            <a:r>
              <a:rPr sz="3100" spc="-20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su</a:t>
            </a:r>
            <a:r>
              <a:rPr sz="3100" spc="-1565" dirty="0">
                <a:latin typeface="Trebuchet MS"/>
                <a:cs typeface="Trebuchet MS"/>
              </a:rPr>
              <a:t>p</a:t>
            </a:r>
            <a:r>
              <a:rPr sz="1350" baseline="-12345" dirty="0">
                <a:solidFill>
                  <a:srgbClr val="FFFFFF"/>
                </a:solidFill>
                <a:latin typeface="Trebuchet MS"/>
                <a:cs typeface="Trebuchet MS"/>
              </a:rPr>
              <a:t>10 </a:t>
            </a:r>
            <a:r>
              <a:rPr sz="1350" spc="104" baseline="-123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port </a:t>
            </a:r>
            <a:r>
              <a:rPr sz="3100" spc="-10" dirty="0">
                <a:latin typeface="Trebuchet MS"/>
                <a:cs typeface="Trebuchet MS"/>
              </a:rPr>
              <a:t>t</a:t>
            </a:r>
            <a:r>
              <a:rPr sz="3100" spc="-5" dirty="0">
                <a:latin typeface="Trebuchet MS"/>
                <a:cs typeface="Trebuchet MS"/>
              </a:rPr>
              <a:t>o </a:t>
            </a:r>
            <a:r>
              <a:rPr sz="3100" spc="-10" dirty="0">
                <a:latin typeface="Trebuchet MS"/>
                <a:cs typeface="Trebuchet MS"/>
              </a:rPr>
              <a:t>the</a:t>
            </a:r>
            <a:endParaRPr sz="3100" dirty="0">
              <a:latin typeface="Trebuchet MS"/>
              <a:cs typeface="Trebuchet MS"/>
            </a:endParaRPr>
          </a:p>
          <a:p>
            <a:pPr marL="38100" algn="just" rtl="0">
              <a:lnSpc>
                <a:spcPct val="100000"/>
              </a:lnSpc>
              <a:spcBef>
                <a:spcPts val="10"/>
              </a:spcBef>
            </a:pPr>
            <a:r>
              <a:rPr sz="3100" spc="-10" dirty="0">
                <a:latin typeface="Trebuchet MS"/>
                <a:cs typeface="Trebuchet MS"/>
              </a:rPr>
              <a:t>membrane.</a:t>
            </a:r>
            <a:endParaRPr sz="31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884" y="238506"/>
            <a:ext cx="11550015" cy="636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790575" algn="just" rtl="0">
              <a:lnSpc>
                <a:spcPct val="100000"/>
              </a:lnSpc>
              <a:spcBef>
                <a:spcPts val="100"/>
              </a:spcBef>
              <a:tabLst>
                <a:tab pos="3503295" algn="l"/>
              </a:tabLst>
            </a:pPr>
            <a:r>
              <a:rPr sz="3200" dirty="0">
                <a:latin typeface="Trebuchet MS"/>
                <a:cs typeface="Trebuchet MS"/>
              </a:rPr>
              <a:t>Short </a:t>
            </a:r>
            <a:r>
              <a:rPr sz="3200" spc="-5" dirty="0">
                <a:latin typeface="Trebuchet MS"/>
                <a:cs typeface="Trebuchet MS"/>
              </a:rPr>
              <a:t>chains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dirty="0">
                <a:solidFill>
                  <a:srgbClr val="0066FF"/>
                </a:solidFill>
                <a:latin typeface="Trebuchet MS"/>
                <a:cs typeface="Trebuchet MS"/>
              </a:rPr>
              <a:t>sugars </a:t>
            </a:r>
            <a:r>
              <a:rPr sz="3200" spc="-5" dirty="0">
                <a:latin typeface="Trebuchet MS"/>
                <a:cs typeface="Trebuchet MS"/>
              </a:rPr>
              <a:t>are attached to the </a:t>
            </a:r>
            <a:r>
              <a:rPr sz="3200" dirty="0">
                <a:latin typeface="Trebuchet MS"/>
                <a:cs typeface="Trebuchet MS"/>
              </a:rPr>
              <a:t>outer surface of  some </a:t>
            </a:r>
            <a:r>
              <a:rPr sz="3200" spc="-5" dirty="0">
                <a:latin typeface="Trebuchet MS"/>
                <a:cs typeface="Trebuchet MS"/>
              </a:rPr>
              <a:t>protein and lipid molecules. </a:t>
            </a:r>
            <a:r>
              <a:rPr sz="3200" dirty="0">
                <a:latin typeface="Trebuchet MS"/>
                <a:cs typeface="Trebuchet MS"/>
              </a:rPr>
              <a:t>These </a:t>
            </a:r>
            <a:r>
              <a:rPr sz="3200" spc="-5" dirty="0">
                <a:latin typeface="Trebuchet MS"/>
                <a:cs typeface="Trebuchet MS"/>
              </a:rPr>
              <a:t>are called  </a:t>
            </a:r>
            <a:r>
              <a:rPr sz="3200" dirty="0">
                <a:solidFill>
                  <a:srgbClr val="0066FF"/>
                </a:solidFill>
                <a:latin typeface="Trebuchet MS"/>
                <a:cs typeface="Trebuchet MS"/>
              </a:rPr>
              <a:t>glycoproteins </a:t>
            </a:r>
            <a:r>
              <a:rPr sz="3200" dirty="0">
                <a:latin typeface="Trebuchet MS"/>
                <a:cs typeface="Trebuchet MS"/>
              </a:rPr>
              <a:t>and	</a:t>
            </a:r>
            <a:r>
              <a:rPr sz="3200" dirty="0">
                <a:solidFill>
                  <a:srgbClr val="0066FF"/>
                </a:solidFill>
                <a:latin typeface="Trebuchet MS"/>
                <a:cs typeface="Trebuchet MS"/>
              </a:rPr>
              <a:t>glycolipids</a:t>
            </a:r>
            <a:r>
              <a:rPr sz="3200" dirty="0">
                <a:latin typeface="Trebuchet MS"/>
                <a:cs typeface="Trebuchet MS"/>
              </a:rPr>
              <a:t>,</a:t>
            </a:r>
            <a:r>
              <a:rPr sz="3200" spc="-5" dirty="0">
                <a:latin typeface="Trebuchet MS"/>
                <a:cs typeface="Trebuchet MS"/>
              </a:rPr>
              <a:t> </a:t>
            </a:r>
            <a:r>
              <a:rPr sz="3200" spc="-30" dirty="0">
                <a:latin typeface="Trebuchet MS"/>
                <a:cs typeface="Trebuchet MS"/>
              </a:rPr>
              <a:t>respectively.</a:t>
            </a:r>
            <a:endParaRPr sz="3200" dirty="0">
              <a:latin typeface="Trebuchet MS"/>
              <a:cs typeface="Trebuchet MS"/>
            </a:endParaRPr>
          </a:p>
          <a:p>
            <a:pPr marL="324485" marR="80645" indent="-28702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5120" algn="l"/>
              </a:tabLst>
            </a:pPr>
            <a:r>
              <a:rPr sz="3200" dirty="0">
                <a:latin typeface="Trebuchet MS"/>
                <a:cs typeface="Trebuchet MS"/>
              </a:rPr>
              <a:t>These </a:t>
            </a:r>
            <a:r>
              <a:rPr sz="3200" spc="-5" dirty="0">
                <a:latin typeface="Trebuchet MS"/>
                <a:cs typeface="Trebuchet MS"/>
              </a:rPr>
              <a:t>carbohydrate chains, </a:t>
            </a:r>
            <a:r>
              <a:rPr sz="3200" dirty="0">
                <a:latin typeface="Trebuchet MS"/>
                <a:cs typeface="Trebuchet MS"/>
              </a:rPr>
              <a:t>specific </a:t>
            </a:r>
            <a:r>
              <a:rPr sz="3200" spc="-5" dirty="0">
                <a:latin typeface="Trebuchet MS"/>
                <a:cs typeface="Trebuchet MS"/>
              </a:rPr>
              <a:t>to </a:t>
            </a:r>
            <a:r>
              <a:rPr sz="3200" dirty="0">
                <a:latin typeface="Trebuchet MS"/>
                <a:cs typeface="Trebuchet MS"/>
              </a:rPr>
              <a:t>each cell, help </a:t>
            </a:r>
            <a:r>
              <a:rPr sz="3200" spc="-5" dirty="0">
                <a:latin typeface="Trebuchet MS"/>
                <a:cs typeface="Trebuchet MS"/>
              </a:rPr>
              <a:t>mark  the cell as </a:t>
            </a:r>
            <a:r>
              <a:rPr sz="3200" dirty="0">
                <a:latin typeface="Trebuchet MS"/>
                <a:cs typeface="Trebuchet MS"/>
              </a:rPr>
              <a:t>belonging </a:t>
            </a:r>
            <a:r>
              <a:rPr sz="3200" spc="-5" dirty="0">
                <a:latin typeface="Trebuchet MS"/>
                <a:cs typeface="Trebuchet MS"/>
              </a:rPr>
              <a:t>to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particular individual. </a:t>
            </a:r>
            <a:r>
              <a:rPr sz="3200" dirty="0">
                <a:latin typeface="Trebuchet MS"/>
                <a:cs typeface="Trebuchet MS"/>
              </a:rPr>
              <a:t>They </a:t>
            </a:r>
            <a:r>
              <a:rPr sz="3200" spc="-5" dirty="0">
                <a:latin typeface="Trebuchet MS"/>
                <a:cs typeface="Trebuchet MS"/>
              </a:rPr>
              <a:t>account  </a:t>
            </a:r>
            <a:r>
              <a:rPr sz="3200" dirty="0">
                <a:latin typeface="Trebuchet MS"/>
                <a:cs typeface="Trebuchet MS"/>
              </a:rPr>
              <a:t>for </a:t>
            </a:r>
            <a:r>
              <a:rPr sz="3200" spc="-5" dirty="0">
                <a:latin typeface="Trebuchet MS"/>
                <a:cs typeface="Trebuchet MS"/>
              </a:rPr>
              <a:t>why people have </a:t>
            </a:r>
            <a:r>
              <a:rPr sz="3200" dirty="0">
                <a:latin typeface="Trebuchet MS"/>
                <a:cs typeface="Trebuchet MS"/>
              </a:rPr>
              <a:t>different </a:t>
            </a:r>
            <a:r>
              <a:rPr sz="3200" spc="-5" dirty="0">
                <a:latin typeface="Trebuchet MS"/>
                <a:cs typeface="Trebuchet MS"/>
              </a:rPr>
              <a:t>blood types, </a:t>
            </a:r>
            <a:r>
              <a:rPr sz="3200" dirty="0">
                <a:latin typeface="Trebuchet MS"/>
                <a:cs typeface="Trebuchet MS"/>
              </a:rPr>
              <a:t>for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example.</a:t>
            </a:r>
          </a:p>
          <a:p>
            <a:pPr marL="324485" marR="30480" indent="-287020" algn="just" rtl="0">
              <a:lnSpc>
                <a:spcPct val="100000"/>
              </a:lnSpc>
              <a:buFont typeface="Arial"/>
              <a:buChar char="•"/>
              <a:tabLst>
                <a:tab pos="325120" algn="l"/>
              </a:tabLst>
            </a:pPr>
            <a:r>
              <a:rPr sz="3200" dirty="0">
                <a:latin typeface="Trebuchet MS"/>
                <a:cs typeface="Trebuchet MS"/>
              </a:rPr>
              <a:t>Other glycoproteins </a:t>
            </a:r>
            <a:r>
              <a:rPr sz="3200" spc="-5" dirty="0">
                <a:latin typeface="Trebuchet MS"/>
                <a:cs typeface="Trebuchet MS"/>
              </a:rPr>
              <a:t>have </a:t>
            </a:r>
            <a:r>
              <a:rPr sz="3200" dirty="0">
                <a:latin typeface="Trebuchet MS"/>
                <a:cs typeface="Trebuchet MS"/>
              </a:rPr>
              <a:t>a special shape </a:t>
            </a:r>
            <a:r>
              <a:rPr sz="3200" spc="-5" dirty="0">
                <a:latin typeface="Trebuchet MS"/>
                <a:cs typeface="Trebuchet MS"/>
              </a:rPr>
              <a:t>that allows </a:t>
            </a:r>
            <a:r>
              <a:rPr sz="3200" dirty="0">
                <a:latin typeface="Trebuchet MS"/>
                <a:cs typeface="Trebuchet MS"/>
              </a:rPr>
              <a:t>them </a:t>
            </a:r>
            <a:r>
              <a:rPr sz="3200" spc="-5" dirty="0">
                <a:latin typeface="Trebuchet MS"/>
                <a:cs typeface="Trebuchet MS"/>
              </a:rPr>
              <a:t>to  act as </a:t>
            </a:r>
            <a:r>
              <a:rPr sz="3200" dirty="0">
                <a:latin typeface="Trebuchet MS"/>
                <a:cs typeface="Trebuchet MS"/>
              </a:rPr>
              <a:t>a receptor for a </a:t>
            </a:r>
            <a:r>
              <a:rPr sz="3200" spc="-5" dirty="0">
                <a:latin typeface="Trebuchet MS"/>
                <a:cs typeface="Trebuchet MS"/>
              </a:rPr>
              <a:t>chemical </a:t>
            </a:r>
            <a:r>
              <a:rPr sz="3200" spc="-45" dirty="0">
                <a:latin typeface="Trebuchet MS"/>
                <a:cs typeface="Trebuchet MS"/>
              </a:rPr>
              <a:t>messenger, </a:t>
            </a:r>
            <a:r>
              <a:rPr sz="3200" dirty="0">
                <a:latin typeface="Trebuchet MS"/>
                <a:cs typeface="Trebuchet MS"/>
              </a:rPr>
              <a:t>such </a:t>
            </a:r>
            <a:r>
              <a:rPr sz="3200" spc="-5" dirty="0">
                <a:latin typeface="Trebuchet MS"/>
                <a:cs typeface="Trebuchet MS"/>
              </a:rPr>
              <a:t>as </a:t>
            </a:r>
            <a:r>
              <a:rPr sz="3200" dirty="0">
                <a:latin typeface="Trebuchet MS"/>
                <a:cs typeface="Trebuchet MS"/>
              </a:rPr>
              <a:t>a  hormone.</a:t>
            </a:r>
          </a:p>
          <a:p>
            <a:pPr marL="324485" marR="814705" indent="-28702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dirty="0"/>
              <a:t>	</a:t>
            </a:r>
            <a:r>
              <a:rPr sz="3200" spc="-5" dirty="0">
                <a:latin typeface="Trebuchet MS"/>
                <a:cs typeface="Trebuchet MS"/>
              </a:rPr>
              <a:t>Some plasma </a:t>
            </a:r>
            <a:r>
              <a:rPr sz="3200" dirty="0">
                <a:latin typeface="Trebuchet MS"/>
                <a:cs typeface="Trebuchet MS"/>
              </a:rPr>
              <a:t>membrane </a:t>
            </a:r>
            <a:r>
              <a:rPr sz="3200" spc="-5" dirty="0">
                <a:latin typeface="Trebuchet MS"/>
                <a:cs typeface="Trebuchet MS"/>
              </a:rPr>
              <a:t>proteins </a:t>
            </a:r>
            <a:r>
              <a:rPr sz="3200" dirty="0">
                <a:latin typeface="Trebuchet MS"/>
                <a:cs typeface="Trebuchet MS"/>
              </a:rPr>
              <a:t>form </a:t>
            </a:r>
            <a:r>
              <a:rPr sz="3200" spc="-5" dirty="0">
                <a:latin typeface="Trebuchet MS"/>
                <a:cs typeface="Trebuchet MS"/>
              </a:rPr>
              <a:t>channels through  which certain </a:t>
            </a:r>
            <a:r>
              <a:rPr sz="3200" dirty="0">
                <a:latin typeface="Trebuchet MS"/>
                <a:cs typeface="Trebuchet MS"/>
              </a:rPr>
              <a:t>substances </a:t>
            </a:r>
            <a:r>
              <a:rPr sz="3200" spc="-5" dirty="0">
                <a:latin typeface="Trebuchet MS"/>
                <a:cs typeface="Trebuchet MS"/>
              </a:rPr>
              <a:t>can </a:t>
            </a:r>
            <a:r>
              <a:rPr sz="3200" dirty="0">
                <a:latin typeface="Trebuchet MS"/>
                <a:cs typeface="Trebuchet MS"/>
              </a:rPr>
              <a:t>enter</a:t>
            </a:r>
            <a:r>
              <a:rPr sz="3200" spc="3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cells.</a:t>
            </a:r>
            <a:endParaRPr sz="3200" dirty="0">
              <a:latin typeface="Trebuchet MS"/>
              <a:cs typeface="Trebuchet MS"/>
            </a:endParaRPr>
          </a:p>
          <a:p>
            <a:pPr marL="324485" marR="33020" indent="-287020" algn="just" rtl="0">
              <a:lnSpc>
                <a:spcPct val="100000"/>
              </a:lnSpc>
              <a:buFont typeface="Arial"/>
              <a:buChar char="•"/>
              <a:tabLst>
                <a:tab pos="325120" algn="l"/>
              </a:tabLst>
            </a:pPr>
            <a:r>
              <a:rPr sz="3200" dirty="0">
                <a:latin typeface="Trebuchet MS"/>
                <a:cs typeface="Trebuchet MS"/>
              </a:rPr>
              <a:t>Others </a:t>
            </a:r>
            <a:r>
              <a:rPr sz="3200" spc="-5" dirty="0">
                <a:latin typeface="Trebuchet MS"/>
                <a:cs typeface="Trebuchet MS"/>
              </a:rPr>
              <a:t>are either </a:t>
            </a:r>
            <a:r>
              <a:rPr sz="3200" dirty="0">
                <a:latin typeface="Trebuchet MS"/>
                <a:cs typeface="Trebuchet MS"/>
              </a:rPr>
              <a:t>enzymes </a:t>
            </a:r>
            <a:r>
              <a:rPr sz="3200" spc="-5" dirty="0">
                <a:latin typeface="Trebuchet MS"/>
                <a:cs typeface="Trebuchet MS"/>
              </a:rPr>
              <a:t>that catalyze </a:t>
            </a:r>
            <a:r>
              <a:rPr sz="3200" dirty="0">
                <a:latin typeface="Trebuchet MS"/>
                <a:cs typeface="Trebuchet MS"/>
              </a:rPr>
              <a:t>reactions or </a:t>
            </a:r>
            <a:r>
              <a:rPr sz="3200" spc="-5" dirty="0">
                <a:latin typeface="Trebuchet MS"/>
                <a:cs typeface="Trebuchet MS"/>
              </a:rPr>
              <a:t>carriers  involve</a:t>
            </a:r>
            <a:r>
              <a:rPr sz="3200" dirty="0">
                <a:latin typeface="Trebuchet MS"/>
                <a:cs typeface="Trebuchet MS"/>
              </a:rPr>
              <a:t>d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i</a:t>
            </a:r>
            <a:r>
              <a:rPr sz="3200" dirty="0">
                <a:latin typeface="Trebuchet MS"/>
                <a:cs typeface="Trebuchet MS"/>
              </a:rPr>
              <a:t>n</a:t>
            </a:r>
            <a:r>
              <a:rPr sz="3200" spc="-5" dirty="0">
                <a:latin typeface="Trebuchet MS"/>
                <a:cs typeface="Trebuchet MS"/>
              </a:rPr>
              <a:t> th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-5" dirty="0">
                <a:latin typeface="Trebuchet MS"/>
                <a:cs typeface="Trebuchet MS"/>
              </a:rPr>
              <a:t> passag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 m</a:t>
            </a:r>
            <a:r>
              <a:rPr sz="3200" spc="-15" dirty="0">
                <a:latin typeface="Trebuchet MS"/>
                <a:cs typeface="Trebuchet MS"/>
              </a:rPr>
              <a:t>o</a:t>
            </a:r>
            <a:r>
              <a:rPr sz="3200" dirty="0">
                <a:latin typeface="Trebuchet MS"/>
                <a:cs typeface="Trebuchet MS"/>
              </a:rPr>
              <a:t>lecul</a:t>
            </a:r>
            <a:r>
              <a:rPr sz="3200" spc="5" dirty="0">
                <a:latin typeface="Trebuchet MS"/>
                <a:cs typeface="Trebuchet MS"/>
              </a:rPr>
              <a:t>e</a:t>
            </a:r>
            <a:r>
              <a:rPr sz="3200" dirty="0">
                <a:latin typeface="Trebuchet MS"/>
                <a:cs typeface="Trebuchet MS"/>
              </a:rPr>
              <a:t>s </a:t>
            </a:r>
            <a:r>
              <a:rPr sz="3200" spc="-5" dirty="0">
                <a:latin typeface="Trebuchet MS"/>
                <a:cs typeface="Trebuchet MS"/>
              </a:rPr>
              <a:t>throug</a:t>
            </a:r>
            <a:r>
              <a:rPr sz="3200" dirty="0">
                <a:latin typeface="Trebuchet MS"/>
                <a:cs typeface="Trebuchet MS"/>
              </a:rPr>
              <a:t>h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t</a:t>
            </a:r>
            <a:r>
              <a:rPr sz="3200" spc="-1575" dirty="0">
                <a:latin typeface="Trebuchet MS"/>
                <a:cs typeface="Trebuchet MS"/>
              </a:rPr>
              <a:t>h</a:t>
            </a:r>
            <a:r>
              <a:rPr sz="1350" baseline="117283" dirty="0">
                <a:solidFill>
                  <a:srgbClr val="FFFFFF"/>
                </a:solidFill>
                <a:latin typeface="Trebuchet MS"/>
                <a:cs typeface="Trebuchet MS"/>
              </a:rPr>
              <a:t>11 </a:t>
            </a:r>
            <a:r>
              <a:rPr sz="1350" spc="120" baseline="11728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4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me</a:t>
            </a:r>
            <a:r>
              <a:rPr sz="3200" spc="10" dirty="0">
                <a:latin typeface="Trebuchet MS"/>
                <a:cs typeface="Trebuchet MS"/>
              </a:rPr>
              <a:t>m</a:t>
            </a:r>
            <a:r>
              <a:rPr sz="3200" spc="-5" dirty="0">
                <a:latin typeface="Trebuchet MS"/>
                <a:cs typeface="Trebuchet MS"/>
              </a:rPr>
              <a:t>bran</a:t>
            </a:r>
            <a:r>
              <a:rPr sz="3200" spc="5" dirty="0">
                <a:latin typeface="Trebuchet MS"/>
                <a:cs typeface="Trebuchet MS"/>
              </a:rPr>
              <a:t>e</a:t>
            </a:r>
            <a:r>
              <a:rPr sz="3200" dirty="0">
                <a:latin typeface="Trebuchet MS"/>
                <a:cs typeface="Trebuchet M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6730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rebuchet MS"/>
                <a:cs typeface="Trebuchet MS"/>
              </a:rPr>
              <a:t>Plasma </a:t>
            </a:r>
            <a:r>
              <a:rPr sz="4000" spc="-20" dirty="0">
                <a:latin typeface="Trebuchet MS"/>
                <a:cs typeface="Trebuchet MS"/>
              </a:rPr>
              <a:t>Membrane</a:t>
            </a:r>
            <a:r>
              <a:rPr sz="4000" spc="-65" dirty="0">
                <a:latin typeface="Trebuchet MS"/>
                <a:cs typeface="Trebuchet MS"/>
              </a:rPr>
              <a:t> </a:t>
            </a:r>
            <a:r>
              <a:rPr sz="4000" spc="-25" dirty="0">
                <a:latin typeface="Trebuchet MS"/>
                <a:cs typeface="Trebuchet MS"/>
              </a:rPr>
              <a:t>Functions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39" y="1548206"/>
            <a:ext cx="11976100" cy="490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indent="-287020" algn="just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25120" algn="l"/>
              </a:tabLst>
            </a:pPr>
            <a:r>
              <a:rPr sz="3200" dirty="0">
                <a:latin typeface="Trebuchet MS"/>
                <a:cs typeface="Trebuchet MS"/>
              </a:rPr>
              <a:t>The </a:t>
            </a:r>
            <a:r>
              <a:rPr sz="3200" spc="-5" dirty="0">
                <a:latin typeface="Trebuchet MS"/>
                <a:cs typeface="Trebuchet MS"/>
              </a:rPr>
              <a:t>plasma </a:t>
            </a:r>
            <a:r>
              <a:rPr sz="3200" dirty="0">
                <a:latin typeface="Trebuchet MS"/>
                <a:cs typeface="Trebuchet MS"/>
              </a:rPr>
              <a:t>membrane keeps a </a:t>
            </a:r>
            <a:r>
              <a:rPr sz="3200" spc="-5" dirty="0">
                <a:latin typeface="Trebuchet MS"/>
                <a:cs typeface="Trebuchet MS"/>
              </a:rPr>
              <a:t>cell </a:t>
            </a:r>
            <a:r>
              <a:rPr sz="3200" dirty="0">
                <a:latin typeface="Trebuchet MS"/>
                <a:cs typeface="Trebuchet MS"/>
              </a:rPr>
              <a:t>intact.</a:t>
            </a:r>
          </a:p>
          <a:p>
            <a:pPr marL="324485" marR="30480" indent="-287020" algn="just" rtl="0">
              <a:lnSpc>
                <a:spcPct val="100000"/>
              </a:lnSpc>
              <a:buFont typeface="Arial"/>
              <a:buChar char="•"/>
              <a:tabLst>
                <a:tab pos="446405" algn="l"/>
                <a:tab pos="447040" algn="l"/>
                <a:tab pos="1017905" algn="l"/>
                <a:tab pos="3112135" algn="l"/>
                <a:tab pos="5288280" algn="l"/>
              </a:tabLst>
            </a:pPr>
            <a:r>
              <a:rPr dirty="0"/>
              <a:t>	</a:t>
            </a:r>
            <a:r>
              <a:rPr sz="3200" spc="-5" dirty="0">
                <a:latin typeface="Trebuchet MS"/>
                <a:cs typeface="Trebuchet MS"/>
              </a:rPr>
              <a:t>It</a:t>
            </a:r>
            <a:r>
              <a:rPr sz="3200" dirty="0">
                <a:latin typeface="Trebuchet MS"/>
                <a:cs typeface="Trebuchet MS"/>
              </a:rPr>
              <a:t> allows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only	</a:t>
            </a:r>
            <a:r>
              <a:rPr sz="3200" spc="-5" dirty="0">
                <a:latin typeface="Trebuchet MS"/>
                <a:cs typeface="Trebuchet MS"/>
              </a:rPr>
              <a:t>certain molecules and ions to </a:t>
            </a:r>
            <a:r>
              <a:rPr sz="3200" dirty="0">
                <a:latin typeface="Trebuchet MS"/>
                <a:cs typeface="Trebuchet MS"/>
              </a:rPr>
              <a:t>enter </a:t>
            </a:r>
            <a:r>
              <a:rPr sz="3200" spc="-5" dirty="0">
                <a:latin typeface="Trebuchet MS"/>
                <a:cs typeface="Trebuchet MS"/>
              </a:rPr>
              <a:t>and exit the  cytoplasm </a:t>
            </a:r>
            <a:r>
              <a:rPr sz="3200" spc="-55" dirty="0">
                <a:latin typeface="Trebuchet MS"/>
                <a:cs typeface="Trebuchet MS"/>
              </a:rPr>
              <a:t>freely. </a:t>
            </a:r>
            <a:r>
              <a:rPr sz="3200" dirty="0">
                <a:latin typeface="Trebuchet MS"/>
                <a:cs typeface="Trebuchet MS"/>
              </a:rPr>
              <a:t>There-fore, </a:t>
            </a:r>
            <a:r>
              <a:rPr sz="3200" spc="-5" dirty="0">
                <a:latin typeface="Trebuchet MS"/>
                <a:cs typeface="Trebuchet MS"/>
              </a:rPr>
              <a:t>the plasma </a:t>
            </a:r>
            <a:r>
              <a:rPr sz="3200" dirty="0">
                <a:latin typeface="Trebuchet MS"/>
                <a:cs typeface="Trebuchet MS"/>
              </a:rPr>
              <a:t>membrane </a:t>
            </a:r>
            <a:r>
              <a:rPr sz="3200" spc="-5" dirty="0">
                <a:latin typeface="Trebuchet MS"/>
                <a:cs typeface="Trebuchet MS"/>
              </a:rPr>
              <a:t>is </a:t>
            </a:r>
            <a:r>
              <a:rPr sz="3200" dirty="0">
                <a:latin typeface="Trebuchet MS"/>
                <a:cs typeface="Trebuchet MS"/>
              </a:rPr>
              <a:t>said to  </a:t>
            </a:r>
            <a:r>
              <a:rPr sz="3200" spc="-5" dirty="0">
                <a:latin typeface="Trebuchet MS"/>
                <a:cs typeface="Trebuchet MS"/>
              </a:rPr>
              <a:t>be	</a:t>
            </a:r>
            <a:r>
              <a:rPr sz="3200" dirty="0">
                <a:latin typeface="Trebuchet MS"/>
                <a:cs typeface="Trebuchet MS"/>
              </a:rPr>
              <a:t>selectively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permeable	</a:t>
            </a:r>
            <a:r>
              <a:rPr sz="3200" dirty="0">
                <a:latin typeface="Trebuchet MS"/>
                <a:cs typeface="Trebuchet MS"/>
              </a:rPr>
              <a:t>Small, </a:t>
            </a:r>
            <a:r>
              <a:rPr sz="3200" dirty="0">
                <a:solidFill>
                  <a:srgbClr val="0066FF"/>
                </a:solidFill>
                <a:latin typeface="Trebuchet MS"/>
                <a:cs typeface="Trebuchet MS"/>
              </a:rPr>
              <a:t>lipid-soluble molecules, such  </a:t>
            </a:r>
            <a:r>
              <a:rPr sz="3200" spc="-5" dirty="0">
                <a:solidFill>
                  <a:srgbClr val="0066FF"/>
                </a:solidFill>
                <a:latin typeface="Trebuchet MS"/>
                <a:cs typeface="Trebuchet MS"/>
              </a:rPr>
              <a:t>as </a:t>
            </a:r>
            <a:r>
              <a:rPr sz="3200" dirty="0">
                <a:solidFill>
                  <a:srgbClr val="0066FF"/>
                </a:solidFill>
                <a:latin typeface="Trebuchet MS"/>
                <a:cs typeface="Trebuchet MS"/>
              </a:rPr>
              <a:t>oxygen </a:t>
            </a:r>
            <a:r>
              <a:rPr sz="3200" spc="-5" dirty="0">
                <a:solidFill>
                  <a:srgbClr val="0066FF"/>
                </a:solidFill>
                <a:latin typeface="Trebuchet MS"/>
                <a:cs typeface="Trebuchet MS"/>
              </a:rPr>
              <a:t>and carbon dioxide</a:t>
            </a:r>
            <a:r>
              <a:rPr sz="3200" spc="-5" dirty="0">
                <a:solidFill>
                  <a:srgbClr val="BEBEBE"/>
                </a:solidFill>
                <a:latin typeface="Trebuchet MS"/>
                <a:cs typeface="Trebuchet MS"/>
              </a:rPr>
              <a:t>, </a:t>
            </a:r>
            <a:r>
              <a:rPr sz="3200" spc="-5" dirty="0">
                <a:latin typeface="Trebuchet MS"/>
                <a:cs typeface="Trebuchet MS"/>
              </a:rPr>
              <a:t>can pass through the membrane  </a:t>
            </a:r>
            <a:r>
              <a:rPr sz="3200" spc="-60" dirty="0">
                <a:latin typeface="Trebuchet MS"/>
                <a:cs typeface="Trebuchet MS"/>
              </a:rPr>
              <a:t>easily.</a:t>
            </a:r>
            <a:endParaRPr sz="3200" dirty="0">
              <a:latin typeface="Trebuchet MS"/>
              <a:cs typeface="Trebuchet MS"/>
            </a:endParaRPr>
          </a:p>
          <a:p>
            <a:pPr marL="324485" marR="381635" indent="-28702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5120" algn="l"/>
                <a:tab pos="9233535" algn="l"/>
              </a:tabLst>
            </a:pPr>
            <a:r>
              <a:rPr sz="3200" dirty="0">
                <a:latin typeface="Trebuchet MS"/>
                <a:cs typeface="Trebuchet MS"/>
              </a:rPr>
              <a:t>The small size of </a:t>
            </a:r>
            <a:r>
              <a:rPr sz="3200" dirty="0">
                <a:solidFill>
                  <a:srgbClr val="0066FF"/>
                </a:solidFill>
                <a:latin typeface="Trebuchet MS"/>
                <a:cs typeface="Trebuchet MS"/>
              </a:rPr>
              <a:t>water molecules </a:t>
            </a:r>
            <a:r>
              <a:rPr sz="3200" spc="-5" dirty="0">
                <a:latin typeface="Trebuchet MS"/>
                <a:cs typeface="Trebuchet MS"/>
              </a:rPr>
              <a:t>allows </a:t>
            </a:r>
            <a:r>
              <a:rPr sz="3200" dirty="0">
                <a:latin typeface="Trebuchet MS"/>
                <a:cs typeface="Trebuchet MS"/>
              </a:rPr>
              <a:t>them </a:t>
            </a:r>
            <a:r>
              <a:rPr sz="3200" spc="-5" dirty="0">
                <a:latin typeface="Trebuchet MS"/>
                <a:cs typeface="Trebuchet MS"/>
              </a:rPr>
              <a:t>to </a:t>
            </a:r>
            <a:r>
              <a:rPr sz="3200" dirty="0">
                <a:latin typeface="Trebuchet MS"/>
                <a:cs typeface="Trebuchet MS"/>
              </a:rPr>
              <a:t>freely </a:t>
            </a:r>
            <a:r>
              <a:rPr sz="3200" spc="-5" dirty="0">
                <a:latin typeface="Trebuchet MS"/>
                <a:cs typeface="Trebuchet MS"/>
              </a:rPr>
              <a:t>cross  the </a:t>
            </a:r>
            <a:r>
              <a:rPr sz="3200" dirty="0">
                <a:latin typeface="Trebuchet MS"/>
                <a:cs typeface="Trebuchet MS"/>
              </a:rPr>
              <a:t>membrane by </a:t>
            </a:r>
            <a:r>
              <a:rPr sz="3200" spc="-5" dirty="0">
                <a:latin typeface="Trebuchet MS"/>
                <a:cs typeface="Trebuchet MS"/>
              </a:rPr>
              <a:t>using protein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channels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called	</a:t>
            </a:r>
            <a:r>
              <a:rPr sz="3200" spc="-5" dirty="0">
                <a:solidFill>
                  <a:srgbClr val="0066FF"/>
                </a:solidFill>
                <a:latin typeface="Trebuchet MS"/>
                <a:cs typeface="Trebuchet MS"/>
              </a:rPr>
              <a:t>aquaporin.</a:t>
            </a:r>
            <a:endParaRPr sz="3200" dirty="0">
              <a:latin typeface="Trebuchet MS"/>
              <a:cs typeface="Trebuchet MS"/>
            </a:endParaRPr>
          </a:p>
          <a:p>
            <a:pPr marL="324485" marR="433705" indent="-287020" algn="just" rtl="0">
              <a:lnSpc>
                <a:spcPts val="3850"/>
              </a:lnSpc>
              <a:spcBef>
                <a:spcPts val="120"/>
              </a:spcBef>
              <a:buFont typeface="Arial"/>
              <a:buChar char="•"/>
              <a:tabLst>
                <a:tab pos="325120" algn="l"/>
              </a:tabLst>
            </a:pPr>
            <a:r>
              <a:rPr sz="3200" spc="-5" dirty="0">
                <a:latin typeface="Trebuchet MS"/>
                <a:cs typeface="Trebuchet MS"/>
              </a:rPr>
              <a:t>Ions and </a:t>
            </a:r>
            <a:r>
              <a:rPr sz="3200" dirty="0">
                <a:latin typeface="Trebuchet MS"/>
                <a:cs typeface="Trebuchet MS"/>
              </a:rPr>
              <a:t>large </a:t>
            </a:r>
            <a:r>
              <a:rPr sz="3200" spc="-5" dirty="0">
                <a:latin typeface="Trebuchet MS"/>
                <a:cs typeface="Trebuchet MS"/>
              </a:rPr>
              <a:t>molecules cannot cross </a:t>
            </a:r>
            <a:r>
              <a:rPr sz="3200" dirty="0">
                <a:latin typeface="Trebuchet MS"/>
                <a:cs typeface="Trebuchet MS"/>
              </a:rPr>
              <a:t>the membrane without  </a:t>
            </a:r>
            <a:r>
              <a:rPr sz="3200" spc="-5" dirty="0">
                <a:latin typeface="Trebuchet MS"/>
                <a:cs typeface="Trebuchet MS"/>
              </a:rPr>
              <a:t>mor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dir</a:t>
            </a:r>
            <a:r>
              <a:rPr sz="3200" spc="5" dirty="0">
                <a:latin typeface="Trebuchet MS"/>
                <a:cs typeface="Trebuchet MS"/>
              </a:rPr>
              <a:t>e</a:t>
            </a:r>
            <a:r>
              <a:rPr sz="3200" spc="-5" dirty="0">
                <a:latin typeface="Trebuchet MS"/>
                <a:cs typeface="Trebuchet MS"/>
              </a:rPr>
              <a:t>c</a:t>
            </a:r>
            <a:r>
              <a:rPr sz="3200" dirty="0">
                <a:latin typeface="Trebuchet MS"/>
                <a:cs typeface="Trebuchet MS"/>
              </a:rPr>
              <a:t>t</a:t>
            </a:r>
            <a:r>
              <a:rPr sz="3200" spc="1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assistance</a:t>
            </a:r>
            <a:r>
              <a:rPr sz="3200" dirty="0">
                <a:latin typeface="Trebuchet MS"/>
                <a:cs typeface="Trebuchet MS"/>
              </a:rPr>
              <a:t>,</a:t>
            </a:r>
            <a:r>
              <a:rPr sz="3200" spc="1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whic</a:t>
            </a:r>
            <a:r>
              <a:rPr sz="3200" dirty="0">
                <a:latin typeface="Trebuchet MS"/>
                <a:cs typeface="Trebuchet MS"/>
              </a:rPr>
              <a:t>h</a:t>
            </a:r>
            <a:r>
              <a:rPr sz="3200" spc="-5" dirty="0">
                <a:latin typeface="Trebuchet MS"/>
                <a:cs typeface="Trebuchet MS"/>
              </a:rPr>
              <a:t> wil</a:t>
            </a:r>
            <a:r>
              <a:rPr sz="3200" dirty="0">
                <a:latin typeface="Trebuchet MS"/>
                <a:cs typeface="Trebuchet MS"/>
              </a:rPr>
              <a:t>l</a:t>
            </a:r>
            <a:r>
              <a:rPr sz="3200" spc="5" dirty="0">
                <a:latin typeface="Trebuchet MS"/>
                <a:cs typeface="Trebuchet MS"/>
              </a:rPr>
              <a:t> b</a:t>
            </a:r>
            <a:r>
              <a:rPr sz="3200" dirty="0">
                <a:latin typeface="Trebuchet MS"/>
                <a:cs typeface="Trebuchet MS"/>
              </a:rPr>
              <a:t>e</a:t>
            </a:r>
            <a:r>
              <a:rPr sz="3200" spc="-5" dirty="0">
                <a:latin typeface="Trebuchet MS"/>
                <a:cs typeface="Trebuchet MS"/>
              </a:rPr>
              <a:t> discusse</a:t>
            </a:r>
            <a:r>
              <a:rPr sz="3200" dirty="0">
                <a:latin typeface="Trebuchet MS"/>
                <a:cs typeface="Trebuchet MS"/>
              </a:rPr>
              <a:t>d</a:t>
            </a:r>
            <a:r>
              <a:rPr sz="3200" spc="-550" dirty="0">
                <a:latin typeface="Trebuchet MS"/>
                <a:cs typeface="Trebuchet MS"/>
              </a:rPr>
              <a:t> </a:t>
            </a:r>
            <a:r>
              <a:rPr sz="1350" spc="-7" baseline="43209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350" spc="-569" baseline="43209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3200" dirty="0">
                <a:latin typeface="Trebuchet MS"/>
                <a:cs typeface="Trebuchet MS"/>
              </a:rPr>
              <a:t>lat</a:t>
            </a:r>
            <a:r>
              <a:rPr sz="3200" spc="5" dirty="0">
                <a:latin typeface="Trebuchet MS"/>
                <a:cs typeface="Trebuchet MS"/>
              </a:rPr>
              <a:t>e</a:t>
            </a:r>
            <a:r>
              <a:rPr sz="3200" spc="-430" dirty="0">
                <a:latin typeface="Trebuchet MS"/>
                <a:cs typeface="Trebuchet MS"/>
              </a:rPr>
              <a:t>r</a:t>
            </a:r>
            <a:r>
              <a:rPr sz="3200" dirty="0">
                <a:latin typeface="Trebuchet MS"/>
                <a:cs typeface="Trebuchet M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7" y="359663"/>
            <a:ext cx="11954256" cy="5698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095" y="18999"/>
            <a:ext cx="1930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Diffusion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39" y="755345"/>
            <a:ext cx="11811000" cy="600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403225" algn="just" rtl="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is </a:t>
            </a:r>
            <a:r>
              <a:rPr sz="2800" spc="-5" dirty="0">
                <a:latin typeface="Trebuchet MS"/>
                <a:cs typeface="Trebuchet MS"/>
              </a:rPr>
              <a:t>the random </a:t>
            </a:r>
            <a:r>
              <a:rPr sz="2800" spc="-10" dirty="0">
                <a:latin typeface="Trebuchet MS"/>
                <a:cs typeface="Trebuchet MS"/>
              </a:rPr>
              <a:t>movement </a:t>
            </a:r>
            <a:r>
              <a:rPr sz="2800" spc="-5" dirty="0">
                <a:latin typeface="Trebuchet MS"/>
                <a:cs typeface="Trebuchet MS"/>
              </a:rPr>
              <a:t>of molecules from an area of higher  </a:t>
            </a:r>
            <a:r>
              <a:rPr sz="2800" spc="-10" dirty="0">
                <a:latin typeface="Trebuchet MS"/>
                <a:cs typeface="Trebuchet MS"/>
              </a:rPr>
              <a:t>concentration </a:t>
            </a:r>
            <a:r>
              <a:rPr sz="2800" spc="-5" dirty="0">
                <a:latin typeface="Trebuchet MS"/>
                <a:cs typeface="Trebuchet MS"/>
              </a:rPr>
              <a:t>to an </a:t>
            </a:r>
            <a:r>
              <a:rPr sz="2800" spc="-10" dirty="0">
                <a:latin typeface="Trebuchet MS"/>
                <a:cs typeface="Trebuchet MS"/>
              </a:rPr>
              <a:t>area </a:t>
            </a:r>
            <a:r>
              <a:rPr sz="2800" spc="-5" dirty="0">
                <a:latin typeface="Trebuchet MS"/>
                <a:cs typeface="Trebuchet MS"/>
              </a:rPr>
              <a:t>of lower </a:t>
            </a:r>
            <a:r>
              <a:rPr sz="2800" spc="-10" dirty="0">
                <a:latin typeface="Trebuchet MS"/>
                <a:cs typeface="Trebuchet MS"/>
              </a:rPr>
              <a:t>concentration, until they are equally  </a:t>
            </a:r>
            <a:r>
              <a:rPr sz="2800" spc="-5" dirty="0">
                <a:latin typeface="Trebuchet MS"/>
                <a:cs typeface="Trebuchet MS"/>
              </a:rPr>
              <a:t>distributed.</a:t>
            </a:r>
            <a:endParaRPr sz="2800" dirty="0">
              <a:latin typeface="Trebuchet MS"/>
              <a:cs typeface="Trebuchet MS"/>
            </a:endParaRPr>
          </a:p>
          <a:p>
            <a:pPr marL="311785" indent="-28702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2800" spc="-10" dirty="0">
                <a:latin typeface="Trebuchet MS"/>
                <a:cs typeface="Trebuchet MS"/>
              </a:rPr>
              <a:t>Diffusion </a:t>
            </a:r>
            <a:r>
              <a:rPr sz="2800" spc="-5" dirty="0">
                <a:latin typeface="Trebuchet MS"/>
                <a:cs typeface="Trebuchet MS"/>
              </a:rPr>
              <a:t>is a </a:t>
            </a:r>
            <a:r>
              <a:rPr sz="2800" spc="-10" dirty="0">
                <a:latin typeface="Trebuchet MS"/>
                <a:cs typeface="Trebuchet MS"/>
              </a:rPr>
              <a:t>passive way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molecules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enter </a:t>
            </a:r>
            <a:r>
              <a:rPr sz="2800" spc="-5" dirty="0">
                <a:latin typeface="Trebuchet MS"/>
                <a:cs typeface="Trebuchet MS"/>
              </a:rPr>
              <a:t>or </a:t>
            </a:r>
            <a:r>
              <a:rPr sz="2800" spc="-10" dirty="0">
                <a:latin typeface="Trebuchet MS"/>
                <a:cs typeface="Trebuchet MS"/>
              </a:rPr>
              <a:t>exit 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spc="1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cell.</a:t>
            </a:r>
          </a:p>
          <a:p>
            <a:pPr marL="418465" indent="-393700" algn="just" rtl="0">
              <a:lnSpc>
                <a:spcPct val="100000"/>
              </a:lnSpc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800" spc="-5" dirty="0">
                <a:latin typeface="Trebuchet MS"/>
                <a:cs typeface="Trebuchet MS"/>
              </a:rPr>
              <a:t>No </a:t>
            </a:r>
            <a:r>
              <a:rPr sz="2800" spc="-10" dirty="0">
                <a:latin typeface="Trebuchet MS"/>
                <a:cs typeface="Trebuchet MS"/>
              </a:rPr>
              <a:t>cellular energy is needed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bring it</a:t>
            </a:r>
            <a:r>
              <a:rPr sz="2800" spc="5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about.</a:t>
            </a:r>
            <a:endParaRPr sz="2800" dirty="0">
              <a:latin typeface="Trebuchet MS"/>
              <a:cs typeface="Trebuchet MS"/>
            </a:endParaRPr>
          </a:p>
          <a:p>
            <a:pPr marL="311785" indent="-287020" algn="just" rtl="0">
              <a:lnSpc>
                <a:spcPct val="100000"/>
              </a:lnSpc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2800" spc="-10" dirty="0">
                <a:latin typeface="Trebuchet MS"/>
                <a:cs typeface="Trebuchet MS"/>
              </a:rPr>
              <a:t>Certain molecules can </a:t>
            </a:r>
            <a:r>
              <a:rPr sz="2800" spc="-5" dirty="0">
                <a:latin typeface="Trebuchet MS"/>
                <a:cs typeface="Trebuchet MS"/>
              </a:rPr>
              <a:t>freely cross </a:t>
            </a:r>
            <a:r>
              <a:rPr sz="2800" spc="-10" dirty="0">
                <a:latin typeface="Trebuchet MS"/>
                <a:cs typeface="Trebuchet MS"/>
              </a:rPr>
              <a:t>the plasma membrane </a:t>
            </a:r>
            <a:r>
              <a:rPr sz="2800" spc="-5" dirty="0">
                <a:latin typeface="Trebuchet MS"/>
                <a:cs typeface="Trebuchet MS"/>
              </a:rPr>
              <a:t>by</a:t>
            </a:r>
            <a:r>
              <a:rPr sz="2800" spc="204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diffusion.</a:t>
            </a:r>
            <a:endParaRPr sz="2800" dirty="0">
              <a:latin typeface="Trebuchet MS"/>
              <a:cs typeface="Trebuchet MS"/>
            </a:endParaRPr>
          </a:p>
          <a:p>
            <a:pPr marL="311785" marR="17780" indent="-287020" algn="just" rtl="0">
              <a:lnSpc>
                <a:spcPct val="100000"/>
              </a:lnSpc>
              <a:buFont typeface="Arial"/>
              <a:buChar char="•"/>
              <a:tabLst>
                <a:tab pos="311785" algn="l"/>
                <a:tab pos="312420" algn="l"/>
                <a:tab pos="8791575" algn="l"/>
              </a:tabLst>
            </a:pPr>
            <a:r>
              <a:rPr sz="2800" spc="-10" dirty="0">
                <a:latin typeface="Trebuchet MS"/>
                <a:cs typeface="Trebuchet MS"/>
              </a:rPr>
              <a:t>When molecules can cross </a:t>
            </a:r>
            <a:r>
              <a:rPr sz="2800" spc="-5" dirty="0">
                <a:latin typeface="Trebuchet MS"/>
                <a:cs typeface="Trebuchet MS"/>
              </a:rPr>
              <a:t>a </a:t>
            </a:r>
            <a:r>
              <a:rPr sz="2800" spc="-10" dirty="0">
                <a:latin typeface="Trebuchet MS"/>
                <a:cs typeface="Trebuchet MS"/>
              </a:rPr>
              <a:t>plasma membrane, which way will they </a:t>
            </a:r>
            <a:r>
              <a:rPr sz="2800" spc="-5" dirty="0">
                <a:latin typeface="Trebuchet MS"/>
                <a:cs typeface="Trebuchet MS"/>
              </a:rPr>
              <a:t>go?  The molecules </a:t>
            </a:r>
            <a:r>
              <a:rPr sz="2800" spc="-10" dirty="0">
                <a:latin typeface="Trebuchet MS"/>
                <a:cs typeface="Trebuchet MS"/>
              </a:rPr>
              <a:t>will </a:t>
            </a:r>
            <a:r>
              <a:rPr sz="2800" spc="-5" dirty="0">
                <a:latin typeface="Trebuchet MS"/>
                <a:cs typeface="Trebuchet MS"/>
              </a:rPr>
              <a:t>move in both </a:t>
            </a:r>
            <a:r>
              <a:rPr sz="2800" spc="-10" dirty="0">
                <a:latin typeface="Trebuchet MS"/>
                <a:cs typeface="Trebuchet MS"/>
              </a:rPr>
              <a:t>directions.</a:t>
            </a:r>
            <a:r>
              <a:rPr sz="2800" spc="1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But</a:t>
            </a:r>
            <a:r>
              <a:rPr sz="2800" spc="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the	net </a:t>
            </a:r>
            <a:r>
              <a:rPr sz="2800" spc="-10" dirty="0">
                <a:latin typeface="Trebuchet MS"/>
                <a:cs typeface="Trebuchet MS"/>
              </a:rPr>
              <a:t>movement will  </a:t>
            </a:r>
            <a:r>
              <a:rPr sz="2800" spc="-5" dirty="0">
                <a:latin typeface="Trebuchet MS"/>
                <a:cs typeface="Trebuchet MS"/>
              </a:rPr>
              <a:t>be from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region of </a:t>
            </a:r>
            <a:r>
              <a:rPr sz="2800" spc="-10" dirty="0">
                <a:latin typeface="Trebuchet MS"/>
                <a:cs typeface="Trebuchet MS"/>
              </a:rPr>
              <a:t>higher concentration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region of lower  </a:t>
            </a:r>
            <a:r>
              <a:rPr sz="2800" spc="-10" dirty="0">
                <a:latin typeface="Trebuchet MS"/>
                <a:cs typeface="Trebuchet MS"/>
              </a:rPr>
              <a:t>concentration, until equilibrium </a:t>
            </a:r>
            <a:r>
              <a:rPr sz="2800" spc="-5" dirty="0">
                <a:latin typeface="Trebuchet MS"/>
                <a:cs typeface="Trebuchet MS"/>
              </a:rPr>
              <a:t>is </a:t>
            </a:r>
            <a:r>
              <a:rPr sz="2800" spc="-10" dirty="0">
                <a:latin typeface="Trebuchet MS"/>
                <a:cs typeface="Trebuchet MS"/>
              </a:rPr>
              <a:t>achieved. </a:t>
            </a:r>
            <a:r>
              <a:rPr sz="2800" spc="-5" dirty="0">
                <a:latin typeface="Trebuchet MS"/>
                <a:cs typeface="Trebuchet MS"/>
              </a:rPr>
              <a:t>At </a:t>
            </a:r>
            <a:r>
              <a:rPr sz="2800" spc="-10" dirty="0">
                <a:latin typeface="Trebuchet MS"/>
                <a:cs typeface="Trebuchet MS"/>
              </a:rPr>
              <a:t>equilibrium, </a:t>
            </a:r>
            <a:r>
              <a:rPr sz="2800" spc="-5" dirty="0">
                <a:latin typeface="Trebuchet MS"/>
                <a:cs typeface="Trebuchet MS"/>
              </a:rPr>
              <a:t>as </a:t>
            </a:r>
            <a:r>
              <a:rPr sz="2800" spc="-10" dirty="0">
                <a:latin typeface="Trebuchet MS"/>
                <a:cs typeface="Trebuchet MS"/>
              </a:rPr>
              <a:t>many  molecules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substance </a:t>
            </a:r>
            <a:r>
              <a:rPr sz="2800" spc="-10" dirty="0">
                <a:latin typeface="Trebuchet MS"/>
                <a:cs typeface="Trebuchet MS"/>
              </a:rPr>
              <a:t>will </a:t>
            </a:r>
            <a:r>
              <a:rPr sz="2800" spc="-5" dirty="0">
                <a:latin typeface="Trebuchet MS"/>
                <a:cs typeface="Trebuchet MS"/>
              </a:rPr>
              <a:t>be </a:t>
            </a:r>
            <a:r>
              <a:rPr sz="2800" spc="-10" dirty="0">
                <a:latin typeface="Trebuchet MS"/>
                <a:cs typeface="Trebuchet MS"/>
              </a:rPr>
              <a:t>entering </a:t>
            </a:r>
            <a:r>
              <a:rPr sz="2800" spc="-5" dirty="0">
                <a:latin typeface="Trebuchet MS"/>
                <a:cs typeface="Trebuchet MS"/>
              </a:rPr>
              <a:t>as </a:t>
            </a:r>
            <a:r>
              <a:rPr sz="2800" spc="-10" dirty="0">
                <a:latin typeface="Trebuchet MS"/>
                <a:cs typeface="Trebuchet MS"/>
              </a:rPr>
              <a:t>leaving the</a:t>
            </a:r>
            <a:r>
              <a:rPr sz="2800" spc="1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cell</a:t>
            </a:r>
            <a:endParaRPr sz="2800" dirty="0">
              <a:latin typeface="Trebuchet MS"/>
              <a:cs typeface="Trebuchet MS"/>
            </a:endParaRPr>
          </a:p>
          <a:p>
            <a:pPr marL="25400" marR="200025" indent="106680" algn="just" rtl="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rebuchet MS"/>
                <a:cs typeface="Trebuchet MS"/>
              </a:rPr>
              <a:t>Oxygen </a:t>
            </a:r>
            <a:r>
              <a:rPr sz="2800" spc="-10" dirty="0">
                <a:latin typeface="Trebuchet MS"/>
                <a:cs typeface="Trebuchet MS"/>
              </a:rPr>
              <a:t>diffuses </a:t>
            </a:r>
            <a:r>
              <a:rPr sz="2800" spc="-5" dirty="0">
                <a:latin typeface="Trebuchet MS"/>
                <a:cs typeface="Trebuchet MS"/>
              </a:rPr>
              <a:t>across the </a:t>
            </a:r>
            <a:r>
              <a:rPr sz="2800" spc="-10" dirty="0">
                <a:latin typeface="Trebuchet MS"/>
                <a:cs typeface="Trebuchet MS"/>
              </a:rPr>
              <a:t>plasma membrane, and </a:t>
            </a:r>
            <a:r>
              <a:rPr sz="2800" spc="-5" dirty="0">
                <a:latin typeface="Trebuchet MS"/>
                <a:cs typeface="Trebuchet MS"/>
              </a:rPr>
              <a:t>the net </a:t>
            </a:r>
            <a:r>
              <a:rPr sz="2800" spc="-10" dirty="0">
                <a:latin typeface="Trebuchet MS"/>
                <a:cs typeface="Trebuchet MS"/>
              </a:rPr>
              <a:t>movement is  to</a:t>
            </a:r>
            <a:r>
              <a:rPr sz="2800" spc="-15" dirty="0">
                <a:latin typeface="Trebuchet MS"/>
                <a:cs typeface="Trebuchet MS"/>
              </a:rPr>
              <a:t>w</a:t>
            </a:r>
            <a:r>
              <a:rPr sz="2800" spc="-10" dirty="0">
                <a:latin typeface="Trebuchet MS"/>
                <a:cs typeface="Trebuchet MS"/>
              </a:rPr>
              <a:t>ar</a:t>
            </a:r>
            <a:r>
              <a:rPr sz="2800" spc="-5" dirty="0">
                <a:latin typeface="Trebuchet MS"/>
                <a:cs typeface="Trebuchet MS"/>
              </a:rPr>
              <a:t>d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th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in</a:t>
            </a:r>
            <a:r>
              <a:rPr sz="2800" spc="-20" dirty="0">
                <a:latin typeface="Trebuchet MS"/>
                <a:cs typeface="Trebuchet MS"/>
              </a:rPr>
              <a:t>s</a:t>
            </a:r>
            <a:r>
              <a:rPr sz="2800" spc="-10" dirty="0">
                <a:latin typeface="Trebuchet MS"/>
                <a:cs typeface="Trebuchet MS"/>
              </a:rPr>
              <a:t>id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spc="1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of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-10" dirty="0">
                <a:latin typeface="Trebuchet MS"/>
                <a:cs typeface="Trebuchet MS"/>
              </a:rPr>
              <a:t>h</a:t>
            </a:r>
            <a:r>
              <a:rPr sz="2800" spc="-5" dirty="0">
                <a:latin typeface="Trebuchet MS"/>
                <a:cs typeface="Trebuchet MS"/>
              </a:rPr>
              <a:t>e </a:t>
            </a:r>
            <a:r>
              <a:rPr sz="2800" spc="-10" dirty="0">
                <a:latin typeface="Trebuchet MS"/>
                <a:cs typeface="Trebuchet MS"/>
              </a:rPr>
              <a:t>cel</a:t>
            </a:r>
            <a:r>
              <a:rPr sz="2800" dirty="0">
                <a:latin typeface="Trebuchet MS"/>
                <a:cs typeface="Trebuchet MS"/>
              </a:rPr>
              <a:t>l</a:t>
            </a:r>
            <a:r>
              <a:rPr sz="2800" spc="-5" dirty="0">
                <a:latin typeface="Trebuchet MS"/>
                <a:cs typeface="Trebuchet MS"/>
              </a:rPr>
              <a:t>.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Th</a:t>
            </a:r>
            <a:r>
              <a:rPr sz="2800" spc="-15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spc="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s </a:t>
            </a:r>
            <a:r>
              <a:rPr sz="2800" spc="-10" dirty="0">
                <a:latin typeface="Trebuchet MS"/>
                <a:cs typeface="Trebuchet MS"/>
              </a:rPr>
              <a:t>becau</a:t>
            </a:r>
            <a:r>
              <a:rPr sz="2800" spc="-20" dirty="0">
                <a:latin typeface="Trebuchet MS"/>
                <a:cs typeface="Trebuchet MS"/>
              </a:rPr>
              <a:t>s</a:t>
            </a:r>
            <a:r>
              <a:rPr sz="2800" spc="-5" dirty="0">
                <a:latin typeface="Trebuchet MS"/>
                <a:cs typeface="Trebuchet MS"/>
              </a:rPr>
              <a:t>e</a:t>
            </a:r>
            <a:r>
              <a:rPr sz="2800" spc="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cel</a:t>
            </a:r>
            <a:r>
              <a:rPr sz="2800" spc="-5" dirty="0">
                <a:latin typeface="Trebuchet MS"/>
                <a:cs typeface="Trebuchet MS"/>
              </a:rPr>
              <a:t>l</a:t>
            </a:r>
            <a:r>
              <a:rPr sz="280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use</a:t>
            </a:r>
            <a:r>
              <a:rPr sz="2800" spc="-5" dirty="0">
                <a:latin typeface="Trebuchet MS"/>
                <a:cs typeface="Trebuchet MS"/>
              </a:rPr>
              <a:t>s</a:t>
            </a:r>
            <a:r>
              <a:rPr sz="2800" spc="-509" dirty="0">
                <a:latin typeface="Trebuchet MS"/>
                <a:cs typeface="Trebuchet MS"/>
              </a:rPr>
              <a:t> </a:t>
            </a:r>
            <a:r>
              <a:rPr sz="1350" spc="-7" baseline="-1234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350" spc="-660" baseline="-1234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2800" spc="-5" dirty="0">
                <a:latin typeface="Trebuchet MS"/>
                <a:cs typeface="Trebuchet MS"/>
              </a:rPr>
              <a:t>oxygen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whe</a:t>
            </a:r>
            <a:r>
              <a:rPr sz="2800" spc="-5" dirty="0">
                <a:latin typeface="Trebuchet MS"/>
                <a:cs typeface="Trebuchet MS"/>
              </a:rPr>
              <a:t>n </a:t>
            </a:r>
            <a:r>
              <a:rPr sz="2800" spc="-10" dirty="0">
                <a:latin typeface="Trebuchet MS"/>
                <a:cs typeface="Trebuchet MS"/>
              </a:rPr>
              <a:t>it  produces </a:t>
            </a:r>
            <a:r>
              <a:rPr sz="2800" spc="-100" dirty="0">
                <a:latin typeface="Trebuchet MS"/>
                <a:cs typeface="Trebuchet MS"/>
              </a:rPr>
              <a:t>ATP </a:t>
            </a:r>
            <a:r>
              <a:rPr sz="2800" spc="-10" dirty="0">
                <a:latin typeface="Trebuchet MS"/>
                <a:cs typeface="Trebuchet MS"/>
              </a:rPr>
              <a:t>molecules </a:t>
            </a:r>
            <a:r>
              <a:rPr sz="2800" spc="-5" dirty="0">
                <a:latin typeface="Trebuchet MS"/>
                <a:cs typeface="Trebuchet MS"/>
              </a:rPr>
              <a:t>for </a:t>
            </a:r>
            <a:r>
              <a:rPr sz="2800" spc="-10" dirty="0">
                <a:latin typeface="Trebuchet MS"/>
                <a:cs typeface="Trebuchet MS"/>
              </a:rPr>
              <a:t>energy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purposes.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315" y="204215"/>
            <a:ext cx="11554968" cy="6414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1417" y="614090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16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50924"/>
            <a:ext cx="11931650" cy="5027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94970" algn="just" rtl="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Osmosis </a:t>
            </a:r>
            <a:r>
              <a:rPr sz="3200" spc="-5" dirty="0">
                <a:latin typeface="Trebuchet MS"/>
                <a:cs typeface="Trebuchet MS"/>
              </a:rPr>
              <a:t>is the net movement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spc="-5" dirty="0">
                <a:latin typeface="Trebuchet MS"/>
                <a:cs typeface="Trebuchet MS"/>
              </a:rPr>
              <a:t>water across </a:t>
            </a:r>
            <a:r>
              <a:rPr sz="3200" dirty="0">
                <a:latin typeface="Trebuchet MS"/>
                <a:cs typeface="Trebuchet MS"/>
              </a:rPr>
              <a:t>a semipermeable  membrane, from </a:t>
            </a:r>
            <a:r>
              <a:rPr sz="3200" spc="-5" dirty="0">
                <a:latin typeface="Trebuchet MS"/>
                <a:cs typeface="Trebuchet MS"/>
              </a:rPr>
              <a:t>an area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spc="-5" dirty="0">
                <a:latin typeface="Trebuchet MS"/>
                <a:cs typeface="Trebuchet MS"/>
              </a:rPr>
              <a:t>higher concentration to an area </a:t>
            </a:r>
            <a:r>
              <a:rPr sz="3200" dirty="0">
                <a:latin typeface="Trebuchet MS"/>
                <a:cs typeface="Trebuchet MS"/>
              </a:rPr>
              <a:t>of  lower </a:t>
            </a:r>
            <a:r>
              <a:rPr sz="3200" spc="-5" dirty="0">
                <a:latin typeface="Trebuchet MS"/>
                <a:cs typeface="Trebuchet MS"/>
              </a:rPr>
              <a:t>concentration.</a:t>
            </a:r>
            <a:endParaRPr sz="3200" dirty="0">
              <a:latin typeface="Trebuchet MS"/>
              <a:cs typeface="Trebuchet MS"/>
            </a:endParaRPr>
          </a:p>
          <a:p>
            <a:pPr marL="12700" marR="5080" algn="just" rtl="0">
              <a:lnSpc>
                <a:spcPct val="100000"/>
              </a:lnSpc>
              <a:spcBef>
                <a:spcPts val="5"/>
              </a:spcBef>
              <a:tabLst>
                <a:tab pos="5635625" algn="l"/>
                <a:tab pos="6410960" algn="l"/>
              </a:tabLst>
            </a:pPr>
            <a:r>
              <a:rPr sz="3200" dirty="0">
                <a:latin typeface="Trebuchet MS"/>
                <a:cs typeface="Trebuchet MS"/>
              </a:rPr>
              <a:t>The membrane separates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the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two	</a:t>
            </a:r>
            <a:r>
              <a:rPr sz="3200" spc="-5" dirty="0">
                <a:latin typeface="Trebuchet MS"/>
                <a:cs typeface="Trebuchet MS"/>
              </a:rPr>
              <a:t>areas, </a:t>
            </a:r>
            <a:r>
              <a:rPr sz="3200" dirty="0">
                <a:latin typeface="Trebuchet MS"/>
                <a:cs typeface="Trebuchet MS"/>
              </a:rPr>
              <a:t>and solute </a:t>
            </a:r>
            <a:r>
              <a:rPr sz="3200" spc="-5" dirty="0">
                <a:latin typeface="Trebuchet MS"/>
                <a:cs typeface="Trebuchet MS"/>
              </a:rPr>
              <a:t>is unable to  pass </a:t>
            </a:r>
            <a:r>
              <a:rPr sz="3200" dirty="0">
                <a:latin typeface="Trebuchet MS"/>
                <a:cs typeface="Trebuchet MS"/>
              </a:rPr>
              <a:t>through the membrane. </a:t>
            </a:r>
            <a:r>
              <a:rPr sz="3200" spc="-40" dirty="0">
                <a:latin typeface="Trebuchet MS"/>
                <a:cs typeface="Trebuchet MS"/>
              </a:rPr>
              <a:t>Water </a:t>
            </a:r>
            <a:r>
              <a:rPr sz="3200" spc="-5" dirty="0">
                <a:latin typeface="Trebuchet MS"/>
                <a:cs typeface="Trebuchet MS"/>
              </a:rPr>
              <a:t>will </a:t>
            </a:r>
            <a:r>
              <a:rPr sz="3200" dirty="0">
                <a:latin typeface="Trebuchet MS"/>
                <a:cs typeface="Trebuchet MS"/>
              </a:rPr>
              <a:t>tend </a:t>
            </a:r>
            <a:r>
              <a:rPr sz="3200" spc="-5" dirty="0">
                <a:latin typeface="Trebuchet MS"/>
                <a:cs typeface="Trebuchet MS"/>
              </a:rPr>
              <a:t>to </a:t>
            </a:r>
            <a:r>
              <a:rPr sz="3200" dirty="0">
                <a:latin typeface="Trebuchet MS"/>
                <a:cs typeface="Trebuchet MS"/>
              </a:rPr>
              <a:t>flow from </a:t>
            </a:r>
            <a:r>
              <a:rPr sz="3200" spc="-5" dirty="0">
                <a:latin typeface="Trebuchet MS"/>
                <a:cs typeface="Trebuchet MS"/>
              </a:rPr>
              <a:t>the  area that has </a:t>
            </a:r>
            <a:r>
              <a:rPr sz="3200" dirty="0">
                <a:latin typeface="Trebuchet MS"/>
                <a:cs typeface="Trebuchet MS"/>
              </a:rPr>
              <a:t>less</a:t>
            </a:r>
            <a:r>
              <a:rPr sz="3200" spc="11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solute</a:t>
            </a:r>
            <a:r>
              <a:rPr sz="3200" spc="-5" dirty="0">
                <a:latin typeface="Trebuchet MS"/>
                <a:cs typeface="Trebuchet MS"/>
              </a:rPr>
              <a:t> (and	therefore more </a:t>
            </a:r>
            <a:r>
              <a:rPr sz="3200" dirty="0">
                <a:latin typeface="Trebuchet MS"/>
                <a:cs typeface="Trebuchet MS"/>
              </a:rPr>
              <a:t>water) to </a:t>
            </a:r>
            <a:r>
              <a:rPr sz="3200" spc="-5" dirty="0">
                <a:latin typeface="Trebuchet MS"/>
                <a:cs typeface="Trebuchet MS"/>
              </a:rPr>
              <a:t>the area  with more </a:t>
            </a:r>
            <a:r>
              <a:rPr sz="3200" dirty="0">
                <a:latin typeface="Trebuchet MS"/>
                <a:cs typeface="Trebuchet MS"/>
              </a:rPr>
              <a:t>solute </a:t>
            </a:r>
            <a:r>
              <a:rPr sz="3200" spc="-5" dirty="0">
                <a:latin typeface="Trebuchet MS"/>
                <a:cs typeface="Trebuchet MS"/>
              </a:rPr>
              <a:t>(and </a:t>
            </a:r>
            <a:r>
              <a:rPr sz="3200" dirty="0">
                <a:latin typeface="Trebuchet MS"/>
                <a:cs typeface="Trebuchet MS"/>
              </a:rPr>
              <a:t>therefore less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water).</a:t>
            </a:r>
            <a:endParaRPr sz="3200" dirty="0">
              <a:latin typeface="Trebuchet MS"/>
              <a:cs typeface="Trebuchet MS"/>
            </a:endParaRPr>
          </a:p>
          <a:p>
            <a:pPr marL="12700" algn="just" rtl="0">
              <a:lnSpc>
                <a:spcPts val="4785"/>
              </a:lnSpc>
            </a:pPr>
            <a:r>
              <a:rPr sz="4000" spc="-65" dirty="0">
                <a:latin typeface="Trebuchet MS"/>
                <a:cs typeface="Trebuchet MS"/>
              </a:rPr>
              <a:t>Tonicity </a:t>
            </a:r>
            <a:r>
              <a:rPr sz="3200" dirty="0">
                <a:latin typeface="Trebuchet MS"/>
                <a:cs typeface="Trebuchet MS"/>
              </a:rPr>
              <a:t>refers </a:t>
            </a:r>
            <a:r>
              <a:rPr sz="3200" spc="-5" dirty="0">
                <a:latin typeface="Trebuchet MS"/>
                <a:cs typeface="Trebuchet MS"/>
              </a:rPr>
              <a:t>to </a:t>
            </a:r>
            <a:r>
              <a:rPr sz="3200" dirty="0">
                <a:latin typeface="Trebuchet MS"/>
                <a:cs typeface="Trebuchet MS"/>
              </a:rPr>
              <a:t>the osmotic </a:t>
            </a:r>
            <a:r>
              <a:rPr sz="3200" spc="-5" dirty="0">
                <a:latin typeface="Trebuchet MS"/>
                <a:cs typeface="Trebuchet MS"/>
              </a:rPr>
              <a:t>characteristics </a:t>
            </a:r>
            <a:r>
              <a:rPr sz="3200" dirty="0">
                <a:latin typeface="Trebuchet MS"/>
                <a:cs typeface="Trebuchet MS"/>
              </a:rPr>
              <a:t>of a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solution</a:t>
            </a:r>
          </a:p>
          <a:p>
            <a:pPr marL="12700" marR="1901189" algn="just" rtl="0">
              <a:lnSpc>
                <a:spcPct val="100299"/>
              </a:lnSpc>
              <a:spcBef>
                <a:spcPts val="5"/>
              </a:spcBef>
            </a:pPr>
            <a:r>
              <a:rPr sz="3200" spc="-5" dirty="0">
                <a:latin typeface="Trebuchet MS"/>
                <a:cs typeface="Trebuchet MS"/>
              </a:rPr>
              <a:t>across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particular </a:t>
            </a:r>
            <a:r>
              <a:rPr sz="3200" dirty="0">
                <a:latin typeface="Trebuchet MS"/>
                <a:cs typeface="Trebuchet MS"/>
              </a:rPr>
              <a:t>membrane, such </a:t>
            </a:r>
            <a:r>
              <a:rPr sz="3200" spc="-5" dirty="0">
                <a:latin typeface="Trebuchet MS"/>
                <a:cs typeface="Trebuchet MS"/>
              </a:rPr>
              <a:t>as </a:t>
            </a:r>
            <a:r>
              <a:rPr sz="3200" dirty="0">
                <a:latin typeface="Trebuchet MS"/>
                <a:cs typeface="Trebuchet MS"/>
              </a:rPr>
              <a:t>a red </a:t>
            </a:r>
            <a:r>
              <a:rPr sz="3200" spc="-5" dirty="0">
                <a:latin typeface="Trebuchet MS"/>
                <a:cs typeface="Trebuchet MS"/>
              </a:rPr>
              <a:t>blood cell  membrane.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6719" y="227787"/>
            <a:ext cx="25768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Trebuchet MS"/>
                <a:cs typeface="Trebuchet MS"/>
              </a:rPr>
              <a:t>Osmosis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031" y="212293"/>
            <a:ext cx="6142355" cy="612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0" algn="just" rtl="0">
              <a:lnSpc>
                <a:spcPct val="100000"/>
              </a:lnSpc>
              <a:spcBef>
                <a:spcPts val="100"/>
              </a:spcBef>
            </a:pPr>
            <a:r>
              <a:rPr sz="3600" b="1" spc="-50" dirty="0">
                <a:latin typeface="Trebuchet MS"/>
                <a:cs typeface="Trebuchet MS"/>
              </a:rPr>
              <a:t>Normally, </a:t>
            </a:r>
            <a:r>
              <a:rPr sz="3600" b="1" spc="-5" dirty="0">
                <a:latin typeface="Trebuchet MS"/>
                <a:cs typeface="Trebuchet MS"/>
              </a:rPr>
              <a:t>body </a:t>
            </a:r>
            <a:r>
              <a:rPr sz="3600" b="1" dirty="0">
                <a:latin typeface="Trebuchet MS"/>
                <a:cs typeface="Trebuchet MS"/>
              </a:rPr>
              <a:t>fluids are  </a:t>
            </a:r>
            <a:r>
              <a:rPr sz="3600" b="1" spc="-5" dirty="0">
                <a:latin typeface="Trebuchet MS"/>
                <a:cs typeface="Trebuchet MS"/>
              </a:rPr>
              <a:t>isotonic to cells </a:t>
            </a:r>
            <a:r>
              <a:rPr sz="3600" b="1" dirty="0">
                <a:latin typeface="Trebuchet MS"/>
                <a:cs typeface="Trebuchet MS"/>
              </a:rPr>
              <a:t>There </a:t>
            </a:r>
            <a:r>
              <a:rPr sz="3600" b="1" spc="-5" dirty="0">
                <a:latin typeface="Trebuchet MS"/>
                <a:cs typeface="Trebuchet MS"/>
              </a:rPr>
              <a:t>is the  </a:t>
            </a:r>
            <a:r>
              <a:rPr sz="3600" b="1" dirty="0">
                <a:latin typeface="Trebuchet MS"/>
                <a:cs typeface="Trebuchet MS"/>
              </a:rPr>
              <a:t>same </a:t>
            </a:r>
            <a:r>
              <a:rPr sz="3600" b="1" spc="-10" dirty="0">
                <a:latin typeface="Trebuchet MS"/>
                <a:cs typeface="Trebuchet MS"/>
              </a:rPr>
              <a:t>concentration </a:t>
            </a:r>
            <a:r>
              <a:rPr sz="3600" b="1" dirty="0">
                <a:latin typeface="Trebuchet MS"/>
                <a:cs typeface="Trebuchet MS"/>
              </a:rPr>
              <a:t>of </a:t>
            </a:r>
            <a:r>
              <a:rPr sz="3600" b="1" spc="-5" dirty="0">
                <a:latin typeface="Trebuchet MS"/>
                <a:cs typeface="Trebuchet MS"/>
              </a:rPr>
              <a:t>non  </a:t>
            </a:r>
            <a:r>
              <a:rPr sz="3600" b="1" dirty="0">
                <a:latin typeface="Trebuchet MS"/>
                <a:cs typeface="Trebuchet MS"/>
              </a:rPr>
              <a:t>diffusible </a:t>
            </a:r>
            <a:r>
              <a:rPr sz="4000" b="1" spc="-5" dirty="0">
                <a:latin typeface="Trebuchet MS"/>
                <a:cs typeface="Trebuchet MS"/>
              </a:rPr>
              <a:t>solutes </a:t>
            </a:r>
            <a:r>
              <a:rPr sz="3600" b="1" dirty="0">
                <a:latin typeface="Trebuchet MS"/>
                <a:cs typeface="Trebuchet MS"/>
              </a:rPr>
              <a:t>and</a:t>
            </a:r>
            <a:r>
              <a:rPr sz="3600" b="1" spc="-204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water  on both sides of </a:t>
            </a:r>
            <a:r>
              <a:rPr sz="3600" b="1" spc="-5" dirty="0">
                <a:latin typeface="Trebuchet MS"/>
                <a:cs typeface="Trebuchet MS"/>
              </a:rPr>
              <a:t>the </a:t>
            </a:r>
            <a:r>
              <a:rPr sz="3600" b="1" dirty="0">
                <a:latin typeface="Trebuchet MS"/>
                <a:cs typeface="Trebuchet MS"/>
              </a:rPr>
              <a:t>plasma  </a:t>
            </a:r>
            <a:r>
              <a:rPr sz="3600" b="1" spc="-20" dirty="0">
                <a:latin typeface="Trebuchet MS"/>
                <a:cs typeface="Trebuchet MS"/>
              </a:rPr>
              <a:t>membrane.</a:t>
            </a:r>
            <a:endParaRPr sz="3600" dirty="0">
              <a:latin typeface="Trebuchet MS"/>
              <a:cs typeface="Trebuchet MS"/>
            </a:endParaRPr>
          </a:p>
          <a:p>
            <a:pPr marL="12700" marR="5080" algn="just" rtl="0">
              <a:lnSpc>
                <a:spcPct val="100000"/>
              </a:lnSpc>
              <a:spcBef>
                <a:spcPts val="10"/>
              </a:spcBef>
            </a:pPr>
            <a:r>
              <a:rPr sz="3600" b="1" spc="-5" dirty="0">
                <a:latin typeface="Trebuchet MS"/>
                <a:cs typeface="Trebuchet MS"/>
              </a:rPr>
              <a:t>Therefore, cells maintain  their normal </a:t>
            </a:r>
            <a:r>
              <a:rPr sz="3600" b="1" dirty="0">
                <a:latin typeface="Trebuchet MS"/>
                <a:cs typeface="Trebuchet MS"/>
              </a:rPr>
              <a:t>size and</a:t>
            </a:r>
            <a:r>
              <a:rPr sz="3600" b="1" spc="-60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shape.  </a:t>
            </a:r>
            <a:r>
              <a:rPr sz="3600" b="1" spc="-15" dirty="0">
                <a:latin typeface="Trebuchet MS"/>
                <a:cs typeface="Trebuchet MS"/>
              </a:rPr>
              <a:t>Intravenous </a:t>
            </a:r>
            <a:r>
              <a:rPr sz="3600" b="1" dirty="0">
                <a:latin typeface="Trebuchet MS"/>
                <a:cs typeface="Trebuchet MS"/>
              </a:rPr>
              <a:t>solutions given  </a:t>
            </a:r>
            <a:r>
              <a:rPr sz="3600" b="1" spc="-5" dirty="0">
                <a:latin typeface="Trebuchet MS"/>
                <a:cs typeface="Trebuchet MS"/>
              </a:rPr>
              <a:t>in medical </a:t>
            </a:r>
            <a:r>
              <a:rPr sz="3600" b="1" dirty="0">
                <a:latin typeface="Trebuchet MS"/>
                <a:cs typeface="Trebuchet MS"/>
              </a:rPr>
              <a:t>situations</a:t>
            </a:r>
            <a:r>
              <a:rPr sz="3600" b="1" spc="-4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are</a:t>
            </a:r>
            <a:endParaRPr sz="3600" dirty="0">
              <a:latin typeface="Trebuchet MS"/>
              <a:cs typeface="Trebuchet MS"/>
            </a:endParaRPr>
          </a:p>
          <a:p>
            <a:pPr marL="12700" algn="just" rtl="0">
              <a:lnSpc>
                <a:spcPct val="100000"/>
              </a:lnSpc>
              <a:spcBef>
                <a:spcPts val="25"/>
              </a:spcBef>
            </a:pPr>
            <a:r>
              <a:rPr sz="3600" b="1" spc="-5" dirty="0">
                <a:latin typeface="Trebuchet MS"/>
                <a:cs typeface="Trebuchet MS"/>
              </a:rPr>
              <a:t>usually isotonic.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4159" y="1941576"/>
            <a:ext cx="3886200" cy="410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1195" y="838200"/>
            <a:ext cx="5350763" cy="523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727" y="1010539"/>
            <a:ext cx="11828273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Solutions </a:t>
            </a:r>
            <a:r>
              <a:rPr sz="3200" spc="-5" dirty="0">
                <a:latin typeface="Trebuchet MS"/>
                <a:cs typeface="Trebuchet MS"/>
              </a:rPr>
              <a:t>that cause cells to </a:t>
            </a:r>
            <a:r>
              <a:rPr sz="3200" dirty="0">
                <a:latin typeface="Trebuchet MS"/>
                <a:cs typeface="Trebuchet MS"/>
              </a:rPr>
              <a:t>swell or even </a:t>
            </a:r>
            <a:r>
              <a:rPr sz="3200" spc="-5" dirty="0">
                <a:latin typeface="Trebuchet MS"/>
                <a:cs typeface="Trebuchet MS"/>
              </a:rPr>
              <a:t>to burst due to  an intake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spc="-5" dirty="0">
                <a:latin typeface="Trebuchet MS"/>
                <a:cs typeface="Trebuchet MS"/>
              </a:rPr>
              <a:t>water are </a:t>
            </a:r>
            <a:r>
              <a:rPr sz="3200" dirty="0">
                <a:latin typeface="Trebuchet MS"/>
                <a:cs typeface="Trebuchet MS"/>
              </a:rPr>
              <a:t>said </a:t>
            </a:r>
            <a:r>
              <a:rPr sz="3200" spc="-5" dirty="0">
                <a:latin typeface="Trebuchet MS"/>
                <a:cs typeface="Trebuchet MS"/>
              </a:rPr>
              <a:t>to be</a:t>
            </a:r>
            <a:r>
              <a:rPr sz="3200" spc="45" dirty="0"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6FC0"/>
                </a:solidFill>
                <a:latin typeface="Trebuchet MS"/>
                <a:cs typeface="Trebuchet MS"/>
              </a:rPr>
              <a:t>hypotonic</a:t>
            </a:r>
            <a:r>
              <a:rPr sz="3200" dirty="0">
                <a:latin typeface="Trebuchet MS"/>
                <a:cs typeface="Trebuchet MS"/>
              </a:rPr>
              <a:t>.</a:t>
            </a:r>
          </a:p>
          <a:p>
            <a:pPr marL="12700" marR="140970" indent="99060" algn="just" rtl="0">
              <a:lnSpc>
                <a:spcPct val="100000"/>
              </a:lnSpc>
            </a:pPr>
            <a:r>
              <a:rPr sz="3200" dirty="0">
                <a:solidFill>
                  <a:srgbClr val="006FC0"/>
                </a:solidFill>
                <a:latin typeface="Trebuchet MS"/>
                <a:cs typeface="Trebuchet MS"/>
              </a:rPr>
              <a:t>A </a:t>
            </a:r>
            <a:r>
              <a:rPr sz="3200" spc="-5" dirty="0">
                <a:solidFill>
                  <a:srgbClr val="006FC0"/>
                </a:solidFill>
                <a:latin typeface="Trebuchet MS"/>
                <a:cs typeface="Trebuchet MS"/>
              </a:rPr>
              <a:t>hypotonic </a:t>
            </a:r>
            <a:r>
              <a:rPr sz="3200" dirty="0">
                <a:solidFill>
                  <a:srgbClr val="006FC0"/>
                </a:solidFill>
                <a:latin typeface="Trebuchet MS"/>
                <a:cs typeface="Trebuchet MS"/>
              </a:rPr>
              <a:t>solution </a:t>
            </a:r>
            <a:r>
              <a:rPr sz="3200" spc="-5" dirty="0">
                <a:latin typeface="Trebuchet MS"/>
                <a:cs typeface="Trebuchet MS"/>
              </a:rPr>
              <a:t>has </a:t>
            </a:r>
            <a:r>
              <a:rPr sz="3200" dirty="0">
                <a:latin typeface="Trebuchet MS"/>
                <a:cs typeface="Trebuchet MS"/>
              </a:rPr>
              <a:t>a lower </a:t>
            </a:r>
            <a:r>
              <a:rPr sz="3200" spc="-5" dirty="0">
                <a:latin typeface="Trebuchet MS"/>
                <a:cs typeface="Trebuchet MS"/>
              </a:rPr>
              <a:t>concentration </a:t>
            </a:r>
            <a:r>
              <a:rPr sz="3200" dirty="0">
                <a:latin typeface="Trebuchet MS"/>
                <a:cs typeface="Trebuchet MS"/>
              </a:rPr>
              <a:t>of</a:t>
            </a:r>
            <a:r>
              <a:rPr sz="3200" spc="-1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solute  </a:t>
            </a:r>
            <a:r>
              <a:rPr sz="3200" spc="-5" dirty="0">
                <a:latin typeface="Trebuchet MS"/>
                <a:cs typeface="Trebuchet MS"/>
              </a:rPr>
              <a:t>and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higher concentration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spc="-5" dirty="0">
                <a:latin typeface="Trebuchet MS"/>
                <a:cs typeface="Trebuchet MS"/>
              </a:rPr>
              <a:t>water than the</a:t>
            </a:r>
            <a:r>
              <a:rPr sz="3200" spc="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cells.</a:t>
            </a:r>
          </a:p>
          <a:p>
            <a:pPr marL="12700" marR="144780" indent="121920" algn="just" rtl="0">
              <a:lnSpc>
                <a:spcPct val="100000"/>
              </a:lnSpc>
            </a:pPr>
            <a:r>
              <a:rPr sz="3200" spc="-5" dirty="0">
                <a:latin typeface="Trebuchet MS"/>
                <a:cs typeface="Trebuchet MS"/>
              </a:rPr>
              <a:t>If </a:t>
            </a:r>
            <a:r>
              <a:rPr sz="3200" dirty="0">
                <a:latin typeface="Trebuchet MS"/>
                <a:cs typeface="Trebuchet MS"/>
              </a:rPr>
              <a:t>red </a:t>
            </a:r>
            <a:r>
              <a:rPr sz="3200" spc="-5" dirty="0">
                <a:latin typeface="Trebuchet MS"/>
                <a:cs typeface="Trebuchet MS"/>
              </a:rPr>
              <a:t>blood cells are placed in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hypotonic </a:t>
            </a:r>
            <a:r>
              <a:rPr sz="3200" dirty="0">
                <a:latin typeface="Trebuchet MS"/>
                <a:cs typeface="Trebuchet MS"/>
              </a:rPr>
              <a:t>solution,  </a:t>
            </a:r>
            <a:r>
              <a:rPr sz="3200" spc="-5" dirty="0">
                <a:latin typeface="Trebuchet MS"/>
                <a:cs typeface="Trebuchet MS"/>
              </a:rPr>
              <a:t>water </a:t>
            </a:r>
            <a:r>
              <a:rPr sz="3200" dirty="0">
                <a:latin typeface="Trebuchet MS"/>
                <a:cs typeface="Trebuchet MS"/>
              </a:rPr>
              <a:t>enters </a:t>
            </a:r>
            <a:r>
              <a:rPr sz="3200" spc="-5" dirty="0">
                <a:latin typeface="Trebuchet MS"/>
                <a:cs typeface="Trebuchet MS"/>
              </a:rPr>
              <a:t>the cells. </a:t>
            </a:r>
            <a:r>
              <a:rPr sz="3200" dirty="0">
                <a:solidFill>
                  <a:srgbClr val="006FC0"/>
                </a:solidFill>
                <a:latin typeface="Trebuchet MS"/>
                <a:cs typeface="Trebuchet MS"/>
              </a:rPr>
              <a:t>They swell </a:t>
            </a:r>
            <a:r>
              <a:rPr sz="3200" spc="5" dirty="0">
                <a:solidFill>
                  <a:srgbClr val="006FC0"/>
                </a:solidFill>
                <a:latin typeface="Trebuchet MS"/>
                <a:cs typeface="Trebuchet MS"/>
              </a:rPr>
              <a:t>to </a:t>
            </a:r>
            <a:r>
              <a:rPr sz="3200" spc="-5" dirty="0">
                <a:solidFill>
                  <a:srgbClr val="006FC0"/>
                </a:solidFill>
                <a:latin typeface="Trebuchet MS"/>
                <a:cs typeface="Trebuchet MS"/>
              </a:rPr>
              <a:t>bursting </a:t>
            </a:r>
            <a:r>
              <a:rPr sz="3200" spc="-55" dirty="0">
                <a:solidFill>
                  <a:srgbClr val="006FC0"/>
                </a:solidFill>
                <a:latin typeface="Trebuchet MS"/>
                <a:cs typeface="Trebuchet MS"/>
              </a:rPr>
              <a:t>Lysis </a:t>
            </a:r>
            <a:r>
              <a:rPr sz="3200" spc="-5" dirty="0">
                <a:solidFill>
                  <a:srgbClr val="006FC0"/>
                </a:solidFill>
                <a:latin typeface="Trebuchet MS"/>
                <a:cs typeface="Trebuchet MS"/>
              </a:rPr>
              <a:t>is  used to </a:t>
            </a:r>
            <a:r>
              <a:rPr sz="3200" dirty="0">
                <a:solidFill>
                  <a:srgbClr val="006FC0"/>
                </a:solidFill>
                <a:latin typeface="Trebuchet MS"/>
                <a:cs typeface="Trebuchet MS"/>
              </a:rPr>
              <a:t>refer </a:t>
            </a:r>
            <a:r>
              <a:rPr sz="3200" spc="-5" dirty="0">
                <a:solidFill>
                  <a:srgbClr val="006FC0"/>
                </a:solidFill>
                <a:latin typeface="Trebuchet MS"/>
                <a:cs typeface="Trebuchet MS"/>
              </a:rPr>
              <a:t>to the process </a:t>
            </a:r>
            <a:r>
              <a:rPr sz="3200" dirty="0">
                <a:solidFill>
                  <a:srgbClr val="006FC0"/>
                </a:solidFill>
                <a:latin typeface="Trebuchet MS"/>
                <a:cs typeface="Trebuchet MS"/>
              </a:rPr>
              <a:t>of </a:t>
            </a:r>
            <a:r>
              <a:rPr sz="3200" spc="-5" dirty="0">
                <a:solidFill>
                  <a:srgbClr val="006FC0"/>
                </a:solidFill>
                <a:latin typeface="Trebuchet MS"/>
                <a:cs typeface="Trebuchet MS"/>
              </a:rPr>
              <a:t>bursting </a:t>
            </a:r>
            <a:r>
              <a:rPr sz="3200" spc="-5" dirty="0">
                <a:latin typeface="Trebuchet MS"/>
                <a:cs typeface="Trebuchet MS"/>
              </a:rPr>
              <a:t>cells. </a:t>
            </a:r>
            <a:r>
              <a:rPr sz="3200" dirty="0">
                <a:latin typeface="Trebuchet MS"/>
                <a:cs typeface="Trebuchet MS"/>
              </a:rPr>
              <a:t>Bursting</a:t>
            </a:r>
            <a:r>
              <a:rPr sz="3200" spc="1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</a:t>
            </a:r>
            <a:r>
              <a:rPr lang="ar-IQ" sz="320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red </a:t>
            </a:r>
            <a:r>
              <a:rPr sz="3200" spc="-5" dirty="0">
                <a:latin typeface="Trebuchet MS"/>
                <a:cs typeface="Trebuchet MS"/>
              </a:rPr>
              <a:t>blood cells is termed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hemolysis.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11437061" cy="4006173"/>
          </a:xfrm>
          <a:prstGeom prst="rect">
            <a:avLst/>
          </a:prstGeom>
        </p:spPr>
        <p:txBody>
          <a:bodyPr vert="horz" wrap="square" lIns="0" tIns="792429" rIns="0" bIns="0" rtlCol="0">
            <a:spAutoFit/>
          </a:bodyPr>
          <a:lstStyle/>
          <a:p>
            <a:pPr marL="461009" marR="1023619" indent="13335" algn="just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404040"/>
                </a:solidFill>
                <a:latin typeface="Trebuchet MS"/>
                <a:cs typeface="Trebuchet MS"/>
              </a:rPr>
              <a:t>All organisms, </a:t>
            </a:r>
            <a:r>
              <a:rPr sz="4000" b="0" spc="-10" dirty="0">
                <a:solidFill>
                  <a:srgbClr val="404040"/>
                </a:solidFill>
                <a:latin typeface="Trebuchet MS"/>
                <a:cs typeface="Trebuchet MS"/>
              </a:rPr>
              <a:t>including humans, are  </a:t>
            </a:r>
            <a:r>
              <a:rPr sz="4000" b="0" spc="-5" dirty="0">
                <a:solidFill>
                  <a:srgbClr val="404040"/>
                </a:solidFill>
                <a:latin typeface="Trebuchet MS"/>
                <a:cs typeface="Trebuchet MS"/>
              </a:rPr>
              <a:t>composed of</a:t>
            </a:r>
            <a:r>
              <a:rPr sz="4000" b="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000" b="0" spc="-10" dirty="0">
                <a:solidFill>
                  <a:srgbClr val="404040"/>
                </a:solidFill>
                <a:latin typeface="Trebuchet MS"/>
                <a:cs typeface="Trebuchet MS"/>
              </a:rPr>
              <a:t>cells.</a:t>
            </a:r>
            <a:endParaRPr sz="4000" dirty="0">
              <a:latin typeface="Trebuchet MS"/>
              <a:cs typeface="Trebuchet MS"/>
            </a:endParaRPr>
          </a:p>
          <a:p>
            <a:pPr marL="461009" marR="5080" indent="13335" algn="just">
              <a:lnSpc>
                <a:spcPct val="100000"/>
              </a:lnSpc>
              <a:spcBef>
                <a:spcPts val="1000"/>
              </a:spcBef>
            </a:pPr>
            <a:r>
              <a:rPr sz="4000" b="0" spc="-5" dirty="0">
                <a:solidFill>
                  <a:srgbClr val="404040"/>
                </a:solidFill>
                <a:latin typeface="Trebuchet MS"/>
                <a:cs typeface="Trebuchet MS"/>
              </a:rPr>
              <a:t>This is not apparent </a:t>
            </a:r>
            <a:r>
              <a:rPr sz="4000" b="0" spc="-10" dirty="0">
                <a:solidFill>
                  <a:srgbClr val="404040"/>
                </a:solidFill>
                <a:latin typeface="Trebuchet MS"/>
                <a:cs typeface="Trebuchet MS"/>
              </a:rPr>
              <a:t>until you </a:t>
            </a:r>
            <a:r>
              <a:rPr sz="4000" b="0" spc="-5" dirty="0">
                <a:solidFill>
                  <a:srgbClr val="404040"/>
                </a:solidFill>
                <a:latin typeface="Trebuchet MS"/>
                <a:cs typeface="Trebuchet MS"/>
              </a:rPr>
              <a:t>compare  unicellular organisms </a:t>
            </a:r>
            <a:r>
              <a:rPr sz="4000" b="0" spc="-10" dirty="0">
                <a:solidFill>
                  <a:srgbClr val="404040"/>
                </a:solidFill>
                <a:latin typeface="Trebuchet MS"/>
                <a:cs typeface="Trebuchet MS"/>
              </a:rPr>
              <a:t>with the </a:t>
            </a:r>
            <a:r>
              <a:rPr sz="4000" b="0" spc="-5" dirty="0">
                <a:solidFill>
                  <a:srgbClr val="404040"/>
                </a:solidFill>
                <a:latin typeface="Trebuchet MS"/>
                <a:cs typeface="Trebuchet MS"/>
              </a:rPr>
              <a:t>tissues of  </a:t>
            </a:r>
            <a:r>
              <a:rPr sz="4000" b="0" spc="-10" dirty="0">
                <a:solidFill>
                  <a:srgbClr val="404040"/>
                </a:solidFill>
                <a:latin typeface="Trebuchet MS"/>
                <a:cs typeface="Trebuchet MS"/>
              </a:rPr>
              <a:t>multicellular </a:t>
            </a:r>
            <a:r>
              <a:rPr sz="4000" b="0" dirty="0">
                <a:solidFill>
                  <a:srgbClr val="404040"/>
                </a:solidFill>
                <a:latin typeface="Trebuchet MS"/>
                <a:cs typeface="Trebuchet MS"/>
              </a:rPr>
              <a:t>ones </a:t>
            </a:r>
            <a:r>
              <a:rPr sz="4000" b="0" spc="-5" dirty="0">
                <a:solidFill>
                  <a:srgbClr val="404040"/>
                </a:solidFill>
                <a:latin typeface="Trebuchet MS"/>
                <a:cs typeface="Trebuchet MS"/>
              </a:rPr>
              <a:t>under </a:t>
            </a:r>
            <a:r>
              <a:rPr sz="4000" b="0" spc="-1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4000" b="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4000" b="0" spc="-5" dirty="0">
                <a:solidFill>
                  <a:srgbClr val="404040"/>
                </a:solidFill>
                <a:latin typeface="Trebuchet MS"/>
                <a:cs typeface="Trebuchet MS"/>
              </a:rPr>
              <a:t>microscope.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219" y="398475"/>
            <a:ext cx="6906259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404040"/>
                </a:solidFill>
                <a:latin typeface="Trebuchet MS"/>
                <a:cs typeface="Trebuchet MS"/>
              </a:rPr>
              <a:t>What </a:t>
            </a:r>
            <a:r>
              <a:rPr sz="80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80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8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8000" dirty="0">
                <a:solidFill>
                  <a:srgbClr val="404040"/>
                </a:solidFill>
                <a:latin typeface="Trebuchet MS"/>
                <a:cs typeface="Trebuchet MS"/>
              </a:rPr>
              <a:t>Cell?</a:t>
            </a:r>
            <a:endParaRPr sz="80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3486"/>
            <a:ext cx="11843385" cy="597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rebuchet MS"/>
                <a:cs typeface="Trebuchet MS"/>
              </a:rPr>
              <a:t>Solutions </a:t>
            </a:r>
            <a:r>
              <a:rPr sz="3000" spc="-5" dirty="0">
                <a:latin typeface="Trebuchet MS"/>
                <a:cs typeface="Trebuchet MS"/>
              </a:rPr>
              <a:t>that cause cells to </a:t>
            </a:r>
            <a:r>
              <a:rPr sz="3000" dirty="0">
                <a:latin typeface="Trebuchet MS"/>
                <a:cs typeface="Trebuchet MS"/>
              </a:rPr>
              <a:t>shrink or </a:t>
            </a:r>
            <a:r>
              <a:rPr sz="3000" spc="-5" dirty="0">
                <a:latin typeface="Trebuchet MS"/>
                <a:cs typeface="Trebuchet MS"/>
              </a:rPr>
              <a:t>shrivel due to </a:t>
            </a:r>
            <a:r>
              <a:rPr sz="3000" dirty="0">
                <a:latin typeface="Trebuchet MS"/>
                <a:cs typeface="Trebuchet MS"/>
              </a:rPr>
              <a:t>loss of </a:t>
            </a:r>
            <a:r>
              <a:rPr sz="3000" spc="-5" dirty="0">
                <a:latin typeface="Trebuchet MS"/>
                <a:cs typeface="Trebuchet MS"/>
              </a:rPr>
              <a:t>water are  said to </a:t>
            </a:r>
            <a:r>
              <a:rPr sz="3000" spc="-5" dirty="0">
                <a:solidFill>
                  <a:srgbClr val="006FC0"/>
                </a:solidFill>
                <a:latin typeface="Trebuchet MS"/>
                <a:cs typeface="Trebuchet MS"/>
              </a:rPr>
              <a:t>be hypertonic.</a:t>
            </a:r>
            <a:endParaRPr sz="3000" dirty="0">
              <a:latin typeface="Trebuchet MS"/>
              <a:cs typeface="Trebuchet MS"/>
            </a:endParaRPr>
          </a:p>
          <a:p>
            <a:pPr marL="12700" marR="886460" algn="just" rtl="0">
              <a:lnSpc>
                <a:spcPct val="100000"/>
              </a:lnSpc>
            </a:pPr>
            <a:r>
              <a:rPr sz="3000" dirty="0">
                <a:latin typeface="Trebuchet MS"/>
                <a:cs typeface="Trebuchet MS"/>
              </a:rPr>
              <a:t>A </a:t>
            </a:r>
            <a:r>
              <a:rPr sz="3000" spc="-5" dirty="0">
                <a:latin typeface="Trebuchet MS"/>
                <a:cs typeface="Trebuchet MS"/>
              </a:rPr>
              <a:t>hypertonic solution has </a:t>
            </a:r>
            <a:r>
              <a:rPr sz="3000" dirty="0">
                <a:latin typeface="Trebuchet MS"/>
                <a:cs typeface="Trebuchet MS"/>
              </a:rPr>
              <a:t>a </a:t>
            </a:r>
            <a:r>
              <a:rPr sz="3000" spc="-5" dirty="0">
                <a:latin typeface="Trebuchet MS"/>
                <a:cs typeface="Trebuchet MS"/>
              </a:rPr>
              <a:t>higher concentration </a:t>
            </a:r>
            <a:r>
              <a:rPr sz="3000" dirty="0">
                <a:latin typeface="Trebuchet MS"/>
                <a:cs typeface="Trebuchet MS"/>
              </a:rPr>
              <a:t>of solute </a:t>
            </a:r>
            <a:r>
              <a:rPr sz="3000" spc="-5" dirty="0">
                <a:latin typeface="Trebuchet MS"/>
                <a:cs typeface="Trebuchet MS"/>
              </a:rPr>
              <a:t>and</a:t>
            </a:r>
            <a:r>
              <a:rPr sz="3000" spc="-24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a  lower </a:t>
            </a:r>
            <a:r>
              <a:rPr sz="3000" spc="-5" dirty="0">
                <a:latin typeface="Trebuchet MS"/>
                <a:cs typeface="Trebuchet MS"/>
              </a:rPr>
              <a:t>concentration </a:t>
            </a:r>
            <a:r>
              <a:rPr sz="3000" dirty="0">
                <a:latin typeface="Trebuchet MS"/>
                <a:cs typeface="Trebuchet MS"/>
              </a:rPr>
              <a:t>of </a:t>
            </a:r>
            <a:r>
              <a:rPr sz="3000" spc="-5" dirty="0">
                <a:latin typeface="Trebuchet MS"/>
                <a:cs typeface="Trebuchet MS"/>
              </a:rPr>
              <a:t>water </a:t>
            </a:r>
            <a:r>
              <a:rPr sz="3000" dirty="0">
                <a:latin typeface="Trebuchet MS"/>
                <a:cs typeface="Trebuchet MS"/>
              </a:rPr>
              <a:t>than </a:t>
            </a:r>
            <a:r>
              <a:rPr sz="3000" spc="-5" dirty="0">
                <a:latin typeface="Trebuchet MS"/>
                <a:cs typeface="Trebuchet MS"/>
              </a:rPr>
              <a:t>do the</a:t>
            </a:r>
            <a:r>
              <a:rPr sz="3000" spc="-50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cells.</a:t>
            </a:r>
            <a:endParaRPr sz="3000" dirty="0">
              <a:latin typeface="Trebuchet MS"/>
              <a:cs typeface="Trebuchet MS"/>
            </a:endParaRPr>
          </a:p>
          <a:p>
            <a:pPr marL="12700" marR="151130" algn="just" rtl="0">
              <a:lnSpc>
                <a:spcPct val="100000"/>
              </a:lnSpc>
            </a:pPr>
            <a:r>
              <a:rPr sz="3000" spc="-5" dirty="0">
                <a:latin typeface="Trebuchet MS"/>
                <a:cs typeface="Trebuchet MS"/>
              </a:rPr>
              <a:t>If </a:t>
            </a:r>
            <a:r>
              <a:rPr sz="3000" dirty="0">
                <a:latin typeface="Trebuchet MS"/>
                <a:cs typeface="Trebuchet MS"/>
              </a:rPr>
              <a:t>red </a:t>
            </a:r>
            <a:r>
              <a:rPr sz="3000" spc="-5" dirty="0">
                <a:latin typeface="Trebuchet MS"/>
                <a:cs typeface="Trebuchet MS"/>
              </a:rPr>
              <a:t>blood cells are placed in </a:t>
            </a:r>
            <a:r>
              <a:rPr sz="3000" dirty="0">
                <a:latin typeface="Trebuchet MS"/>
                <a:cs typeface="Trebuchet MS"/>
              </a:rPr>
              <a:t>a </a:t>
            </a:r>
            <a:r>
              <a:rPr sz="3000" spc="-5" dirty="0">
                <a:latin typeface="Trebuchet MS"/>
                <a:cs typeface="Trebuchet MS"/>
              </a:rPr>
              <a:t>hypertonic solution, water </a:t>
            </a:r>
            <a:r>
              <a:rPr sz="3000" dirty="0">
                <a:latin typeface="Trebuchet MS"/>
                <a:cs typeface="Trebuchet MS"/>
              </a:rPr>
              <a:t>leaves  </a:t>
            </a:r>
            <a:r>
              <a:rPr sz="3000" spc="-5" dirty="0">
                <a:latin typeface="Trebuchet MS"/>
                <a:cs typeface="Trebuchet MS"/>
              </a:rPr>
              <a:t>the cells; they </a:t>
            </a:r>
            <a:r>
              <a:rPr sz="3000" dirty="0">
                <a:latin typeface="Trebuchet MS"/>
                <a:cs typeface="Trebuchet MS"/>
              </a:rPr>
              <a:t>shrink The </a:t>
            </a:r>
            <a:r>
              <a:rPr sz="3000" spc="-5" dirty="0">
                <a:latin typeface="Trebuchet MS"/>
                <a:cs typeface="Trebuchet MS"/>
              </a:rPr>
              <a:t>term </a:t>
            </a:r>
            <a:r>
              <a:rPr sz="3000" spc="-5" dirty="0">
                <a:solidFill>
                  <a:srgbClr val="006FC0"/>
                </a:solidFill>
                <a:latin typeface="Trebuchet MS"/>
                <a:cs typeface="Trebuchet MS"/>
              </a:rPr>
              <a:t>crenation </a:t>
            </a:r>
            <a:r>
              <a:rPr sz="3000" spc="-5" dirty="0">
                <a:latin typeface="Trebuchet MS"/>
                <a:cs typeface="Trebuchet MS"/>
              </a:rPr>
              <a:t>refers to </a:t>
            </a:r>
            <a:r>
              <a:rPr sz="3000" dirty="0">
                <a:latin typeface="Trebuchet MS"/>
                <a:cs typeface="Trebuchet MS"/>
              </a:rPr>
              <a:t>red blood </a:t>
            </a:r>
            <a:r>
              <a:rPr sz="3000" spc="-5" dirty="0">
                <a:latin typeface="Trebuchet MS"/>
                <a:cs typeface="Trebuchet MS"/>
              </a:rPr>
              <a:t>cells in  this</a:t>
            </a:r>
            <a:r>
              <a:rPr sz="3000" spc="-15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condition.</a:t>
            </a:r>
            <a:endParaRPr sz="3000" dirty="0">
              <a:latin typeface="Trebuchet MS"/>
              <a:cs typeface="Trebuchet MS"/>
            </a:endParaRPr>
          </a:p>
          <a:p>
            <a:pPr marL="12700" marR="1927860" indent="106680" algn="just" rtl="0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latin typeface="Trebuchet MS"/>
                <a:cs typeface="Trebuchet MS"/>
              </a:rPr>
              <a:t>These </a:t>
            </a:r>
            <a:r>
              <a:rPr sz="3000" spc="-5" dirty="0">
                <a:latin typeface="Trebuchet MS"/>
                <a:cs typeface="Trebuchet MS"/>
              </a:rPr>
              <a:t>changes have </a:t>
            </a:r>
            <a:r>
              <a:rPr sz="3000" dirty="0">
                <a:latin typeface="Trebuchet MS"/>
                <a:cs typeface="Trebuchet MS"/>
              </a:rPr>
              <a:t>occurred </a:t>
            </a:r>
            <a:r>
              <a:rPr sz="3000" spc="-5" dirty="0">
                <a:latin typeface="Trebuchet MS"/>
                <a:cs typeface="Trebuchet MS"/>
              </a:rPr>
              <a:t>due to osmotic pressure.  Osmotic pressure controls water movement in </a:t>
            </a:r>
            <a:r>
              <a:rPr sz="3000" dirty="0">
                <a:latin typeface="Trebuchet MS"/>
                <a:cs typeface="Trebuchet MS"/>
              </a:rPr>
              <a:t>our</a:t>
            </a:r>
            <a:r>
              <a:rPr sz="3000" spc="-25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bodies.</a:t>
            </a:r>
            <a:endParaRPr sz="3000" dirty="0">
              <a:latin typeface="Trebuchet MS"/>
              <a:cs typeface="Trebuchet MS"/>
            </a:endParaRPr>
          </a:p>
          <a:p>
            <a:pPr marL="12700" marR="716915" algn="just" rtl="0">
              <a:lnSpc>
                <a:spcPct val="100000"/>
              </a:lnSpc>
              <a:tabLst>
                <a:tab pos="8237220" algn="l"/>
              </a:tabLst>
            </a:pPr>
            <a:r>
              <a:rPr sz="3000" spc="-5" dirty="0">
                <a:latin typeface="Trebuchet MS"/>
                <a:cs typeface="Trebuchet MS"/>
              </a:rPr>
              <a:t>For </a:t>
            </a:r>
            <a:r>
              <a:rPr sz="3000" spc="-10" dirty="0">
                <a:latin typeface="Trebuchet MS"/>
                <a:cs typeface="Trebuchet MS"/>
              </a:rPr>
              <a:t>example, </a:t>
            </a:r>
            <a:r>
              <a:rPr sz="3000" spc="-5" dirty="0">
                <a:latin typeface="Trebuchet MS"/>
                <a:cs typeface="Trebuchet MS"/>
              </a:rPr>
              <a:t>in the </a:t>
            </a:r>
            <a:r>
              <a:rPr sz="3000" dirty="0">
                <a:solidFill>
                  <a:srgbClr val="006FC0"/>
                </a:solidFill>
                <a:latin typeface="Trebuchet MS"/>
                <a:cs typeface="Trebuchet MS"/>
              </a:rPr>
              <a:t>small </a:t>
            </a:r>
            <a:r>
              <a:rPr sz="3000" spc="-5" dirty="0">
                <a:solidFill>
                  <a:srgbClr val="006FC0"/>
                </a:solidFill>
                <a:latin typeface="Trebuchet MS"/>
                <a:cs typeface="Trebuchet MS"/>
              </a:rPr>
              <a:t>and</a:t>
            </a:r>
            <a:r>
              <a:rPr sz="3000" spc="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Trebuchet MS"/>
                <a:cs typeface="Trebuchet MS"/>
              </a:rPr>
              <a:t>large</a:t>
            </a:r>
            <a:r>
              <a:rPr sz="3000" spc="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Trebuchet MS"/>
                <a:cs typeface="Trebuchet MS"/>
              </a:rPr>
              <a:t>intestines</a:t>
            </a:r>
            <a:r>
              <a:rPr sz="3000" spc="-5" dirty="0">
                <a:latin typeface="Trebuchet MS"/>
                <a:cs typeface="Trebuchet MS"/>
              </a:rPr>
              <a:t>,	osmotic</a:t>
            </a:r>
            <a:r>
              <a:rPr sz="3000" spc="-80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pressure  allows </a:t>
            </a:r>
            <a:r>
              <a:rPr sz="3000" dirty="0">
                <a:latin typeface="Trebuchet MS"/>
                <a:cs typeface="Trebuchet MS"/>
              </a:rPr>
              <a:t>us </a:t>
            </a:r>
            <a:r>
              <a:rPr sz="3000" spc="-5" dirty="0">
                <a:latin typeface="Trebuchet MS"/>
                <a:cs typeface="Trebuchet MS"/>
              </a:rPr>
              <a:t>to </a:t>
            </a:r>
            <a:r>
              <a:rPr sz="3000" spc="-10" dirty="0">
                <a:latin typeface="Trebuchet MS"/>
                <a:cs typeface="Trebuchet MS"/>
              </a:rPr>
              <a:t>absorb </a:t>
            </a:r>
            <a:r>
              <a:rPr sz="3000" dirty="0">
                <a:latin typeface="Trebuchet MS"/>
                <a:cs typeface="Trebuchet MS"/>
              </a:rPr>
              <a:t>the </a:t>
            </a:r>
            <a:r>
              <a:rPr sz="3000" spc="-5" dirty="0">
                <a:latin typeface="Trebuchet MS"/>
                <a:cs typeface="Trebuchet MS"/>
              </a:rPr>
              <a:t>water in </a:t>
            </a:r>
            <a:r>
              <a:rPr sz="3000" dirty="0">
                <a:latin typeface="Trebuchet MS"/>
                <a:cs typeface="Trebuchet MS"/>
              </a:rPr>
              <a:t>food </a:t>
            </a:r>
            <a:r>
              <a:rPr sz="3000" spc="-5" dirty="0">
                <a:latin typeface="Trebuchet MS"/>
                <a:cs typeface="Trebuchet MS"/>
              </a:rPr>
              <a:t>and</a:t>
            </a:r>
            <a:r>
              <a:rPr sz="3000" spc="35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drink.</a:t>
            </a:r>
            <a:endParaRPr sz="3000" dirty="0">
              <a:latin typeface="Trebuchet MS"/>
              <a:cs typeface="Trebuchet MS"/>
            </a:endParaRPr>
          </a:p>
          <a:p>
            <a:pPr marL="127000" marR="3602990" algn="just" rtl="0">
              <a:lnSpc>
                <a:spcPts val="3610"/>
              </a:lnSpc>
              <a:spcBef>
                <a:spcPts val="110"/>
              </a:spcBef>
            </a:pPr>
            <a:r>
              <a:rPr sz="3000" spc="-5" dirty="0">
                <a:solidFill>
                  <a:srgbClr val="006FC0"/>
                </a:solidFill>
                <a:latin typeface="Trebuchet MS"/>
                <a:cs typeface="Trebuchet MS"/>
              </a:rPr>
              <a:t>In the </a:t>
            </a:r>
            <a:r>
              <a:rPr sz="3000" spc="-10" dirty="0">
                <a:solidFill>
                  <a:srgbClr val="006FC0"/>
                </a:solidFill>
                <a:latin typeface="Trebuchet MS"/>
                <a:cs typeface="Trebuchet MS"/>
              </a:rPr>
              <a:t>kidneys</a:t>
            </a:r>
            <a:r>
              <a:rPr sz="3000" spc="-10" dirty="0">
                <a:latin typeface="Trebuchet MS"/>
                <a:cs typeface="Trebuchet MS"/>
              </a:rPr>
              <a:t>, </a:t>
            </a:r>
            <a:r>
              <a:rPr sz="3000" spc="-5" dirty="0">
                <a:latin typeface="Trebuchet MS"/>
                <a:cs typeface="Trebuchet MS"/>
              </a:rPr>
              <a:t>osmotic pressure controls water  absorption as</a:t>
            </a:r>
            <a:r>
              <a:rPr sz="3000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well.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6133465" cy="13595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951355">
              <a:lnSpc>
                <a:spcPct val="102499"/>
              </a:lnSpc>
              <a:spcBef>
                <a:spcPts val="235"/>
              </a:spcBef>
            </a:pPr>
            <a:r>
              <a:rPr sz="3200" spc="-15" dirty="0">
                <a:latin typeface="Trebuchet MS"/>
                <a:cs typeface="Trebuchet MS"/>
              </a:rPr>
              <a:t>Facilitated </a:t>
            </a:r>
            <a:r>
              <a:rPr sz="3200" spc="-45" dirty="0">
                <a:latin typeface="Trebuchet MS"/>
                <a:cs typeface="Trebuchet MS"/>
              </a:rPr>
              <a:t>Transport  </a:t>
            </a:r>
            <a:r>
              <a:rPr sz="2600" b="0" spc="-5" dirty="0">
                <a:latin typeface="Trebuchet MS"/>
                <a:cs typeface="Trebuchet MS"/>
              </a:rPr>
              <a:t>Many </a:t>
            </a:r>
            <a:r>
              <a:rPr sz="2600" b="0" dirty="0">
                <a:latin typeface="Trebuchet MS"/>
                <a:cs typeface="Trebuchet MS"/>
              </a:rPr>
              <a:t>solutes </a:t>
            </a:r>
            <a:r>
              <a:rPr sz="2600" b="0" spc="-5" dirty="0">
                <a:latin typeface="Trebuchet MS"/>
                <a:cs typeface="Trebuchet MS"/>
              </a:rPr>
              <a:t>do </a:t>
            </a:r>
            <a:r>
              <a:rPr sz="2600" b="0" dirty="0">
                <a:latin typeface="Trebuchet MS"/>
                <a:cs typeface="Trebuchet MS"/>
              </a:rPr>
              <a:t>not simply </a:t>
            </a:r>
            <a:r>
              <a:rPr sz="2600" b="0" spc="-5" dirty="0">
                <a:latin typeface="Trebuchet MS"/>
                <a:cs typeface="Trebuchet MS"/>
              </a:rPr>
              <a:t>diffuse across  </a:t>
            </a:r>
            <a:r>
              <a:rPr sz="2600" b="0" dirty="0">
                <a:latin typeface="Trebuchet MS"/>
                <a:cs typeface="Trebuchet MS"/>
              </a:rPr>
              <a:t>a </a:t>
            </a:r>
            <a:r>
              <a:rPr sz="2600" b="0" spc="-5" dirty="0">
                <a:latin typeface="Trebuchet MS"/>
                <a:cs typeface="Trebuchet MS"/>
              </a:rPr>
              <a:t>plasma</a:t>
            </a:r>
            <a:r>
              <a:rPr sz="2600" b="0" spc="-30" dirty="0">
                <a:latin typeface="Trebuchet MS"/>
                <a:cs typeface="Trebuchet MS"/>
              </a:rPr>
              <a:t> </a:t>
            </a:r>
            <a:r>
              <a:rPr sz="2600" b="0" spc="-5" dirty="0">
                <a:latin typeface="Trebuchet MS"/>
                <a:cs typeface="Trebuchet MS"/>
              </a:rPr>
              <a:t>membrane.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09816" y="15240"/>
            <a:ext cx="5251704" cy="530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039" y="1325118"/>
            <a:ext cx="11806555" cy="557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 marR="5581650" indent="-100965" algn="l" rtl="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rebuchet MS"/>
                <a:cs typeface="Trebuchet MS"/>
              </a:rPr>
              <a:t>They </a:t>
            </a:r>
            <a:r>
              <a:rPr sz="2600" spc="-5" dirty="0">
                <a:latin typeface="Trebuchet MS"/>
                <a:cs typeface="Trebuchet MS"/>
              </a:rPr>
              <a:t>are transported by means of protein  carriers within the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membrane.</a:t>
            </a:r>
            <a:endParaRPr sz="2600" dirty="0">
              <a:latin typeface="Trebuchet MS"/>
              <a:cs typeface="Trebuchet MS"/>
            </a:endParaRPr>
          </a:p>
          <a:p>
            <a:pPr marL="25400" marR="5544185" algn="just" rtl="0">
              <a:lnSpc>
                <a:spcPct val="100000"/>
              </a:lnSpc>
              <a:tabLst>
                <a:tab pos="2733675" algn="l"/>
              </a:tabLst>
            </a:pPr>
            <a:r>
              <a:rPr sz="2600" spc="-5" dirty="0">
                <a:latin typeface="Trebuchet MS"/>
                <a:cs typeface="Trebuchet MS"/>
              </a:rPr>
              <a:t>During </a:t>
            </a:r>
            <a:r>
              <a:rPr sz="2600" dirty="0">
                <a:latin typeface="Trebuchet MS"/>
                <a:cs typeface="Trebuchet MS"/>
              </a:rPr>
              <a:t>facilitated </a:t>
            </a:r>
            <a:r>
              <a:rPr sz="2600" spc="-5" dirty="0">
                <a:latin typeface="Trebuchet MS"/>
                <a:cs typeface="Trebuchet MS"/>
              </a:rPr>
              <a:t>transport,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molecule is  transported across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plasma membrane  from the </a:t>
            </a:r>
            <a:r>
              <a:rPr sz="2600" dirty="0">
                <a:latin typeface="Trebuchet MS"/>
                <a:cs typeface="Trebuchet MS"/>
              </a:rPr>
              <a:t>side of higher </a:t>
            </a:r>
            <a:r>
              <a:rPr sz="2600" spc="-5" dirty="0">
                <a:latin typeface="Trebuchet MS"/>
                <a:cs typeface="Trebuchet MS"/>
              </a:rPr>
              <a:t>concentration to  the </a:t>
            </a:r>
            <a:r>
              <a:rPr sz="2600" dirty="0">
                <a:latin typeface="Trebuchet MS"/>
                <a:cs typeface="Trebuchet MS"/>
              </a:rPr>
              <a:t>side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lower	concentration</a:t>
            </a:r>
            <a:endParaRPr sz="2600" dirty="0">
              <a:latin typeface="Trebuchet MS"/>
              <a:cs typeface="Trebuchet MS"/>
            </a:endParaRPr>
          </a:p>
          <a:p>
            <a:pPr marL="125730" marR="5171440" indent="-100965" algn="l" rtl="0">
              <a:lnSpc>
                <a:spcPct val="100000"/>
              </a:lnSpc>
              <a:tabLst>
                <a:tab pos="2815590" algn="l"/>
              </a:tabLst>
            </a:pPr>
            <a:r>
              <a:rPr sz="2600" dirty="0">
                <a:latin typeface="Trebuchet MS"/>
                <a:cs typeface="Trebuchet MS"/>
              </a:rPr>
              <a:t>This </a:t>
            </a:r>
            <a:r>
              <a:rPr sz="2600" spc="-5" dirty="0">
                <a:latin typeface="Trebuchet MS"/>
                <a:cs typeface="Trebuchet MS"/>
              </a:rPr>
              <a:t>is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passive means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transport because  the cell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does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not	need to expend energy to  move </a:t>
            </a:r>
            <a:r>
              <a:rPr sz="2600" dirty="0">
                <a:latin typeface="Trebuchet MS"/>
                <a:cs typeface="Trebuchet MS"/>
              </a:rPr>
              <a:t>a substance </a:t>
            </a:r>
            <a:r>
              <a:rPr sz="2600" spc="-5" dirty="0">
                <a:latin typeface="Trebuchet MS"/>
                <a:cs typeface="Trebuchet MS"/>
              </a:rPr>
              <a:t>down its concentration  </a:t>
            </a:r>
            <a:r>
              <a:rPr sz="2600" dirty="0">
                <a:latin typeface="Trebuchet MS"/>
                <a:cs typeface="Trebuchet MS"/>
              </a:rPr>
              <a:t>gradient.</a:t>
            </a:r>
          </a:p>
          <a:p>
            <a:pPr marL="25400" marR="17780" indent="100330" algn="just" rtl="0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Trebuchet MS"/>
                <a:cs typeface="Trebuchet MS"/>
              </a:rPr>
              <a:t>Each protein </a:t>
            </a:r>
            <a:r>
              <a:rPr sz="2600" spc="-55" dirty="0">
                <a:latin typeface="Trebuchet MS"/>
                <a:cs typeface="Trebuchet MS"/>
              </a:rPr>
              <a:t>carrier, </a:t>
            </a:r>
            <a:r>
              <a:rPr sz="2600" spc="-5" dirty="0">
                <a:latin typeface="Trebuchet MS"/>
                <a:cs typeface="Trebuchet MS"/>
              </a:rPr>
              <a:t>sometimes called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35" dirty="0">
                <a:latin typeface="Trebuchet MS"/>
                <a:cs typeface="Trebuchet MS"/>
              </a:rPr>
              <a:t>transporter, </a:t>
            </a:r>
            <a:r>
              <a:rPr sz="2600" spc="-5" dirty="0">
                <a:latin typeface="Trebuchet MS"/>
                <a:cs typeface="Trebuchet MS"/>
              </a:rPr>
              <a:t>binds </a:t>
            </a:r>
            <a:r>
              <a:rPr sz="2600" dirty="0">
                <a:latin typeface="Trebuchet MS"/>
                <a:cs typeface="Trebuchet MS"/>
              </a:rPr>
              <a:t>only </a:t>
            </a:r>
            <a:r>
              <a:rPr sz="2600" spc="-5" dirty="0">
                <a:latin typeface="Trebuchet MS"/>
                <a:cs typeface="Trebuchet MS"/>
              </a:rPr>
              <a:t>to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particular  molecule, </a:t>
            </a:r>
            <a:r>
              <a:rPr sz="2600" dirty="0">
                <a:latin typeface="Trebuchet MS"/>
                <a:cs typeface="Trebuchet MS"/>
              </a:rPr>
              <a:t>such </a:t>
            </a:r>
            <a:r>
              <a:rPr sz="2600" spc="-5" dirty="0">
                <a:latin typeface="Trebuchet MS"/>
                <a:cs typeface="Trebuchet MS"/>
              </a:rPr>
              <a:t>as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glucose.</a:t>
            </a:r>
          </a:p>
          <a:p>
            <a:pPr marL="25400" marR="1318895" algn="l" rtl="0">
              <a:lnSpc>
                <a:spcPts val="3130"/>
              </a:lnSpc>
              <a:spcBef>
                <a:spcPts val="95"/>
              </a:spcBef>
              <a:tabLst>
                <a:tab pos="9378950" algn="l"/>
              </a:tabLst>
            </a:pPr>
            <a:r>
              <a:rPr sz="2600" spc="-305" dirty="0">
                <a:latin typeface="Trebuchet MS"/>
                <a:cs typeface="Trebuchet MS"/>
              </a:rPr>
              <a:t>T</a:t>
            </a:r>
            <a:r>
              <a:rPr sz="2600" spc="-5" dirty="0">
                <a:latin typeface="Trebuchet MS"/>
                <a:cs typeface="Trebuchet MS"/>
              </a:rPr>
              <a:t>yp</a:t>
            </a:r>
            <a:r>
              <a:rPr sz="2600" dirty="0">
                <a:latin typeface="Trebuchet MS"/>
                <a:cs typeface="Trebuchet MS"/>
              </a:rPr>
              <a:t>e 2 </a:t>
            </a:r>
            <a:r>
              <a:rPr sz="2600" spc="-5" dirty="0">
                <a:latin typeface="Trebuchet MS"/>
                <a:cs typeface="Trebuchet MS"/>
              </a:rPr>
              <a:t>diabet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s</a:t>
            </a:r>
            <a:r>
              <a:rPr sz="2600" spc="-4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r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sults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whe</a:t>
            </a:r>
            <a:r>
              <a:rPr sz="2600" dirty="0">
                <a:latin typeface="Trebuchet MS"/>
                <a:cs typeface="Trebuchet MS"/>
              </a:rPr>
              <a:t>n </a:t>
            </a:r>
            <a:r>
              <a:rPr sz="2600" spc="-15" dirty="0">
                <a:latin typeface="Trebuchet MS"/>
                <a:cs typeface="Trebuchet MS"/>
              </a:rPr>
              <a:t>c</a:t>
            </a:r>
            <a:r>
              <a:rPr sz="2600" spc="-5" dirty="0">
                <a:latin typeface="Trebuchet MS"/>
                <a:cs typeface="Trebuchet MS"/>
              </a:rPr>
              <a:t>ell</a:t>
            </a:r>
            <a:r>
              <a:rPr sz="2600" dirty="0">
                <a:latin typeface="Trebuchet MS"/>
                <a:cs typeface="Trebuchet MS"/>
              </a:rPr>
              <a:t>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lack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</a:t>
            </a:r>
            <a:r>
              <a:rPr sz="2600" spc="5" dirty="0">
                <a:latin typeface="Trebuchet MS"/>
                <a:cs typeface="Trebuchet MS"/>
              </a:rPr>
              <a:t>u</a:t>
            </a:r>
            <a:r>
              <a:rPr sz="2600" dirty="0">
                <a:latin typeface="Trebuchet MS"/>
                <a:cs typeface="Trebuchet MS"/>
              </a:rPr>
              <a:t>f</a:t>
            </a:r>
            <a:r>
              <a:rPr sz="2600" spc="-10" dirty="0">
                <a:latin typeface="Trebuchet MS"/>
                <a:cs typeface="Trebuchet MS"/>
              </a:rPr>
              <a:t>f</a:t>
            </a:r>
            <a:r>
              <a:rPr sz="2600" spc="-5" dirty="0">
                <a:latin typeface="Trebuchet MS"/>
                <a:cs typeface="Trebuchet MS"/>
              </a:rPr>
              <a:t>ici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spc="-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t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n</a:t>
            </a:r>
            <a:r>
              <a:rPr sz="2600" spc="5" dirty="0">
                <a:latin typeface="Trebuchet MS"/>
                <a:cs typeface="Trebuchet MS"/>
              </a:rPr>
              <a:t>u</a:t>
            </a:r>
            <a:r>
              <a:rPr sz="2600" spc="-5" dirty="0">
                <a:latin typeface="Trebuchet MS"/>
                <a:cs typeface="Trebuchet MS"/>
              </a:rPr>
              <a:t>mbe</a:t>
            </a:r>
            <a:r>
              <a:rPr sz="2600" dirty="0">
                <a:latin typeface="Trebuchet MS"/>
                <a:cs typeface="Trebuchet MS"/>
              </a:rPr>
              <a:t>r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spc="-465" dirty="0">
                <a:latin typeface="Trebuchet MS"/>
                <a:cs typeface="Trebuchet MS"/>
              </a:rPr>
              <a:t>o</a:t>
            </a:r>
            <a:r>
              <a:rPr sz="1350" spc="-30" baseline="7716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600" spc="-950" dirty="0">
                <a:latin typeface="Trebuchet MS"/>
                <a:cs typeface="Trebuchet MS"/>
              </a:rPr>
              <a:t>f</a:t>
            </a:r>
            <a:r>
              <a:rPr sz="1350" baseline="77160" dirty="0">
                <a:solidFill>
                  <a:srgbClr val="FFFFFF"/>
                </a:solidFill>
                <a:latin typeface="Trebuchet MS"/>
                <a:cs typeface="Trebuchet MS"/>
              </a:rPr>
              <a:t>1	</a:t>
            </a:r>
            <a:r>
              <a:rPr sz="2600" dirty="0">
                <a:latin typeface="Trebuchet MS"/>
                <a:cs typeface="Trebuchet MS"/>
              </a:rPr>
              <a:t>gl</a:t>
            </a:r>
            <a:r>
              <a:rPr sz="2600" spc="5" dirty="0">
                <a:latin typeface="Trebuchet MS"/>
                <a:cs typeface="Trebuchet MS"/>
              </a:rPr>
              <a:t>u</a:t>
            </a:r>
            <a:r>
              <a:rPr sz="2600" spc="-5" dirty="0">
                <a:latin typeface="Trebuchet MS"/>
                <a:cs typeface="Trebuchet MS"/>
              </a:rPr>
              <a:t>c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se  </a:t>
            </a:r>
            <a:r>
              <a:rPr sz="2600" spc="-5" dirty="0">
                <a:latin typeface="Trebuchet MS"/>
                <a:cs typeface="Trebuchet MS"/>
              </a:rPr>
              <a:t>transporters.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92277"/>
            <a:ext cx="1162177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286250" algn="just" rtl="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rebuchet MS"/>
                <a:cs typeface="Trebuchet MS"/>
              </a:rPr>
              <a:t>During active transport, </a:t>
            </a:r>
            <a:r>
              <a:rPr sz="2800" spc="-5" dirty="0">
                <a:latin typeface="Trebuchet MS"/>
                <a:cs typeface="Trebuchet MS"/>
              </a:rPr>
              <a:t>a </a:t>
            </a:r>
            <a:r>
              <a:rPr sz="2800" spc="-10" dirty="0">
                <a:latin typeface="Trebuchet MS"/>
                <a:cs typeface="Trebuchet MS"/>
              </a:rPr>
              <a:t>molecule </a:t>
            </a:r>
            <a:r>
              <a:rPr sz="2800" spc="-5" dirty="0">
                <a:latin typeface="Trebuchet MS"/>
                <a:cs typeface="Trebuchet MS"/>
              </a:rPr>
              <a:t>is </a:t>
            </a:r>
            <a:r>
              <a:rPr sz="2800" spc="-10" dirty="0">
                <a:latin typeface="Trebuchet MS"/>
                <a:cs typeface="Trebuchet MS"/>
              </a:rPr>
              <a:t>moving  </a:t>
            </a:r>
            <a:r>
              <a:rPr sz="2800" spc="-5" dirty="0">
                <a:latin typeface="Trebuchet MS"/>
                <a:cs typeface="Trebuchet MS"/>
              </a:rPr>
              <a:t>from a lower to </a:t>
            </a:r>
            <a:r>
              <a:rPr sz="2800" spc="-10" dirty="0">
                <a:latin typeface="Trebuchet MS"/>
                <a:cs typeface="Trebuchet MS"/>
              </a:rPr>
              <a:t>higher concentration. </a:t>
            </a:r>
            <a:r>
              <a:rPr sz="2800" spc="-5" dirty="0">
                <a:latin typeface="Trebuchet MS"/>
                <a:cs typeface="Trebuchet MS"/>
              </a:rPr>
              <a:t>One  </a:t>
            </a:r>
            <a:r>
              <a:rPr sz="2800" spc="-10" dirty="0">
                <a:latin typeface="Trebuchet MS"/>
                <a:cs typeface="Trebuchet MS"/>
              </a:rPr>
              <a:t>example </a:t>
            </a:r>
            <a:r>
              <a:rPr sz="2800" spc="-5" dirty="0">
                <a:latin typeface="Trebuchet MS"/>
                <a:cs typeface="Trebuchet MS"/>
              </a:rPr>
              <a:t>is </a:t>
            </a:r>
            <a:r>
              <a:rPr sz="2800" spc="-10" dirty="0">
                <a:latin typeface="Trebuchet MS"/>
                <a:cs typeface="Trebuchet MS"/>
              </a:rPr>
              <a:t>the concentration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iodine ions in  </a:t>
            </a:r>
            <a:r>
              <a:rPr sz="2800" spc="-5" dirty="0">
                <a:latin typeface="Trebuchet MS"/>
                <a:cs typeface="Trebuchet MS"/>
              </a:rPr>
              <a:t>the cells of the </a:t>
            </a:r>
            <a:r>
              <a:rPr sz="2800" spc="-10" dirty="0">
                <a:latin typeface="Trebuchet MS"/>
                <a:cs typeface="Trebuchet MS"/>
              </a:rPr>
              <a:t>thyroid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gland.</a:t>
            </a:r>
          </a:p>
          <a:p>
            <a:pPr marL="118745" marR="4514215" algn="just" rtl="0">
              <a:lnSpc>
                <a:spcPct val="100000"/>
              </a:lnSpc>
            </a:pPr>
            <a:r>
              <a:rPr sz="2800" spc="-5" dirty="0">
                <a:latin typeface="Trebuchet MS"/>
                <a:cs typeface="Trebuchet MS"/>
              </a:rPr>
              <a:t>In </a:t>
            </a:r>
            <a:r>
              <a:rPr sz="2800" spc="-10" dirty="0">
                <a:latin typeface="Trebuchet MS"/>
                <a:cs typeface="Trebuchet MS"/>
              </a:rPr>
              <a:t>the digestive tract, </a:t>
            </a:r>
            <a:r>
              <a:rPr sz="2800" spc="-5" dirty="0">
                <a:latin typeface="Trebuchet MS"/>
                <a:cs typeface="Trebuchet MS"/>
              </a:rPr>
              <a:t>sugar is </a:t>
            </a:r>
            <a:r>
              <a:rPr sz="2800" spc="-10" dirty="0">
                <a:latin typeface="Trebuchet MS"/>
                <a:cs typeface="Trebuchet MS"/>
              </a:rPr>
              <a:t>completely  absorbed </a:t>
            </a:r>
            <a:r>
              <a:rPr sz="2800" spc="-5" dirty="0">
                <a:latin typeface="Trebuchet MS"/>
                <a:cs typeface="Trebuchet MS"/>
              </a:rPr>
              <a:t>from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gut by </a:t>
            </a:r>
            <a:r>
              <a:rPr sz="2800" spc="-10" dirty="0">
                <a:latin typeface="Trebuchet MS"/>
                <a:cs typeface="Trebuchet MS"/>
              </a:rPr>
              <a:t>cells that </a:t>
            </a:r>
            <a:r>
              <a:rPr sz="2800" spc="-5" dirty="0">
                <a:latin typeface="Trebuchet MS"/>
                <a:cs typeface="Trebuchet MS"/>
              </a:rPr>
              <a:t>line </a:t>
            </a:r>
            <a:r>
              <a:rPr sz="2800" spc="-10" dirty="0">
                <a:latin typeface="Trebuchet MS"/>
                <a:cs typeface="Trebuchet MS"/>
              </a:rPr>
              <a:t>the  intestines.</a:t>
            </a:r>
            <a:endParaRPr sz="2800" dirty="0">
              <a:latin typeface="Trebuchet MS"/>
              <a:cs typeface="Trebuchet MS"/>
            </a:endParaRPr>
          </a:p>
          <a:p>
            <a:pPr marL="12700" marR="4476750" algn="just" rtl="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rebuchet MS"/>
                <a:cs typeface="Trebuchet MS"/>
              </a:rPr>
              <a:t>In </a:t>
            </a:r>
            <a:r>
              <a:rPr sz="2800" spc="-10" dirty="0">
                <a:latin typeface="Trebuchet MS"/>
                <a:cs typeface="Trebuchet MS"/>
              </a:rPr>
              <a:t>another example, water homeostasis </a:t>
            </a:r>
            <a:r>
              <a:rPr sz="2800" spc="-15" dirty="0">
                <a:latin typeface="Trebuchet MS"/>
                <a:cs typeface="Trebuchet MS"/>
              </a:rPr>
              <a:t>is  </a:t>
            </a:r>
            <a:r>
              <a:rPr sz="2800" spc="-10" dirty="0">
                <a:latin typeface="Trebuchet MS"/>
                <a:cs typeface="Trebuchet MS"/>
              </a:rPr>
              <a:t>maintained </a:t>
            </a:r>
            <a:r>
              <a:rPr sz="2800" spc="-5" dirty="0">
                <a:latin typeface="Trebuchet MS"/>
                <a:cs typeface="Trebuchet MS"/>
              </a:rPr>
              <a:t>by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kidneys by </a:t>
            </a:r>
            <a:r>
              <a:rPr sz="2800" spc="-10" dirty="0">
                <a:latin typeface="Trebuchet MS"/>
                <a:cs typeface="Trebuchet MS"/>
              </a:rPr>
              <a:t>the active  transport </a:t>
            </a:r>
            <a:r>
              <a:rPr sz="2800" spc="-5" dirty="0">
                <a:latin typeface="Trebuchet MS"/>
                <a:cs typeface="Trebuchet MS"/>
              </a:rPr>
              <a:t>of sodium </a:t>
            </a:r>
            <a:r>
              <a:rPr sz="2800" spc="-10" dirty="0">
                <a:latin typeface="Trebuchet MS"/>
                <a:cs typeface="Trebuchet MS"/>
              </a:rPr>
              <a:t>ions </a:t>
            </a:r>
            <a:r>
              <a:rPr sz="2800" spc="-5" dirty="0">
                <a:latin typeface="Trebuchet MS"/>
                <a:cs typeface="Trebuchet MS"/>
              </a:rPr>
              <a:t>(Na+) by </a:t>
            </a:r>
            <a:r>
              <a:rPr sz="2800" spc="-10" dirty="0">
                <a:latin typeface="Trebuchet MS"/>
                <a:cs typeface="Trebuchet MS"/>
              </a:rPr>
              <a:t>cells </a:t>
            </a:r>
            <a:r>
              <a:rPr sz="2800" spc="-5" dirty="0">
                <a:latin typeface="Trebuchet MS"/>
                <a:cs typeface="Trebuchet MS"/>
              </a:rPr>
              <a:t>lining  kidney</a:t>
            </a:r>
            <a:r>
              <a:rPr sz="2800" spc="-10" dirty="0">
                <a:latin typeface="Trebuchet MS"/>
                <a:cs typeface="Trebuchet MS"/>
              </a:rPr>
              <a:t> tubules.</a:t>
            </a:r>
            <a:endParaRPr sz="2800" dirty="0">
              <a:latin typeface="Trebuchet MS"/>
              <a:cs typeface="Trebuchet MS"/>
            </a:endParaRPr>
          </a:p>
          <a:p>
            <a:pPr marL="12700" marR="5080" algn="just" rtl="0">
              <a:lnSpc>
                <a:spcPct val="100000"/>
              </a:lnSpc>
            </a:pPr>
            <a:r>
              <a:rPr sz="2800" spc="-10" dirty="0">
                <a:latin typeface="Trebuchet MS"/>
                <a:cs typeface="Trebuchet MS"/>
              </a:rPr>
              <a:t>Active transport </a:t>
            </a:r>
            <a:r>
              <a:rPr sz="2800" spc="-5" dirty="0">
                <a:latin typeface="Trebuchet MS"/>
                <a:cs typeface="Trebuchet MS"/>
              </a:rPr>
              <a:t>requires a protein </a:t>
            </a:r>
            <a:r>
              <a:rPr sz="2800" spc="-10" dirty="0">
                <a:latin typeface="Trebuchet MS"/>
                <a:cs typeface="Trebuchet MS"/>
              </a:rPr>
              <a:t>carrier and the use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cellular energy  obtained </a:t>
            </a:r>
            <a:r>
              <a:rPr sz="2800" spc="-5" dirty="0">
                <a:latin typeface="Trebuchet MS"/>
                <a:cs typeface="Trebuchet MS"/>
              </a:rPr>
              <a:t>from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breakdown of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215" dirty="0">
                <a:latin typeface="Trebuchet MS"/>
                <a:cs typeface="Trebuchet MS"/>
              </a:rPr>
              <a:t>ATP.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136" y="90373"/>
            <a:ext cx="3914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rebuchet MS"/>
                <a:cs typeface="Trebuchet MS"/>
              </a:rPr>
              <a:t>Active</a:t>
            </a:r>
            <a:r>
              <a:rPr sz="4000" spc="-125" dirty="0">
                <a:latin typeface="Trebuchet MS"/>
                <a:cs typeface="Trebuchet MS"/>
              </a:rPr>
              <a:t> </a:t>
            </a:r>
            <a:r>
              <a:rPr sz="4000" spc="-65" dirty="0">
                <a:latin typeface="Trebuchet MS"/>
                <a:cs typeface="Trebuchet MS"/>
              </a:rPr>
              <a:t>Transport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4468" y="0"/>
            <a:ext cx="4567428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50468"/>
            <a:ext cx="11228070" cy="393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Trebuchet MS"/>
                <a:cs typeface="Trebuchet MS"/>
              </a:rPr>
              <a:t>When </a:t>
            </a:r>
            <a:r>
              <a:rPr sz="3200" spc="-105" dirty="0">
                <a:latin typeface="Trebuchet MS"/>
                <a:cs typeface="Trebuchet MS"/>
              </a:rPr>
              <a:t>ATP </a:t>
            </a:r>
            <a:r>
              <a:rPr sz="3200" spc="-5" dirty="0">
                <a:latin typeface="Trebuchet MS"/>
                <a:cs typeface="Trebuchet MS"/>
              </a:rPr>
              <a:t>is broken down, </a:t>
            </a:r>
            <a:r>
              <a:rPr sz="3200" dirty="0">
                <a:latin typeface="Trebuchet MS"/>
                <a:cs typeface="Trebuchet MS"/>
              </a:rPr>
              <a:t>energy </a:t>
            </a:r>
            <a:r>
              <a:rPr sz="3200" spc="-5" dirty="0">
                <a:latin typeface="Trebuchet MS"/>
                <a:cs typeface="Trebuchet MS"/>
              </a:rPr>
              <a:t>is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released.</a:t>
            </a:r>
            <a:endParaRPr sz="3200" dirty="0">
              <a:latin typeface="Trebuchet MS"/>
              <a:cs typeface="Trebuchet MS"/>
            </a:endParaRPr>
          </a:p>
          <a:p>
            <a:pPr marL="12700" marR="5080" algn="just" rtl="0">
              <a:lnSpc>
                <a:spcPct val="100000"/>
              </a:lnSpc>
            </a:pPr>
            <a:r>
              <a:rPr sz="3200" dirty="0">
                <a:latin typeface="Trebuchet MS"/>
                <a:cs typeface="Trebuchet MS"/>
              </a:rPr>
              <a:t>In </a:t>
            </a:r>
            <a:r>
              <a:rPr sz="3200" spc="-5" dirty="0">
                <a:latin typeface="Trebuchet MS"/>
                <a:cs typeface="Trebuchet MS"/>
              </a:rPr>
              <a:t>this case, the </a:t>
            </a:r>
            <a:r>
              <a:rPr sz="3200" dirty="0">
                <a:latin typeface="Trebuchet MS"/>
                <a:cs typeface="Trebuchet MS"/>
              </a:rPr>
              <a:t>energy </a:t>
            </a:r>
            <a:r>
              <a:rPr sz="3200" spc="-5" dirty="0">
                <a:latin typeface="Trebuchet MS"/>
                <a:cs typeface="Trebuchet MS"/>
              </a:rPr>
              <a:t>is used </a:t>
            </a:r>
            <a:r>
              <a:rPr sz="3200" dirty="0">
                <a:latin typeface="Trebuchet MS"/>
                <a:cs typeface="Trebuchet MS"/>
              </a:rPr>
              <a:t>to </a:t>
            </a:r>
            <a:r>
              <a:rPr sz="3200" spc="-5" dirty="0">
                <a:latin typeface="Trebuchet MS"/>
                <a:cs typeface="Trebuchet MS"/>
              </a:rPr>
              <a:t>carry </a:t>
            </a:r>
            <a:r>
              <a:rPr sz="3200" dirty="0">
                <a:latin typeface="Trebuchet MS"/>
                <a:cs typeface="Trebuchet MS"/>
              </a:rPr>
              <a:t>out </a:t>
            </a:r>
            <a:r>
              <a:rPr sz="3200" spc="-5" dirty="0">
                <a:latin typeface="Trebuchet MS"/>
                <a:cs typeface="Trebuchet MS"/>
              </a:rPr>
              <a:t>active transport.  </a:t>
            </a:r>
            <a:r>
              <a:rPr sz="3200" spc="-20" dirty="0">
                <a:latin typeface="Trebuchet MS"/>
                <a:cs typeface="Trebuchet MS"/>
              </a:rPr>
              <a:t>Proteins </a:t>
            </a:r>
            <a:r>
              <a:rPr sz="3200" spc="-5" dirty="0">
                <a:latin typeface="Trebuchet MS"/>
                <a:cs typeface="Trebuchet MS"/>
              </a:rPr>
              <a:t>involved in active </a:t>
            </a:r>
            <a:r>
              <a:rPr sz="3200" dirty="0">
                <a:latin typeface="Trebuchet MS"/>
                <a:cs typeface="Trebuchet MS"/>
              </a:rPr>
              <a:t>transport often </a:t>
            </a:r>
            <a:r>
              <a:rPr sz="3200" spc="-5" dirty="0">
                <a:latin typeface="Trebuchet MS"/>
                <a:cs typeface="Trebuchet MS"/>
              </a:rPr>
              <a:t>are called </a:t>
            </a:r>
            <a:r>
              <a:rPr sz="3200" spc="-5" dirty="0">
                <a:solidFill>
                  <a:srgbClr val="0066FF"/>
                </a:solidFill>
                <a:latin typeface="Trebuchet MS"/>
                <a:cs typeface="Trebuchet MS"/>
              </a:rPr>
              <a:t>pumps  </a:t>
            </a:r>
            <a:r>
              <a:rPr sz="3200" dirty="0">
                <a:latin typeface="Trebuchet MS"/>
                <a:cs typeface="Trebuchet MS"/>
              </a:rPr>
              <a:t>Just </a:t>
            </a:r>
            <a:r>
              <a:rPr sz="3200" spc="-5" dirty="0">
                <a:latin typeface="Trebuchet MS"/>
                <a:cs typeface="Trebuchet MS"/>
              </a:rPr>
              <a:t>as </a:t>
            </a:r>
            <a:r>
              <a:rPr sz="3200" dirty="0">
                <a:latin typeface="Trebuchet MS"/>
                <a:cs typeface="Trebuchet MS"/>
              </a:rPr>
              <a:t>a water pump </a:t>
            </a:r>
            <a:r>
              <a:rPr sz="3200" spc="-5" dirty="0">
                <a:latin typeface="Trebuchet MS"/>
                <a:cs typeface="Trebuchet MS"/>
              </a:rPr>
              <a:t>uses </a:t>
            </a:r>
            <a:r>
              <a:rPr sz="3200" dirty="0">
                <a:latin typeface="Trebuchet MS"/>
                <a:cs typeface="Trebuchet MS"/>
              </a:rPr>
              <a:t>energy </a:t>
            </a:r>
            <a:r>
              <a:rPr sz="3200" spc="-5" dirty="0">
                <a:latin typeface="Trebuchet MS"/>
                <a:cs typeface="Trebuchet MS"/>
              </a:rPr>
              <a:t>to move </a:t>
            </a:r>
            <a:r>
              <a:rPr sz="3200" dirty="0">
                <a:latin typeface="Trebuchet MS"/>
                <a:cs typeface="Trebuchet MS"/>
              </a:rPr>
              <a:t>water </a:t>
            </a:r>
            <a:r>
              <a:rPr sz="3200" spc="-5" dirty="0">
                <a:latin typeface="Trebuchet MS"/>
                <a:cs typeface="Trebuchet MS"/>
              </a:rPr>
              <a:t>against the  </a:t>
            </a:r>
            <a:r>
              <a:rPr sz="3200" dirty="0">
                <a:latin typeface="Trebuchet MS"/>
                <a:cs typeface="Trebuchet MS"/>
              </a:rPr>
              <a:t>force </a:t>
            </a:r>
            <a:r>
              <a:rPr sz="3200" spc="-5" dirty="0">
                <a:latin typeface="Trebuchet MS"/>
                <a:cs typeface="Trebuchet MS"/>
              </a:rPr>
              <a:t>of </a:t>
            </a:r>
            <a:r>
              <a:rPr sz="3200" spc="-50" dirty="0">
                <a:latin typeface="Trebuchet MS"/>
                <a:cs typeface="Trebuchet MS"/>
              </a:rPr>
              <a:t>gravity, </a:t>
            </a:r>
            <a:r>
              <a:rPr sz="3200" dirty="0">
                <a:latin typeface="Trebuchet MS"/>
                <a:cs typeface="Trebuchet MS"/>
              </a:rPr>
              <a:t>energy </a:t>
            </a:r>
            <a:r>
              <a:rPr sz="3200" spc="-10" dirty="0">
                <a:latin typeface="Trebuchet MS"/>
                <a:cs typeface="Trebuchet MS"/>
              </a:rPr>
              <a:t>is </a:t>
            </a:r>
            <a:r>
              <a:rPr sz="3200" spc="-5" dirty="0">
                <a:latin typeface="Trebuchet MS"/>
                <a:cs typeface="Trebuchet MS"/>
              </a:rPr>
              <a:t>used </a:t>
            </a:r>
            <a:r>
              <a:rPr sz="3200" dirty="0">
                <a:latin typeface="Trebuchet MS"/>
                <a:cs typeface="Trebuchet MS"/>
              </a:rPr>
              <a:t>to move substances </a:t>
            </a:r>
            <a:r>
              <a:rPr sz="3200" spc="-5" dirty="0">
                <a:latin typeface="Trebuchet MS"/>
                <a:cs typeface="Trebuchet MS"/>
              </a:rPr>
              <a:t>against  their </a:t>
            </a:r>
            <a:r>
              <a:rPr sz="3200" dirty="0">
                <a:latin typeface="Trebuchet MS"/>
                <a:cs typeface="Trebuchet MS"/>
              </a:rPr>
              <a:t>concentration gradients. One type of pump </a:t>
            </a:r>
            <a:r>
              <a:rPr sz="3200" spc="-5" dirty="0">
                <a:latin typeface="Trebuchet MS"/>
                <a:cs typeface="Trebuchet MS"/>
              </a:rPr>
              <a:t>active in all  cells moves </a:t>
            </a:r>
            <a:r>
              <a:rPr sz="3200" dirty="0">
                <a:latin typeface="Trebuchet MS"/>
                <a:cs typeface="Trebuchet MS"/>
              </a:rPr>
              <a:t>sodium </a:t>
            </a:r>
            <a:r>
              <a:rPr sz="3200" spc="-5" dirty="0">
                <a:latin typeface="Trebuchet MS"/>
                <a:cs typeface="Trebuchet MS"/>
              </a:rPr>
              <a:t>ions (Na+) to the </a:t>
            </a:r>
            <a:r>
              <a:rPr sz="3200" dirty="0">
                <a:latin typeface="Trebuchet MS"/>
                <a:cs typeface="Trebuchet MS"/>
              </a:rPr>
              <a:t>outside </a:t>
            </a:r>
            <a:r>
              <a:rPr sz="3200" spc="-5" dirty="0">
                <a:latin typeface="Trebuchet MS"/>
                <a:cs typeface="Trebuchet MS"/>
              </a:rPr>
              <a:t>and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potassium</a:t>
            </a:r>
            <a:endParaRPr sz="3200" dirty="0">
              <a:latin typeface="Trebuchet MS"/>
              <a:cs typeface="Trebuchet MS"/>
            </a:endParaRPr>
          </a:p>
          <a:p>
            <a:pPr marL="12700" algn="just" rtl="0">
              <a:lnSpc>
                <a:spcPct val="100000"/>
              </a:lnSpc>
              <a:spcBef>
                <a:spcPts val="15"/>
              </a:spcBef>
            </a:pPr>
            <a:r>
              <a:rPr sz="3200" spc="-5" dirty="0">
                <a:latin typeface="Trebuchet MS"/>
                <a:cs typeface="Trebuchet MS"/>
              </a:rPr>
              <a:t>ions (K+) </a:t>
            </a:r>
            <a:r>
              <a:rPr sz="3200" dirty="0">
                <a:latin typeface="Trebuchet MS"/>
                <a:cs typeface="Trebuchet MS"/>
              </a:rPr>
              <a:t>to </a:t>
            </a:r>
            <a:r>
              <a:rPr sz="3200" spc="-5" dirty="0">
                <a:latin typeface="Trebuchet MS"/>
                <a:cs typeface="Trebuchet MS"/>
              </a:rPr>
              <a:t>the inside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spc="-5" dirty="0">
                <a:latin typeface="Trebuchet MS"/>
                <a:cs typeface="Trebuchet MS"/>
              </a:rPr>
              <a:t>the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cell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136" y="87325"/>
            <a:ext cx="41554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latin typeface="Trebuchet MS"/>
                <a:cs typeface="Trebuchet MS"/>
              </a:rPr>
              <a:t>Active</a:t>
            </a:r>
            <a:r>
              <a:rPr sz="4000" spc="-50" dirty="0">
                <a:latin typeface="Trebuchet MS"/>
                <a:cs typeface="Trebuchet MS"/>
              </a:rPr>
              <a:t> </a:t>
            </a:r>
            <a:r>
              <a:rPr spc="-65" dirty="0">
                <a:latin typeface="Trebuchet MS"/>
                <a:cs typeface="Trebuchet MS"/>
              </a:rPr>
              <a:t>Transport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5680"/>
            <a:ext cx="11974195" cy="6000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rebuchet MS"/>
                <a:cs typeface="Trebuchet MS"/>
              </a:rPr>
              <a:t>Endocytosis</a:t>
            </a:r>
            <a:endParaRPr sz="2800" dirty="0">
              <a:latin typeface="Trebuchet MS"/>
              <a:cs typeface="Trebuchet MS"/>
            </a:endParaRPr>
          </a:p>
          <a:p>
            <a:pPr marL="12700" algn="just" rtl="0">
              <a:lnSpc>
                <a:spcPct val="100000"/>
              </a:lnSpc>
              <a:tabLst>
                <a:tab pos="8977630" algn="l"/>
              </a:tabLst>
            </a:pPr>
            <a:r>
              <a:rPr sz="2800" spc="-10" dirty="0">
                <a:latin typeface="Trebuchet MS"/>
                <a:cs typeface="Trebuchet MS"/>
              </a:rPr>
              <a:t>During endocytosis, </a:t>
            </a:r>
            <a:r>
              <a:rPr sz="2800" spc="-5" dirty="0">
                <a:latin typeface="Trebuchet MS"/>
                <a:cs typeface="Trebuchet MS"/>
              </a:rPr>
              <a:t>a portion of </a:t>
            </a:r>
            <a:r>
              <a:rPr sz="2800" spc="-10" dirty="0">
                <a:latin typeface="Trebuchet MS"/>
                <a:cs typeface="Trebuchet MS"/>
              </a:rPr>
              <a:t>the</a:t>
            </a:r>
            <a:r>
              <a:rPr sz="2800" spc="1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plasma</a:t>
            </a:r>
            <a:r>
              <a:rPr sz="2800" spc="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membrane	invaginates inward</a:t>
            </a:r>
            <a:endParaRPr sz="2800" dirty="0">
              <a:latin typeface="Trebuchet MS"/>
              <a:cs typeface="Trebuchet MS"/>
            </a:endParaRPr>
          </a:p>
          <a:p>
            <a:pPr marL="12700" marR="157480" algn="just" rtl="0">
              <a:lnSpc>
                <a:spcPct val="100000"/>
              </a:lnSpc>
            </a:pPr>
            <a:r>
              <a:rPr sz="2800" spc="-5" dirty="0">
                <a:latin typeface="Trebuchet MS"/>
                <a:cs typeface="Trebuchet MS"/>
              </a:rPr>
              <a:t>, or forms a </a:t>
            </a:r>
            <a:r>
              <a:rPr sz="2800" spc="-10" dirty="0">
                <a:latin typeface="Trebuchet MS"/>
                <a:cs typeface="Trebuchet MS"/>
              </a:rPr>
              <a:t>pouch, </a:t>
            </a:r>
            <a:r>
              <a:rPr sz="2800" spc="-5" dirty="0">
                <a:latin typeface="Trebuchet MS"/>
                <a:cs typeface="Trebuchet MS"/>
              </a:rPr>
              <a:t>to envelop a </a:t>
            </a:r>
            <a:r>
              <a:rPr sz="2800" spc="-10" dirty="0">
                <a:latin typeface="Trebuchet MS"/>
                <a:cs typeface="Trebuchet MS"/>
              </a:rPr>
              <a:t>substance and </a:t>
            </a:r>
            <a:r>
              <a:rPr sz="2800" spc="-5" dirty="0">
                <a:latin typeface="Trebuchet MS"/>
                <a:cs typeface="Trebuchet MS"/>
              </a:rPr>
              <a:t>fluid, Then the </a:t>
            </a:r>
            <a:r>
              <a:rPr sz="2800" spc="-10" dirty="0">
                <a:latin typeface="Trebuchet MS"/>
                <a:cs typeface="Trebuchet MS"/>
              </a:rPr>
              <a:t>membrane  pinches </a:t>
            </a:r>
            <a:r>
              <a:rPr sz="2800" spc="-5" dirty="0">
                <a:latin typeface="Trebuchet MS"/>
                <a:cs typeface="Trebuchet MS"/>
              </a:rPr>
              <a:t>off to form </a:t>
            </a:r>
            <a:r>
              <a:rPr sz="2800" spc="-10" dirty="0">
                <a:latin typeface="Trebuchet MS"/>
                <a:cs typeface="Trebuchet MS"/>
              </a:rPr>
              <a:t>an endocytic vesicle inside the</a:t>
            </a:r>
            <a:r>
              <a:rPr sz="2800" spc="1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cell</a:t>
            </a:r>
            <a:endParaRPr sz="2800" dirty="0">
              <a:latin typeface="Trebuchet MS"/>
              <a:cs typeface="Trebuchet MS"/>
            </a:endParaRPr>
          </a:p>
          <a:p>
            <a:pPr marL="299085" marR="407034" indent="-28702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Trebuchet MS"/>
                <a:cs typeface="Trebuchet MS"/>
              </a:rPr>
              <a:t>Some </a:t>
            </a:r>
            <a:r>
              <a:rPr sz="2800" spc="-10" dirty="0">
                <a:latin typeface="Trebuchet MS"/>
                <a:cs typeface="Trebuchet MS"/>
              </a:rPr>
              <a:t>white blood cells are able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take </a:t>
            </a:r>
            <a:r>
              <a:rPr sz="2800" spc="-5" dirty="0">
                <a:latin typeface="Trebuchet MS"/>
                <a:cs typeface="Trebuchet MS"/>
              </a:rPr>
              <a:t>up pathogens </a:t>
            </a:r>
            <a:r>
              <a:rPr sz="2800" spc="-10" dirty="0">
                <a:latin typeface="Trebuchet MS"/>
                <a:cs typeface="Trebuchet MS"/>
              </a:rPr>
              <a:t>(disease-causing  agents) </a:t>
            </a:r>
            <a:r>
              <a:rPr sz="2800" spc="-5" dirty="0">
                <a:latin typeface="Trebuchet MS"/>
                <a:cs typeface="Trebuchet MS"/>
              </a:rPr>
              <a:t>by</a:t>
            </a:r>
            <a:r>
              <a:rPr sz="2800" spc="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endocytosis.</a:t>
            </a:r>
            <a:endParaRPr sz="2800" dirty="0">
              <a:latin typeface="Trebuchet MS"/>
              <a:cs typeface="Trebuchet MS"/>
            </a:endParaRPr>
          </a:p>
          <a:p>
            <a:pPr marL="12700" marR="1470025" algn="just" rtl="0">
              <a:lnSpc>
                <a:spcPct val="100000"/>
              </a:lnSpc>
            </a:pPr>
            <a:r>
              <a:rPr sz="2800" spc="-5" dirty="0">
                <a:latin typeface="Trebuchet MS"/>
                <a:cs typeface="Trebuchet MS"/>
              </a:rPr>
              <a:t>Here the </a:t>
            </a:r>
            <a:r>
              <a:rPr sz="2800" spc="-10" dirty="0">
                <a:latin typeface="Trebuchet MS"/>
                <a:cs typeface="Trebuchet MS"/>
              </a:rPr>
              <a:t>process </a:t>
            </a:r>
            <a:r>
              <a:rPr sz="2800" spc="-5" dirty="0">
                <a:latin typeface="Trebuchet MS"/>
                <a:cs typeface="Trebuchet MS"/>
              </a:rPr>
              <a:t>is given a </a:t>
            </a:r>
            <a:r>
              <a:rPr sz="2800" spc="-10" dirty="0">
                <a:latin typeface="Trebuchet MS"/>
                <a:cs typeface="Trebuchet MS"/>
              </a:rPr>
              <a:t>special name: </a:t>
            </a:r>
            <a:r>
              <a:rPr sz="2800" spc="-10" dirty="0">
                <a:solidFill>
                  <a:srgbClr val="FF0000"/>
                </a:solidFill>
                <a:latin typeface="Trebuchet MS"/>
                <a:cs typeface="Trebuchet MS"/>
              </a:rPr>
              <a:t>phagocytosis. </a:t>
            </a:r>
            <a:r>
              <a:rPr sz="2800" spc="-10" dirty="0">
                <a:latin typeface="Trebuchet MS"/>
                <a:cs typeface="Trebuchet MS"/>
              </a:rPr>
              <a:t>(“cellular  eating”):</a:t>
            </a:r>
            <a:endParaRPr sz="2800" dirty="0">
              <a:latin typeface="Trebuchet MS"/>
              <a:cs typeface="Trebuchet MS"/>
            </a:endParaRPr>
          </a:p>
          <a:p>
            <a:pPr marL="299085" marR="83185" indent="-287020" algn="just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0" dirty="0">
                <a:latin typeface="Trebuchet MS"/>
                <a:cs typeface="Trebuchet MS"/>
              </a:rPr>
              <a:t>Usually, </a:t>
            </a:r>
            <a:r>
              <a:rPr sz="2800" spc="-10" dirty="0">
                <a:latin typeface="Trebuchet MS"/>
                <a:cs typeface="Trebuchet MS"/>
              </a:rPr>
              <a:t>cells take </a:t>
            </a:r>
            <a:r>
              <a:rPr sz="2800" spc="-5" dirty="0">
                <a:latin typeface="Trebuchet MS"/>
                <a:cs typeface="Trebuchet MS"/>
              </a:rPr>
              <a:t>up </a:t>
            </a:r>
            <a:r>
              <a:rPr sz="2800" spc="-10" dirty="0">
                <a:latin typeface="Trebuchet MS"/>
                <a:cs typeface="Trebuchet MS"/>
              </a:rPr>
              <a:t>molecules and </a:t>
            </a:r>
            <a:r>
              <a:rPr sz="2800" spc="-5" dirty="0">
                <a:latin typeface="Trebuchet MS"/>
                <a:cs typeface="Trebuchet MS"/>
              </a:rPr>
              <a:t>fluid, </a:t>
            </a:r>
            <a:r>
              <a:rPr sz="2800" spc="-10" dirty="0">
                <a:latin typeface="Trebuchet MS"/>
                <a:cs typeface="Trebuchet MS"/>
              </a:rPr>
              <a:t>and then the process is called </a:t>
            </a:r>
            <a:r>
              <a:rPr sz="2800" spc="-10" dirty="0">
                <a:solidFill>
                  <a:srgbClr val="FF0000"/>
                </a:solidFill>
                <a:latin typeface="Trebuchet MS"/>
                <a:cs typeface="Trebuchet MS"/>
              </a:rPr>
              <a:t> pinocytosis. </a:t>
            </a:r>
            <a:r>
              <a:rPr sz="2800" spc="-10" dirty="0">
                <a:latin typeface="Trebuchet MS"/>
                <a:cs typeface="Trebuchet MS"/>
              </a:rPr>
              <a:t>(“cellular</a:t>
            </a:r>
            <a:r>
              <a:rPr sz="2800" spc="3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drinking”):</a:t>
            </a:r>
            <a:endParaRPr sz="2800" dirty="0">
              <a:latin typeface="Trebuchet MS"/>
              <a:cs typeface="Trebuchet MS"/>
            </a:endParaRPr>
          </a:p>
          <a:p>
            <a:pPr marL="12700" marR="59690" algn="just" rtl="0">
              <a:lnSpc>
                <a:spcPct val="100000"/>
              </a:lnSpc>
              <a:tabLst>
                <a:tab pos="5930900" algn="l"/>
              </a:tabLst>
            </a:pPr>
            <a:r>
              <a:rPr sz="2800" spc="-5" dirty="0">
                <a:latin typeface="Trebuchet MS"/>
                <a:cs typeface="Trebuchet MS"/>
              </a:rPr>
              <a:t>A </a:t>
            </a:r>
            <a:r>
              <a:rPr sz="2800" spc="-10" dirty="0">
                <a:latin typeface="Trebuchet MS"/>
                <a:cs typeface="Trebuchet MS"/>
              </a:rPr>
              <a:t>special </a:t>
            </a:r>
            <a:r>
              <a:rPr sz="2800" spc="-5" dirty="0">
                <a:latin typeface="Trebuchet MS"/>
                <a:cs typeface="Trebuchet MS"/>
              </a:rPr>
              <a:t>form of </a:t>
            </a:r>
            <a:r>
              <a:rPr sz="2800" spc="-10" dirty="0">
                <a:latin typeface="Trebuchet MS"/>
                <a:cs typeface="Trebuchet MS"/>
              </a:rPr>
              <a:t>endocytosis uses </a:t>
            </a:r>
            <a:r>
              <a:rPr sz="2800" spc="-5" dirty="0">
                <a:latin typeface="Trebuchet MS"/>
                <a:cs typeface="Trebuchet MS"/>
              </a:rPr>
              <a:t>a </a:t>
            </a:r>
            <a:r>
              <a:rPr sz="2800" spc="-45" dirty="0">
                <a:latin typeface="Trebuchet MS"/>
                <a:cs typeface="Trebuchet MS"/>
              </a:rPr>
              <a:t>receptor, </a:t>
            </a:r>
            <a:r>
              <a:rPr sz="2800" spc="-5" dirty="0">
                <a:latin typeface="Trebuchet MS"/>
                <a:cs typeface="Trebuchet MS"/>
              </a:rPr>
              <a:t>Binding of ligands </a:t>
            </a:r>
            <a:r>
              <a:rPr sz="2800" spc="-10" dirty="0">
                <a:latin typeface="Trebuchet MS"/>
                <a:cs typeface="Trebuchet MS"/>
              </a:rPr>
              <a:t>to  </a:t>
            </a:r>
            <a:r>
              <a:rPr sz="2800" spc="-5" dirty="0">
                <a:latin typeface="Trebuchet MS"/>
                <a:cs typeface="Trebuchet MS"/>
              </a:rPr>
              <a:t>receptors </a:t>
            </a:r>
            <a:r>
              <a:rPr sz="2800" spc="-10" dirty="0">
                <a:latin typeface="Trebuchet MS"/>
                <a:cs typeface="Trebuchet MS"/>
              </a:rPr>
              <a:t>triggers</a:t>
            </a:r>
            <a:r>
              <a:rPr sz="2800" spc="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vesicle</a:t>
            </a:r>
            <a:r>
              <a:rPr sz="2800" spc="5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formation	a special form of </a:t>
            </a:r>
            <a:r>
              <a:rPr sz="2800" spc="-10" dirty="0">
                <a:latin typeface="Trebuchet MS"/>
                <a:cs typeface="Trebuchet MS"/>
              </a:rPr>
              <a:t>membrane protein,  </a:t>
            </a:r>
            <a:r>
              <a:rPr sz="2800" spc="-5" dirty="0">
                <a:latin typeface="Trebuchet MS"/>
                <a:cs typeface="Trebuchet MS"/>
              </a:rPr>
              <a:t>on </a:t>
            </a:r>
            <a:r>
              <a:rPr sz="2800" spc="-10" dirty="0">
                <a:latin typeface="Trebuchet MS"/>
                <a:cs typeface="Trebuchet MS"/>
              </a:rPr>
              <a:t>the </a:t>
            </a:r>
            <a:r>
              <a:rPr sz="2800" spc="-5" dirty="0">
                <a:latin typeface="Trebuchet MS"/>
                <a:cs typeface="Trebuchet MS"/>
              </a:rPr>
              <a:t>surface of </a:t>
            </a:r>
            <a:r>
              <a:rPr sz="2800" spc="-10" dirty="0">
                <a:latin typeface="Trebuchet MS"/>
                <a:cs typeface="Trebuchet MS"/>
              </a:rPr>
              <a:t>the cell </a:t>
            </a:r>
            <a:r>
              <a:rPr sz="2800" spc="-5" dirty="0">
                <a:latin typeface="Trebuchet MS"/>
                <a:cs typeface="Trebuchet MS"/>
              </a:rPr>
              <a:t>to </a:t>
            </a:r>
            <a:r>
              <a:rPr sz="2800" spc="-10" dirty="0">
                <a:latin typeface="Trebuchet MS"/>
                <a:cs typeface="Trebuchet MS"/>
              </a:rPr>
              <a:t>concentrate </a:t>
            </a:r>
            <a:r>
              <a:rPr sz="2800" spc="-5" dirty="0">
                <a:latin typeface="Trebuchet MS"/>
                <a:cs typeface="Trebuchet MS"/>
              </a:rPr>
              <a:t>specific </a:t>
            </a:r>
            <a:r>
              <a:rPr sz="2800" spc="-10" dirty="0">
                <a:latin typeface="Trebuchet MS"/>
                <a:cs typeface="Trebuchet MS"/>
              </a:rPr>
              <a:t>molecules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spc="-10" dirty="0">
                <a:latin typeface="Trebuchet MS"/>
                <a:cs typeface="Trebuchet MS"/>
              </a:rPr>
              <a:t>interest </a:t>
            </a:r>
            <a:r>
              <a:rPr sz="2800" spc="-5" dirty="0">
                <a:latin typeface="Trebuchet MS"/>
                <a:cs typeface="Trebuchet MS"/>
              </a:rPr>
              <a:t>for  </a:t>
            </a:r>
            <a:r>
              <a:rPr sz="2800" spc="-10" dirty="0">
                <a:latin typeface="Trebuchet MS"/>
                <a:cs typeface="Trebuchet MS"/>
              </a:rPr>
              <a:t>endocytosis.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7666" y="122301"/>
            <a:ext cx="5527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Endocytosis </a:t>
            </a:r>
            <a:r>
              <a:rPr sz="3200" dirty="0">
                <a:solidFill>
                  <a:srgbClr val="0066FF"/>
                </a:solidFill>
                <a:latin typeface="Arial"/>
                <a:cs typeface="Arial"/>
              </a:rPr>
              <a:t>and</a:t>
            </a:r>
            <a:r>
              <a:rPr sz="3200" spc="-7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Exocytosis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" y="437387"/>
            <a:ext cx="12132563" cy="5269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8601" y="5729427"/>
            <a:ext cx="2662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Trebuchet MS"/>
                <a:cs typeface="Trebuchet MS"/>
              </a:rPr>
              <a:t>Endocytosis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2772" y="664463"/>
            <a:ext cx="9938004" cy="4701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1452" y="5617565"/>
            <a:ext cx="2719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Trebuchet MS"/>
                <a:cs typeface="Trebuchet MS"/>
              </a:rPr>
              <a:t>pinocytosis.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898" y="1145539"/>
            <a:ext cx="11941175" cy="3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72110" algn="just" rtl="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A special form of endocytosis </a:t>
            </a:r>
            <a:r>
              <a:rPr sz="3200" spc="-5" dirty="0">
                <a:latin typeface="Trebuchet MS"/>
                <a:cs typeface="Trebuchet MS"/>
              </a:rPr>
              <a:t>uses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0" dirty="0">
                <a:latin typeface="Trebuchet MS"/>
                <a:cs typeface="Trebuchet MS"/>
              </a:rPr>
              <a:t>receptor, </a:t>
            </a:r>
            <a:r>
              <a:rPr sz="3200" dirty="0">
                <a:latin typeface="Trebuchet MS"/>
                <a:cs typeface="Trebuchet MS"/>
              </a:rPr>
              <a:t>a special form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  membrane </a:t>
            </a:r>
            <a:r>
              <a:rPr sz="3200" spc="-5" dirty="0">
                <a:latin typeface="Trebuchet MS"/>
                <a:cs typeface="Trebuchet MS"/>
              </a:rPr>
              <a:t>protein, </a:t>
            </a:r>
            <a:r>
              <a:rPr sz="3200" dirty="0">
                <a:latin typeface="Trebuchet MS"/>
                <a:cs typeface="Trebuchet MS"/>
              </a:rPr>
              <a:t>on </a:t>
            </a:r>
            <a:r>
              <a:rPr sz="3200" spc="-5" dirty="0">
                <a:latin typeface="Trebuchet MS"/>
                <a:cs typeface="Trebuchet MS"/>
              </a:rPr>
              <a:t>the </a:t>
            </a:r>
            <a:r>
              <a:rPr sz="3200" dirty="0">
                <a:latin typeface="Trebuchet MS"/>
                <a:cs typeface="Trebuchet MS"/>
              </a:rPr>
              <a:t>surface of </a:t>
            </a:r>
            <a:r>
              <a:rPr sz="3200" spc="-5" dirty="0">
                <a:latin typeface="Trebuchet MS"/>
                <a:cs typeface="Trebuchet MS"/>
              </a:rPr>
              <a:t>the cell </a:t>
            </a:r>
            <a:r>
              <a:rPr sz="3200" dirty="0">
                <a:latin typeface="Trebuchet MS"/>
                <a:cs typeface="Trebuchet MS"/>
              </a:rPr>
              <a:t>to concentrate  specific </a:t>
            </a:r>
            <a:r>
              <a:rPr sz="3200" spc="-5" dirty="0">
                <a:latin typeface="Trebuchet MS"/>
                <a:cs typeface="Trebuchet MS"/>
              </a:rPr>
              <a:t>molecules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spc="-5" dirty="0">
                <a:latin typeface="Trebuchet MS"/>
                <a:cs typeface="Trebuchet MS"/>
              </a:rPr>
              <a:t>interest </a:t>
            </a:r>
            <a:r>
              <a:rPr sz="3200" spc="5" dirty="0">
                <a:latin typeface="Trebuchet MS"/>
                <a:cs typeface="Trebuchet MS"/>
              </a:rPr>
              <a:t>for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endocytosis.</a:t>
            </a:r>
            <a:endParaRPr sz="3200" dirty="0">
              <a:latin typeface="Trebuchet MS"/>
              <a:cs typeface="Trebuchet MS"/>
            </a:endParaRPr>
          </a:p>
          <a:p>
            <a:pPr marL="12700" marR="5080" algn="just" rtl="0">
              <a:lnSpc>
                <a:spcPct val="100000"/>
              </a:lnSpc>
              <a:tabLst>
                <a:tab pos="4109720" algn="l"/>
              </a:tabLst>
            </a:pPr>
            <a:r>
              <a:rPr sz="3200" dirty="0">
                <a:latin typeface="Trebuchet MS"/>
                <a:cs typeface="Trebuchet MS"/>
              </a:rPr>
              <a:t>This process</a:t>
            </a:r>
            <a:r>
              <a:rPr sz="3200" spc="1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is </a:t>
            </a:r>
            <a:r>
              <a:rPr sz="3200" dirty="0">
                <a:latin typeface="Trebuchet MS"/>
                <a:cs typeface="Trebuchet MS"/>
              </a:rPr>
              <a:t>called	</a:t>
            </a:r>
            <a:r>
              <a:rPr sz="3200" dirty="0">
                <a:solidFill>
                  <a:srgbClr val="FF0000"/>
                </a:solidFill>
                <a:latin typeface="Trebuchet MS"/>
                <a:cs typeface="Trebuchet MS"/>
              </a:rPr>
              <a:t>receptor-mediated </a:t>
            </a:r>
            <a:r>
              <a:rPr sz="3200" spc="-5" dirty="0">
                <a:solidFill>
                  <a:srgbClr val="FF0000"/>
                </a:solidFill>
                <a:latin typeface="Trebuchet MS"/>
                <a:cs typeface="Trebuchet MS"/>
              </a:rPr>
              <a:t>endocytosis </a:t>
            </a:r>
            <a:r>
              <a:rPr sz="3200" dirty="0">
                <a:latin typeface="Trebuchet MS"/>
                <a:cs typeface="Trebuchet MS"/>
              </a:rPr>
              <a:t>An  </a:t>
            </a:r>
            <a:r>
              <a:rPr sz="3200" spc="-5" dirty="0">
                <a:latin typeface="Trebuchet MS"/>
                <a:cs typeface="Trebuchet MS"/>
              </a:rPr>
              <a:t>inherited </a:t>
            </a:r>
            <a:r>
              <a:rPr sz="3200" dirty="0">
                <a:latin typeface="Trebuchet MS"/>
                <a:cs typeface="Trebuchet MS"/>
              </a:rPr>
              <a:t>form </a:t>
            </a:r>
            <a:r>
              <a:rPr sz="3200" spc="-5" dirty="0">
                <a:latin typeface="Trebuchet MS"/>
                <a:cs typeface="Trebuchet MS"/>
              </a:rPr>
              <a:t>of cardiovascular disease </a:t>
            </a:r>
            <a:r>
              <a:rPr sz="3200" dirty="0">
                <a:latin typeface="Trebuchet MS"/>
                <a:cs typeface="Trebuchet MS"/>
              </a:rPr>
              <a:t>occurs when </a:t>
            </a:r>
            <a:r>
              <a:rPr sz="3200" spc="-5" dirty="0">
                <a:latin typeface="Trebuchet MS"/>
                <a:cs typeface="Trebuchet MS"/>
              </a:rPr>
              <a:t>cells </a:t>
            </a:r>
            <a:r>
              <a:rPr sz="3200" dirty="0">
                <a:latin typeface="Trebuchet MS"/>
                <a:cs typeface="Trebuchet MS"/>
              </a:rPr>
              <a:t>fail </a:t>
            </a:r>
            <a:r>
              <a:rPr sz="3200" spc="-5" dirty="0">
                <a:latin typeface="Trebuchet MS"/>
                <a:cs typeface="Trebuchet MS"/>
              </a:rPr>
              <a:t>to  take up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combined </a:t>
            </a:r>
            <a:r>
              <a:rPr sz="3200" dirty="0">
                <a:latin typeface="Trebuchet MS"/>
                <a:cs typeface="Trebuchet MS"/>
              </a:rPr>
              <a:t>lipoprotein </a:t>
            </a:r>
            <a:r>
              <a:rPr sz="3200" spc="-5" dirty="0">
                <a:latin typeface="Trebuchet MS"/>
                <a:cs typeface="Trebuchet MS"/>
              </a:rPr>
              <a:t>and cholesterol molecule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from</a:t>
            </a:r>
          </a:p>
          <a:p>
            <a:pPr marL="12700" algn="just" rtl="0">
              <a:lnSpc>
                <a:spcPct val="100000"/>
              </a:lnSpc>
              <a:spcBef>
                <a:spcPts val="15"/>
              </a:spcBef>
            </a:pPr>
            <a:r>
              <a:rPr sz="3200" spc="-5" dirty="0">
                <a:latin typeface="Trebuchet MS"/>
                <a:cs typeface="Trebuchet MS"/>
              </a:rPr>
              <a:t>the blood by </a:t>
            </a:r>
            <a:r>
              <a:rPr sz="3200" dirty="0">
                <a:latin typeface="Trebuchet MS"/>
                <a:cs typeface="Trebuchet MS"/>
              </a:rPr>
              <a:t>receptor-mediated</a:t>
            </a:r>
            <a:r>
              <a:rPr sz="3200" spc="-5" dirty="0">
                <a:latin typeface="Trebuchet MS"/>
                <a:cs typeface="Trebuchet MS"/>
              </a:rPr>
              <a:t> endocytosis.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19" y="978865"/>
            <a:ext cx="11944350" cy="344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99"/>
              </a:lnSpc>
              <a:spcBef>
                <a:spcPts val="100"/>
              </a:spcBef>
              <a:tabLst>
                <a:tab pos="2372995" algn="l"/>
                <a:tab pos="4225925" algn="l"/>
                <a:tab pos="4747895" algn="l"/>
                <a:tab pos="9290685" algn="l"/>
                <a:tab pos="10866120" algn="l"/>
              </a:tabLst>
            </a:pPr>
            <a:r>
              <a:rPr sz="3200" spc="-10" dirty="0">
                <a:latin typeface="Trebuchet MS"/>
                <a:cs typeface="Trebuchet MS"/>
              </a:rPr>
              <a:t>Receptor-mediated </a:t>
            </a:r>
            <a:r>
              <a:rPr sz="3200" spc="-5" dirty="0">
                <a:latin typeface="Trebuchet MS"/>
                <a:cs typeface="Trebuchet MS"/>
              </a:rPr>
              <a:t>endocytosis is</a:t>
            </a:r>
            <a:r>
              <a:rPr sz="3200" spc="10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highly</a:t>
            </a:r>
            <a:r>
              <a:rPr sz="3200" spc="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specific.	Human </a:t>
            </a:r>
            <a:r>
              <a:rPr sz="3200" spc="-5" dirty="0">
                <a:latin typeface="Trebuchet MS"/>
                <a:cs typeface="Trebuchet MS"/>
              </a:rPr>
              <a:t>cells  use </a:t>
            </a:r>
            <a:r>
              <a:rPr sz="3200" dirty="0">
                <a:latin typeface="Trebuchet MS"/>
                <a:cs typeface="Trebuchet MS"/>
              </a:rPr>
              <a:t>receptor-mediated endocytosis </a:t>
            </a:r>
            <a:r>
              <a:rPr sz="3200" spc="-5" dirty="0">
                <a:latin typeface="Trebuchet MS"/>
                <a:cs typeface="Trebuchet MS"/>
              </a:rPr>
              <a:t>to take</a:t>
            </a:r>
            <a:r>
              <a:rPr sz="3200" spc="8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in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cholesterol.	</a:t>
            </a:r>
            <a:r>
              <a:rPr sz="3200" dirty="0">
                <a:latin typeface="Trebuchet MS"/>
                <a:cs typeface="Trebuchet MS"/>
              </a:rPr>
              <a:t>Some  viruses </a:t>
            </a:r>
            <a:r>
              <a:rPr sz="3200" spc="-5" dirty="0">
                <a:latin typeface="Trebuchet MS"/>
                <a:cs typeface="Trebuchet MS"/>
              </a:rPr>
              <a:t>(i.e. HIV </a:t>
            </a:r>
            <a:r>
              <a:rPr sz="3200" dirty="0">
                <a:latin typeface="Trebuchet MS"/>
                <a:cs typeface="Trebuchet MS"/>
              </a:rPr>
              <a:t>virus) enters </a:t>
            </a:r>
            <a:r>
              <a:rPr sz="3200" spc="-5" dirty="0">
                <a:latin typeface="Trebuchet MS"/>
                <a:cs typeface="Trebuchet MS"/>
              </a:rPr>
              <a:t>the cell </a:t>
            </a:r>
            <a:r>
              <a:rPr sz="3200" dirty="0">
                <a:latin typeface="Trebuchet MS"/>
                <a:cs typeface="Trebuchet MS"/>
              </a:rPr>
              <a:t>through </a:t>
            </a:r>
            <a:r>
              <a:rPr sz="3200" spc="-5" dirty="0">
                <a:latin typeface="Trebuchet MS"/>
                <a:cs typeface="Trebuchet MS"/>
              </a:rPr>
              <a:t>receptor-mediated  endocytosis	Mutations </a:t>
            </a:r>
            <a:r>
              <a:rPr sz="3200" dirty="0">
                <a:latin typeface="Trebuchet MS"/>
                <a:cs typeface="Trebuchet MS"/>
              </a:rPr>
              <a:t>in receptor </a:t>
            </a:r>
            <a:r>
              <a:rPr sz="3200" spc="-5" dirty="0">
                <a:latin typeface="Trebuchet MS"/>
                <a:cs typeface="Trebuchet MS"/>
              </a:rPr>
              <a:t>proteins involved </a:t>
            </a:r>
            <a:r>
              <a:rPr sz="3200" dirty="0">
                <a:latin typeface="Trebuchet MS"/>
                <a:cs typeface="Trebuchet MS"/>
              </a:rPr>
              <a:t>in receptor-  </a:t>
            </a:r>
            <a:r>
              <a:rPr sz="3200" spc="-5" dirty="0">
                <a:latin typeface="Trebuchet MS"/>
                <a:cs typeface="Trebuchet MS"/>
              </a:rPr>
              <a:t>mediated</a:t>
            </a:r>
            <a:r>
              <a:rPr sz="3200" spc="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endocytosis	usually </a:t>
            </a:r>
            <a:r>
              <a:rPr sz="3200" spc="-5" dirty="0">
                <a:latin typeface="Trebuchet MS"/>
                <a:cs typeface="Trebuchet MS"/>
              </a:rPr>
              <a:t>block </a:t>
            </a:r>
            <a:r>
              <a:rPr sz="3200" dirty="0">
                <a:latin typeface="Trebuchet MS"/>
                <a:cs typeface="Trebuchet MS"/>
              </a:rPr>
              <a:t>the entrance of substances  meant </a:t>
            </a:r>
            <a:r>
              <a:rPr sz="3200" spc="-5" dirty="0">
                <a:latin typeface="Trebuchet MS"/>
                <a:cs typeface="Trebuchet MS"/>
              </a:rPr>
              <a:t>to</a:t>
            </a:r>
            <a:r>
              <a:rPr sz="3200" spc="2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be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transported	by this process (i.e. natural HIV  </a:t>
            </a:r>
            <a:r>
              <a:rPr sz="3200" spc="-45" dirty="0">
                <a:latin typeface="Trebuchet MS"/>
                <a:cs typeface="Trebuchet MS"/>
              </a:rPr>
              <a:t>immunity, </a:t>
            </a:r>
            <a:r>
              <a:rPr sz="3200" dirty="0">
                <a:latin typeface="Trebuchet MS"/>
                <a:cs typeface="Trebuchet MS"/>
              </a:rPr>
              <a:t>familial</a:t>
            </a:r>
            <a:r>
              <a:rPr sz="3200" spc="3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hypercholesterolemia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348995"/>
            <a:ext cx="11526012" cy="458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7161" y="5511495"/>
            <a:ext cx="6482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Trebuchet MS"/>
                <a:cs typeface="Trebuchet MS"/>
              </a:rPr>
              <a:t>Receptor-mediated</a:t>
            </a:r>
            <a:r>
              <a:rPr sz="3600" spc="-1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endocytosis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469" y="102184"/>
            <a:ext cx="252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rebuchet MS"/>
                <a:cs typeface="Trebuchet MS"/>
              </a:rPr>
              <a:t>CELL</a:t>
            </a:r>
            <a:r>
              <a:rPr spc="-254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SIZE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219200"/>
            <a:ext cx="11514455" cy="492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8810" algn="just" rtl="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817244" algn="l"/>
                <a:tab pos="2957195" algn="l"/>
              </a:tabLst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 few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types of cells are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large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enough to be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seen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by the  unaided</a:t>
            </a:r>
            <a:r>
              <a:rPr sz="32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eye.	The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human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egg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(ovum)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endParaRPr sz="3200" dirty="0">
              <a:latin typeface="Trebuchet MS"/>
              <a:cs typeface="Trebuchet MS"/>
            </a:endParaRPr>
          </a:p>
          <a:p>
            <a:pPr marL="12700" marR="5080" algn="just" rtl="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largest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cell in the </a:t>
            </a:r>
            <a:r>
              <a:rPr sz="3200" spc="-80" dirty="0">
                <a:solidFill>
                  <a:srgbClr val="404040"/>
                </a:solidFill>
                <a:latin typeface="Trebuchet MS"/>
                <a:cs typeface="Trebuchet MS"/>
              </a:rPr>
              <a:t>body,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and can (just) be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seen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without the  aid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of a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microscope.</a:t>
            </a:r>
            <a:endParaRPr sz="3200" dirty="0">
              <a:latin typeface="Trebuchet MS"/>
              <a:cs typeface="Trebuchet MS"/>
            </a:endParaRPr>
          </a:p>
          <a:p>
            <a:pPr marL="840105" indent="-485140" algn="just" rtl="0">
              <a:lnSpc>
                <a:spcPct val="100000"/>
              </a:lnSpc>
              <a:spcBef>
                <a:spcPts val="1010"/>
              </a:spcBef>
              <a:buAutoNum type="arabicPeriod" startAt="2"/>
              <a:tabLst>
                <a:tab pos="840740" algn="l"/>
              </a:tabLst>
            </a:pP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Most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cells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small for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two main</a:t>
            </a:r>
            <a:r>
              <a:rPr sz="32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reasons:</a:t>
            </a:r>
            <a:endParaRPr sz="3200" dirty="0">
              <a:latin typeface="Trebuchet MS"/>
              <a:cs typeface="Trebuchet MS"/>
            </a:endParaRPr>
          </a:p>
          <a:p>
            <a:pPr marL="355600" marR="544830" algn="just" rtl="0">
              <a:lnSpc>
                <a:spcPct val="100000"/>
              </a:lnSpc>
              <a:spcBef>
                <a:spcPts val="994"/>
              </a:spcBef>
              <a:buAutoNum type="alphaLcParenR"/>
              <a:tabLst>
                <a:tab pos="955675" algn="l"/>
                <a:tab pos="956310" algn="l"/>
              </a:tabLst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3200" spc="-40" dirty="0">
                <a:solidFill>
                  <a:srgbClr val="404040"/>
                </a:solidFill>
                <a:latin typeface="Trebuchet MS"/>
                <a:cs typeface="Trebuchet MS"/>
              </a:rPr>
              <a:t>cell’s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nucleus can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only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control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certain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volume of 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active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cytoplasm.</a:t>
            </a:r>
            <a:endParaRPr sz="3200" dirty="0">
              <a:latin typeface="Trebuchet MS"/>
              <a:cs typeface="Trebuchet MS"/>
            </a:endParaRPr>
          </a:p>
          <a:p>
            <a:pPr marL="355600" marR="341630" algn="just" rtl="0">
              <a:lnSpc>
                <a:spcPct val="100000"/>
              </a:lnSpc>
              <a:spcBef>
                <a:spcPts val="1000"/>
              </a:spcBef>
              <a:buAutoNum type="alphaLcParenR"/>
              <a:tabLst>
                <a:tab pos="975360" algn="l"/>
                <a:tab pos="975994" algn="l"/>
              </a:tabLst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Cells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limited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size by their surface area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volume  ratio.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9449"/>
            <a:ext cx="11876405" cy="25939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680"/>
              </a:spcBef>
            </a:pPr>
            <a:r>
              <a:rPr sz="4000" b="0" spc="-5" dirty="0">
                <a:latin typeface="Trebuchet MS"/>
                <a:cs typeface="Trebuchet MS"/>
              </a:rPr>
              <a:t>Exocytosis:</a:t>
            </a:r>
            <a:endParaRPr sz="4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40"/>
              </a:spcBef>
              <a:tabLst>
                <a:tab pos="5127625" algn="l"/>
              </a:tabLst>
            </a:pPr>
            <a:r>
              <a:rPr sz="3000" b="0" dirty="0">
                <a:latin typeface="Trebuchet MS"/>
                <a:cs typeface="Trebuchet MS"/>
              </a:rPr>
              <a:t>a </a:t>
            </a:r>
            <a:r>
              <a:rPr sz="3000" b="0" spc="-10" dirty="0">
                <a:latin typeface="Trebuchet MS"/>
                <a:cs typeface="Trebuchet MS"/>
              </a:rPr>
              <a:t>vesicle </a:t>
            </a:r>
            <a:r>
              <a:rPr sz="3000" b="0" dirty="0">
                <a:latin typeface="Trebuchet MS"/>
                <a:cs typeface="Trebuchet MS"/>
              </a:rPr>
              <a:t>fuses </a:t>
            </a:r>
            <a:r>
              <a:rPr sz="3000" b="0" spc="-5" dirty="0">
                <a:latin typeface="Trebuchet MS"/>
                <a:cs typeface="Trebuchet MS"/>
              </a:rPr>
              <a:t>with the plasma membrane as secretion </a:t>
            </a:r>
            <a:r>
              <a:rPr sz="3000" b="0" dirty="0">
                <a:latin typeface="Trebuchet MS"/>
                <a:cs typeface="Trebuchet MS"/>
              </a:rPr>
              <a:t>occurs </a:t>
            </a:r>
            <a:r>
              <a:rPr sz="3000" b="0" spc="-5" dirty="0">
                <a:latin typeface="Trebuchet MS"/>
                <a:cs typeface="Trebuchet MS"/>
              </a:rPr>
              <a:t>before  finally </a:t>
            </a:r>
            <a:r>
              <a:rPr sz="3000" b="0" dirty="0">
                <a:latin typeface="Trebuchet MS"/>
                <a:cs typeface="Trebuchet MS"/>
              </a:rPr>
              <a:t>fusing </a:t>
            </a:r>
            <a:r>
              <a:rPr sz="3000" b="0" spc="-5" dirty="0">
                <a:latin typeface="Trebuchet MS"/>
                <a:cs typeface="Trebuchet MS"/>
              </a:rPr>
              <a:t>with the plasma membrane. </a:t>
            </a:r>
            <a:r>
              <a:rPr sz="3000" b="0" dirty="0">
                <a:latin typeface="Trebuchet MS"/>
                <a:cs typeface="Trebuchet MS"/>
              </a:rPr>
              <a:t>This </a:t>
            </a:r>
            <a:r>
              <a:rPr sz="3000" b="0" spc="-5" dirty="0">
                <a:latin typeface="Trebuchet MS"/>
                <a:cs typeface="Trebuchet MS"/>
              </a:rPr>
              <a:t>is </a:t>
            </a:r>
            <a:r>
              <a:rPr sz="3000" b="0" dirty="0">
                <a:latin typeface="Trebuchet MS"/>
                <a:cs typeface="Trebuchet MS"/>
              </a:rPr>
              <a:t>the </a:t>
            </a:r>
            <a:r>
              <a:rPr sz="3000" b="0" spc="-5" dirty="0">
                <a:latin typeface="Trebuchet MS"/>
                <a:cs typeface="Trebuchet MS"/>
              </a:rPr>
              <a:t>way that  signaling molecules, called neurotransmitters </a:t>
            </a:r>
            <a:r>
              <a:rPr sz="3000" b="0" dirty="0">
                <a:latin typeface="Trebuchet MS"/>
                <a:cs typeface="Trebuchet MS"/>
              </a:rPr>
              <a:t>, </a:t>
            </a:r>
            <a:r>
              <a:rPr sz="3000" b="0" spc="-5" dirty="0">
                <a:latin typeface="Trebuchet MS"/>
                <a:cs typeface="Trebuchet MS"/>
              </a:rPr>
              <a:t>leave </a:t>
            </a:r>
            <a:r>
              <a:rPr sz="3000" b="0" dirty="0">
                <a:latin typeface="Trebuchet MS"/>
                <a:cs typeface="Trebuchet MS"/>
              </a:rPr>
              <a:t>one </a:t>
            </a:r>
            <a:r>
              <a:rPr sz="3000" b="0" spc="-10" dirty="0">
                <a:latin typeface="Trebuchet MS"/>
                <a:cs typeface="Trebuchet MS"/>
              </a:rPr>
              <a:t>nerve </a:t>
            </a:r>
            <a:r>
              <a:rPr sz="3000" b="0" spc="-5" dirty="0">
                <a:latin typeface="Trebuchet MS"/>
                <a:cs typeface="Trebuchet MS"/>
              </a:rPr>
              <a:t>cell  to excite </a:t>
            </a:r>
            <a:r>
              <a:rPr sz="3000" b="0" dirty="0">
                <a:latin typeface="Trebuchet MS"/>
                <a:cs typeface="Trebuchet MS"/>
              </a:rPr>
              <a:t>the </a:t>
            </a:r>
            <a:r>
              <a:rPr sz="3000" b="0" spc="-10" dirty="0">
                <a:latin typeface="Trebuchet MS"/>
                <a:cs typeface="Trebuchet MS"/>
              </a:rPr>
              <a:t>next</a:t>
            </a:r>
            <a:r>
              <a:rPr sz="3000" b="0" spc="25" dirty="0">
                <a:latin typeface="Trebuchet MS"/>
                <a:cs typeface="Trebuchet MS"/>
              </a:rPr>
              <a:t> </a:t>
            </a:r>
            <a:r>
              <a:rPr sz="3000" b="0" spc="-10" dirty="0">
                <a:latin typeface="Trebuchet MS"/>
                <a:cs typeface="Trebuchet MS"/>
              </a:rPr>
              <a:t>nerve</a:t>
            </a:r>
            <a:r>
              <a:rPr sz="3000" b="0" spc="25" dirty="0">
                <a:latin typeface="Trebuchet MS"/>
                <a:cs typeface="Trebuchet MS"/>
              </a:rPr>
              <a:t> </a:t>
            </a:r>
            <a:r>
              <a:rPr sz="3000" b="0" spc="-5" dirty="0">
                <a:latin typeface="Trebuchet MS"/>
                <a:cs typeface="Trebuchet MS"/>
              </a:rPr>
              <a:t>cell	</a:t>
            </a:r>
            <a:r>
              <a:rPr sz="3000" b="0" dirty="0">
                <a:latin typeface="Trebuchet MS"/>
                <a:cs typeface="Trebuchet MS"/>
              </a:rPr>
              <a:t>or a </a:t>
            </a:r>
            <a:r>
              <a:rPr sz="3000" b="0" spc="-5" dirty="0">
                <a:latin typeface="Trebuchet MS"/>
                <a:cs typeface="Trebuchet MS"/>
              </a:rPr>
              <a:t>muscle</a:t>
            </a:r>
            <a:r>
              <a:rPr sz="3000" b="0" spc="-30" dirty="0">
                <a:latin typeface="Trebuchet MS"/>
                <a:cs typeface="Trebuchet MS"/>
              </a:rPr>
              <a:t> </a:t>
            </a:r>
            <a:r>
              <a:rPr sz="3000" b="0" spc="-5" dirty="0">
                <a:latin typeface="Trebuchet MS"/>
                <a:cs typeface="Trebuchet MS"/>
              </a:rPr>
              <a:t>cell.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6255" y="2724910"/>
            <a:ext cx="9557004" cy="406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51417" y="614090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972" y="249682"/>
            <a:ext cx="90563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33DA"/>
                </a:solidFill>
                <a:latin typeface="Times New Roman"/>
                <a:cs typeface="Times New Roman"/>
              </a:rPr>
              <a:t>The Nucleus </a:t>
            </a:r>
            <a:r>
              <a:rPr dirty="0">
                <a:solidFill>
                  <a:srgbClr val="0033DA"/>
                </a:solidFill>
                <a:latin typeface="Times New Roman"/>
                <a:cs typeface="Times New Roman"/>
              </a:rPr>
              <a:t>and </a:t>
            </a:r>
            <a:r>
              <a:rPr sz="4000" spc="-5" dirty="0">
                <a:solidFill>
                  <a:srgbClr val="0033DA"/>
                </a:solidFill>
                <a:latin typeface="Times New Roman"/>
                <a:cs typeface="Times New Roman"/>
              </a:rPr>
              <a:t>Endomembrane</a:t>
            </a:r>
            <a:r>
              <a:rPr sz="4000" spc="-55" dirty="0">
                <a:solidFill>
                  <a:srgbClr val="0033DA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033DA"/>
                </a:solidFill>
                <a:latin typeface="Times New Roman"/>
                <a:cs typeface="Times New Roman"/>
              </a:rPr>
              <a:t>System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606" y="1703654"/>
            <a:ext cx="108286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8795" algn="just" rtl="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The nucleus and several organelles are involved</a:t>
            </a:r>
            <a:r>
              <a:rPr sz="3600" spc="-1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in  </a:t>
            </a:r>
            <a:r>
              <a:rPr sz="3600" spc="-5" dirty="0">
                <a:latin typeface="Arial"/>
                <a:cs typeface="Arial"/>
              </a:rPr>
              <a:t>the production and </a:t>
            </a:r>
            <a:r>
              <a:rPr sz="3600" dirty="0">
                <a:latin typeface="Arial"/>
                <a:cs typeface="Arial"/>
              </a:rPr>
              <a:t>processing of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proteins.</a:t>
            </a:r>
            <a:endParaRPr sz="3600" dirty="0">
              <a:latin typeface="Arial"/>
              <a:cs typeface="Arial"/>
            </a:endParaRPr>
          </a:p>
          <a:p>
            <a:pPr marL="12700" marR="5080" algn="just" rtl="0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latin typeface="Arial"/>
                <a:cs typeface="Arial"/>
              </a:rPr>
              <a:t>The </a:t>
            </a:r>
            <a:r>
              <a:rPr sz="3600" dirty="0">
                <a:latin typeface="Arial"/>
                <a:cs typeface="Arial"/>
              </a:rPr>
              <a:t>endomembrane system </a:t>
            </a:r>
            <a:r>
              <a:rPr sz="3600" spc="-5" dirty="0">
                <a:latin typeface="Arial"/>
                <a:cs typeface="Arial"/>
              </a:rPr>
              <a:t>is a series </a:t>
            </a:r>
            <a:r>
              <a:rPr sz="3600" dirty="0">
                <a:latin typeface="Arial"/>
                <a:cs typeface="Arial"/>
              </a:rPr>
              <a:t>of membrane  organelles that function in the processing of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materials  for </a:t>
            </a:r>
            <a:r>
              <a:rPr sz="3600" spc="-10" dirty="0">
                <a:latin typeface="Arial"/>
                <a:cs typeface="Arial"/>
              </a:rPr>
              <a:t>the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cell.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75" dirty="0"/>
              <a:t> </a:t>
            </a:r>
            <a:r>
              <a:rPr dirty="0"/>
              <a:t>Nucleus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581" y="967816"/>
            <a:ext cx="7859395" cy="515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Palatino Linotype"/>
                <a:cs typeface="Palatino Linotype"/>
              </a:rPr>
              <a:t>The </a:t>
            </a:r>
            <a:r>
              <a:rPr sz="2800" b="1" spc="-5" dirty="0">
                <a:latin typeface="Palatino Linotype"/>
                <a:cs typeface="Palatino Linotype"/>
              </a:rPr>
              <a:t>nucleus, </a:t>
            </a:r>
            <a:r>
              <a:rPr sz="2800" spc="-5" dirty="0">
                <a:latin typeface="Palatino Linotype"/>
                <a:cs typeface="Palatino Linotype"/>
              </a:rPr>
              <a:t>a </a:t>
            </a:r>
            <a:r>
              <a:rPr sz="2800" spc="-10" dirty="0">
                <a:latin typeface="Palatino Linotype"/>
                <a:cs typeface="Palatino Linotype"/>
              </a:rPr>
              <a:t>prominent </a:t>
            </a:r>
            <a:r>
              <a:rPr sz="2800" spc="-5" dirty="0">
                <a:latin typeface="Palatino Linotype"/>
                <a:cs typeface="Palatino Linotype"/>
              </a:rPr>
              <a:t>structure in cells, stores  genetic</a:t>
            </a:r>
            <a:r>
              <a:rPr sz="2800" spc="-2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information</a:t>
            </a:r>
            <a:endParaRPr sz="2800" dirty="0">
              <a:latin typeface="Palatino Linotype"/>
              <a:cs typeface="Palatino Linotype"/>
            </a:endParaRPr>
          </a:p>
          <a:p>
            <a:pPr marL="387350" indent="-375285" algn="just" rtl="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87985" algn="l"/>
              </a:tabLst>
            </a:pPr>
            <a:r>
              <a:rPr sz="2800" spc="-15" dirty="0">
                <a:latin typeface="Palatino Linotype"/>
                <a:cs typeface="Palatino Linotype"/>
              </a:rPr>
              <a:t>Every </a:t>
            </a:r>
            <a:r>
              <a:rPr sz="2800" spc="-5" dirty="0">
                <a:latin typeface="Palatino Linotype"/>
                <a:cs typeface="Palatino Linotype"/>
              </a:rPr>
              <a:t>cell in the </a:t>
            </a:r>
            <a:r>
              <a:rPr sz="2800" spc="-10" dirty="0">
                <a:latin typeface="Palatino Linotype"/>
                <a:cs typeface="Palatino Linotype"/>
              </a:rPr>
              <a:t>body </a:t>
            </a:r>
            <a:r>
              <a:rPr sz="2800" spc="-5" dirty="0">
                <a:latin typeface="Palatino Linotype"/>
                <a:cs typeface="Palatino Linotype"/>
              </a:rPr>
              <a:t>contains </a:t>
            </a:r>
            <a:r>
              <a:rPr sz="2800" spc="-10" dirty="0">
                <a:latin typeface="Palatino Linotype"/>
                <a:cs typeface="Palatino Linotype"/>
              </a:rPr>
              <a:t>the </a:t>
            </a:r>
            <a:r>
              <a:rPr sz="2800" spc="-5" dirty="0">
                <a:latin typeface="Palatino Linotype"/>
                <a:cs typeface="Palatino Linotype"/>
              </a:rPr>
              <a:t>same</a:t>
            </a:r>
            <a:r>
              <a:rPr sz="2800" spc="5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genes.</a:t>
            </a:r>
          </a:p>
          <a:p>
            <a:pPr marL="299085" marR="1044575" indent="-287020" algn="just" rtl="0">
              <a:lnSpc>
                <a:spcPct val="100000"/>
              </a:lnSpc>
              <a:buFont typeface="Wingdings"/>
              <a:buChar char=""/>
              <a:tabLst>
                <a:tab pos="387985" algn="l"/>
              </a:tabLst>
            </a:pPr>
            <a:r>
              <a:rPr sz="2800" spc="-5" dirty="0">
                <a:latin typeface="Palatino Linotype"/>
                <a:cs typeface="Palatino Linotype"/>
              </a:rPr>
              <a:t>Genes are segments of DNA </a:t>
            </a:r>
            <a:r>
              <a:rPr sz="2800" spc="-10" dirty="0">
                <a:latin typeface="Palatino Linotype"/>
                <a:cs typeface="Palatino Linotype"/>
              </a:rPr>
              <a:t>that </a:t>
            </a:r>
            <a:r>
              <a:rPr sz="2800" spc="-5" dirty="0">
                <a:latin typeface="Palatino Linotype"/>
                <a:cs typeface="Palatino Linotype"/>
              </a:rPr>
              <a:t>contain  information for the </a:t>
            </a:r>
            <a:r>
              <a:rPr sz="2800" spc="-10" dirty="0">
                <a:latin typeface="Palatino Linotype"/>
                <a:cs typeface="Palatino Linotype"/>
              </a:rPr>
              <a:t>production of </a:t>
            </a:r>
            <a:r>
              <a:rPr sz="2800" spc="-5" dirty="0">
                <a:latin typeface="Palatino Linotype"/>
                <a:cs typeface="Palatino Linotype"/>
              </a:rPr>
              <a:t>specific  proteins.</a:t>
            </a:r>
            <a:endParaRPr sz="2800" dirty="0">
              <a:latin typeface="Palatino Linotype"/>
              <a:cs typeface="Palatino Linotype"/>
            </a:endParaRPr>
          </a:p>
          <a:p>
            <a:pPr marL="299085" marR="485140" indent="-287020" algn="just" rtl="0">
              <a:lnSpc>
                <a:spcPct val="100000"/>
              </a:lnSpc>
              <a:buFont typeface="Wingdings"/>
              <a:buChar char=""/>
              <a:tabLst>
                <a:tab pos="387985" algn="l"/>
              </a:tabLst>
            </a:pPr>
            <a:r>
              <a:rPr sz="2800" spc="-5" dirty="0">
                <a:latin typeface="Palatino Linotype"/>
                <a:cs typeface="Palatino Linotype"/>
              </a:rPr>
              <a:t>Each </a:t>
            </a:r>
            <a:r>
              <a:rPr sz="2800" spc="-10" dirty="0">
                <a:latin typeface="Palatino Linotype"/>
                <a:cs typeface="Palatino Linotype"/>
              </a:rPr>
              <a:t>type </a:t>
            </a:r>
            <a:r>
              <a:rPr sz="2800" spc="-5" dirty="0">
                <a:latin typeface="Palatino Linotype"/>
                <a:cs typeface="Palatino Linotype"/>
              </a:rPr>
              <a:t>of cell has certain genes turned on  and </a:t>
            </a:r>
            <a:r>
              <a:rPr sz="2800" spc="-10" dirty="0">
                <a:latin typeface="Palatino Linotype"/>
                <a:cs typeface="Palatino Linotype"/>
              </a:rPr>
              <a:t>others </a:t>
            </a:r>
            <a:r>
              <a:rPr sz="2800" spc="-5" dirty="0">
                <a:latin typeface="Palatino Linotype"/>
                <a:cs typeface="Palatino Linotype"/>
              </a:rPr>
              <a:t>turned</a:t>
            </a:r>
            <a:r>
              <a:rPr sz="2800" spc="-3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off.</a:t>
            </a:r>
            <a:endParaRPr sz="2800" dirty="0">
              <a:latin typeface="Palatino Linotype"/>
              <a:cs typeface="Palatino Linotype"/>
            </a:endParaRPr>
          </a:p>
          <a:p>
            <a:pPr marL="299085" marR="704215" indent="-287020" algn="just" rtl="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87985" algn="l"/>
              </a:tabLst>
            </a:pPr>
            <a:r>
              <a:rPr sz="2800" spc="-5" dirty="0">
                <a:latin typeface="Palatino Linotype"/>
                <a:cs typeface="Palatino Linotype"/>
              </a:rPr>
              <a:t>DNA, with RNA acting as an</a:t>
            </a:r>
            <a:r>
              <a:rPr sz="2800" spc="-130" dirty="0">
                <a:latin typeface="Palatino Linotype"/>
                <a:cs typeface="Palatino Linotype"/>
              </a:rPr>
              <a:t> </a:t>
            </a:r>
            <a:r>
              <a:rPr sz="2800" spc="-30" dirty="0">
                <a:latin typeface="Palatino Linotype"/>
                <a:cs typeface="Palatino Linotype"/>
              </a:rPr>
              <a:t>intermediary,  </a:t>
            </a:r>
            <a:r>
              <a:rPr sz="2800" spc="-5" dirty="0">
                <a:latin typeface="Palatino Linotype"/>
                <a:cs typeface="Palatino Linotype"/>
              </a:rPr>
              <a:t>specifies </a:t>
            </a:r>
            <a:r>
              <a:rPr sz="2800" spc="-10" dirty="0">
                <a:latin typeface="Palatino Linotype"/>
                <a:cs typeface="Palatino Linotype"/>
              </a:rPr>
              <a:t>the proteins </a:t>
            </a:r>
            <a:r>
              <a:rPr sz="2800" spc="-5" dirty="0">
                <a:latin typeface="Palatino Linotype"/>
                <a:cs typeface="Palatino Linotype"/>
              </a:rPr>
              <a:t>in a</a:t>
            </a:r>
            <a:r>
              <a:rPr sz="2800" spc="1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cell.</a:t>
            </a:r>
            <a:endParaRPr sz="2800" dirty="0">
              <a:latin typeface="Palatino Linotype"/>
              <a:cs typeface="Palatino Linotype"/>
            </a:endParaRPr>
          </a:p>
          <a:p>
            <a:pPr marL="299085" marR="149225" indent="-287020" algn="just" rtl="0">
              <a:lnSpc>
                <a:spcPts val="3400"/>
              </a:lnSpc>
              <a:spcBef>
                <a:spcPts val="80"/>
              </a:spcBef>
              <a:buFont typeface="Wingdings"/>
              <a:buChar char=""/>
              <a:tabLst>
                <a:tab pos="299720" algn="l"/>
              </a:tabLst>
            </a:pPr>
            <a:r>
              <a:rPr sz="2800" spc="-5" dirty="0">
                <a:latin typeface="Palatino Linotype"/>
                <a:cs typeface="Palatino Linotype"/>
              </a:rPr>
              <a:t>Proteins </a:t>
            </a:r>
            <a:r>
              <a:rPr sz="2800" spc="-15" dirty="0">
                <a:latin typeface="Palatino Linotype"/>
                <a:cs typeface="Palatino Linotype"/>
              </a:rPr>
              <a:t>have </a:t>
            </a:r>
            <a:r>
              <a:rPr sz="2800" spc="-5" dirty="0">
                <a:latin typeface="Palatino Linotype"/>
                <a:cs typeface="Palatino Linotype"/>
              </a:rPr>
              <a:t>many functions in cells, and </a:t>
            </a:r>
            <a:r>
              <a:rPr sz="2800" spc="-10" dirty="0">
                <a:latin typeface="Palatino Linotype"/>
                <a:cs typeface="Palatino Linotype"/>
              </a:rPr>
              <a:t>they  </a:t>
            </a:r>
            <a:r>
              <a:rPr sz="2800" spc="-5" dirty="0">
                <a:latin typeface="Palatino Linotype"/>
                <a:cs typeface="Palatino Linotype"/>
              </a:rPr>
              <a:t>help determine a </a:t>
            </a:r>
            <a:r>
              <a:rPr sz="2800" spc="-55" dirty="0">
                <a:latin typeface="Palatino Linotype"/>
                <a:cs typeface="Palatino Linotype"/>
              </a:rPr>
              <a:t>cell’s</a:t>
            </a:r>
            <a:r>
              <a:rPr sz="2800" spc="-30" dirty="0">
                <a:latin typeface="Palatino Linotype"/>
                <a:cs typeface="Palatino Linotype"/>
              </a:rPr>
              <a:t> specificity.</a:t>
            </a:r>
            <a:endParaRPr sz="2800" dirty="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29828" y="746759"/>
            <a:ext cx="3156204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452" y="1170177"/>
            <a:ext cx="11504930" cy="4420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4795" algn="just" rtl="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Palatino Linotype"/>
                <a:cs typeface="Palatino Linotype"/>
              </a:rPr>
              <a:t>Chromatin </a:t>
            </a:r>
            <a:r>
              <a:rPr sz="3200" spc="-5" dirty="0">
                <a:latin typeface="Palatino Linotype"/>
                <a:cs typeface="Palatino Linotype"/>
              </a:rPr>
              <a:t>is the </a:t>
            </a:r>
            <a:r>
              <a:rPr sz="3200" dirty="0">
                <a:latin typeface="Palatino Linotype"/>
                <a:cs typeface="Palatino Linotype"/>
              </a:rPr>
              <a:t>combination of DNA molecules and</a:t>
            </a:r>
            <a:r>
              <a:rPr sz="3200" spc="-185" dirty="0">
                <a:latin typeface="Palatino Linotype"/>
                <a:cs typeface="Palatino Linotype"/>
              </a:rPr>
              <a:t> </a:t>
            </a:r>
            <a:r>
              <a:rPr sz="3200" spc="-5" dirty="0">
                <a:latin typeface="Palatino Linotype"/>
                <a:cs typeface="Palatino Linotype"/>
              </a:rPr>
              <a:t>proteins  that </a:t>
            </a:r>
            <a:r>
              <a:rPr sz="3200" dirty="0">
                <a:latin typeface="Palatino Linotype"/>
                <a:cs typeface="Palatino Linotype"/>
              </a:rPr>
              <a:t>make </a:t>
            </a:r>
            <a:r>
              <a:rPr sz="3200" spc="-5" dirty="0">
                <a:latin typeface="Palatino Linotype"/>
                <a:cs typeface="Palatino Linotype"/>
              </a:rPr>
              <a:t>up the</a:t>
            </a:r>
            <a:r>
              <a:rPr sz="3200" spc="-15" dirty="0">
                <a:latin typeface="Palatino Linotype"/>
                <a:cs typeface="Palatino Linotype"/>
              </a:rPr>
              <a:t> </a:t>
            </a:r>
            <a:r>
              <a:rPr sz="3200" b="1" dirty="0">
                <a:latin typeface="Palatino Linotype"/>
                <a:cs typeface="Palatino Linotype"/>
              </a:rPr>
              <a:t>chromosomes.</a:t>
            </a:r>
            <a:endParaRPr sz="3200" dirty="0">
              <a:latin typeface="Palatino Linotype"/>
              <a:cs typeface="Palatino Linotype"/>
            </a:endParaRPr>
          </a:p>
          <a:p>
            <a:pPr marL="12700" marR="5080" indent="101600" algn="just" rtl="0">
              <a:lnSpc>
                <a:spcPct val="100000"/>
              </a:lnSpc>
            </a:pPr>
            <a:r>
              <a:rPr sz="3200" spc="-5" dirty="0">
                <a:latin typeface="Palatino Linotype"/>
                <a:cs typeface="Palatino Linotype"/>
              </a:rPr>
              <a:t>Chromatin </a:t>
            </a:r>
            <a:r>
              <a:rPr sz="3200" dirty="0">
                <a:latin typeface="Palatino Linotype"/>
                <a:cs typeface="Palatino Linotype"/>
              </a:rPr>
              <a:t>can coil </a:t>
            </a:r>
            <a:r>
              <a:rPr sz="3200" spc="-5" dirty="0">
                <a:latin typeface="Palatino Linotype"/>
                <a:cs typeface="Palatino Linotype"/>
              </a:rPr>
              <a:t>tightly </a:t>
            </a:r>
            <a:r>
              <a:rPr sz="3200" dirty="0">
                <a:latin typeface="Palatino Linotype"/>
                <a:cs typeface="Palatino Linotype"/>
              </a:rPr>
              <a:t>to </a:t>
            </a:r>
            <a:r>
              <a:rPr sz="3200" spc="-5" dirty="0">
                <a:latin typeface="Palatino Linotype"/>
                <a:cs typeface="Palatino Linotype"/>
              </a:rPr>
              <a:t>form </a:t>
            </a:r>
            <a:r>
              <a:rPr sz="3200" dirty="0">
                <a:latin typeface="Palatino Linotype"/>
                <a:cs typeface="Palatino Linotype"/>
              </a:rPr>
              <a:t>visible chromosomes </a:t>
            </a:r>
            <a:r>
              <a:rPr sz="3200" spc="-5" dirty="0">
                <a:latin typeface="Palatino Linotype"/>
                <a:cs typeface="Palatino Linotype"/>
              </a:rPr>
              <a:t>during  </a:t>
            </a:r>
            <a:r>
              <a:rPr sz="3200" i="1" dirty="0">
                <a:latin typeface="Palatino Linotype"/>
                <a:cs typeface="Palatino Linotype"/>
              </a:rPr>
              <a:t>meiosis </a:t>
            </a:r>
            <a:r>
              <a:rPr sz="3200" dirty="0">
                <a:latin typeface="Palatino Linotype"/>
                <a:cs typeface="Palatino Linotype"/>
              </a:rPr>
              <a:t>(cell division </a:t>
            </a:r>
            <a:r>
              <a:rPr sz="3200" spc="-5" dirty="0">
                <a:latin typeface="Palatino Linotype"/>
                <a:cs typeface="Palatino Linotype"/>
              </a:rPr>
              <a:t>that forms reproductive </a:t>
            </a:r>
            <a:r>
              <a:rPr sz="3200" dirty="0">
                <a:latin typeface="Palatino Linotype"/>
                <a:cs typeface="Palatino Linotype"/>
              </a:rPr>
              <a:t>cells </a:t>
            </a:r>
            <a:r>
              <a:rPr sz="3200" spc="-5" dirty="0">
                <a:latin typeface="Palatino Linotype"/>
                <a:cs typeface="Palatino Linotype"/>
              </a:rPr>
              <a:t>in humans)  </a:t>
            </a:r>
            <a:r>
              <a:rPr sz="3200" dirty="0">
                <a:latin typeface="Palatino Linotype"/>
                <a:cs typeface="Palatino Linotype"/>
              </a:rPr>
              <a:t>and </a:t>
            </a:r>
            <a:r>
              <a:rPr sz="3200" i="1" dirty="0">
                <a:latin typeface="Palatino Linotype"/>
                <a:cs typeface="Palatino Linotype"/>
              </a:rPr>
              <a:t>mitosis </a:t>
            </a:r>
            <a:r>
              <a:rPr sz="3200" dirty="0">
                <a:latin typeface="Palatino Linotype"/>
                <a:cs typeface="Palatino Linotype"/>
              </a:rPr>
              <a:t>(cell </a:t>
            </a:r>
            <a:r>
              <a:rPr sz="3200" spc="-5" dirty="0">
                <a:latin typeface="Palatino Linotype"/>
                <a:cs typeface="Palatino Linotype"/>
              </a:rPr>
              <a:t>division that </a:t>
            </a:r>
            <a:r>
              <a:rPr sz="3200" dirty="0">
                <a:latin typeface="Palatino Linotype"/>
                <a:cs typeface="Palatino Linotype"/>
              </a:rPr>
              <a:t>duplicates</a:t>
            </a:r>
            <a:r>
              <a:rPr sz="3200" spc="-2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cells).</a:t>
            </a:r>
          </a:p>
          <a:p>
            <a:pPr marL="12700" algn="just" rtl="0">
              <a:lnSpc>
                <a:spcPct val="100000"/>
              </a:lnSpc>
            </a:pPr>
            <a:r>
              <a:rPr sz="3200" spc="-5" dirty="0">
                <a:latin typeface="Palatino Linotype"/>
                <a:cs typeface="Palatino Linotype"/>
              </a:rPr>
              <a:t>Chromatin is immersed </a:t>
            </a:r>
            <a:r>
              <a:rPr sz="3200" dirty="0">
                <a:latin typeface="Palatino Linotype"/>
                <a:cs typeface="Palatino Linotype"/>
              </a:rPr>
              <a:t>in a semifluid medium called</a:t>
            </a:r>
            <a:r>
              <a:rPr sz="3200" spc="-35" dirty="0">
                <a:latin typeface="Palatino Linotype"/>
                <a:cs typeface="Palatino Linotype"/>
              </a:rPr>
              <a:t> </a:t>
            </a:r>
            <a:r>
              <a:rPr sz="3200" spc="-5" dirty="0">
                <a:latin typeface="Palatino Linotype"/>
                <a:cs typeface="Palatino Linotype"/>
              </a:rPr>
              <a:t>the</a:t>
            </a:r>
            <a:endParaRPr sz="3200" dirty="0">
              <a:latin typeface="Palatino Linotype"/>
              <a:cs typeface="Palatino Linotype"/>
            </a:endParaRPr>
          </a:p>
          <a:p>
            <a:pPr marL="12700" algn="just" rtl="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Palatino Linotype"/>
                <a:cs typeface="Palatino Linotype"/>
              </a:rPr>
              <a:t>nucleoplasm.</a:t>
            </a:r>
            <a:endParaRPr sz="3200" dirty="0">
              <a:latin typeface="Palatino Linotype"/>
              <a:cs typeface="Palatino Linotype"/>
            </a:endParaRPr>
          </a:p>
          <a:p>
            <a:pPr marL="12700" marR="614680" algn="just" rtl="0">
              <a:lnSpc>
                <a:spcPts val="3879"/>
              </a:lnSpc>
              <a:spcBef>
                <a:spcPts val="95"/>
              </a:spcBef>
            </a:pPr>
            <a:r>
              <a:rPr sz="3200" dirty="0">
                <a:latin typeface="Palatino Linotype"/>
                <a:cs typeface="Palatino Linotype"/>
              </a:rPr>
              <a:t>A </a:t>
            </a:r>
            <a:r>
              <a:rPr sz="3200" spc="-5" dirty="0">
                <a:latin typeface="Palatino Linotype"/>
                <a:cs typeface="Palatino Linotype"/>
              </a:rPr>
              <a:t>difference in </a:t>
            </a:r>
            <a:r>
              <a:rPr sz="3200" dirty="0">
                <a:latin typeface="Palatino Linotype"/>
                <a:cs typeface="Palatino Linotype"/>
              </a:rPr>
              <a:t>pH </a:t>
            </a:r>
            <a:r>
              <a:rPr sz="3200" spc="-5" dirty="0">
                <a:latin typeface="Palatino Linotype"/>
                <a:cs typeface="Palatino Linotype"/>
              </a:rPr>
              <a:t>suggests that nucleoplasm has </a:t>
            </a:r>
            <a:r>
              <a:rPr sz="3200" dirty="0">
                <a:latin typeface="Palatino Linotype"/>
                <a:cs typeface="Palatino Linotype"/>
              </a:rPr>
              <a:t>a different  composition </a:t>
            </a:r>
            <a:r>
              <a:rPr sz="3200" spc="-5" dirty="0">
                <a:latin typeface="Palatino Linotype"/>
                <a:cs typeface="Palatino Linotype"/>
              </a:rPr>
              <a:t>from</a:t>
            </a:r>
            <a:r>
              <a:rPr sz="3200" spc="-2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cytoplasm.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878" y="725500"/>
            <a:ext cx="2789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Ribosomes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347878" y="1957577"/>
            <a:ext cx="11246485" cy="2480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Palatino Linotype"/>
                <a:cs typeface="Palatino Linotype"/>
              </a:rPr>
              <a:t>Ribosomes </a:t>
            </a:r>
            <a:r>
              <a:rPr sz="3200" dirty="0">
                <a:latin typeface="Palatino Linotype"/>
                <a:cs typeface="Palatino Linotype"/>
              </a:rPr>
              <a:t>are organelles composed of </a:t>
            </a:r>
            <a:r>
              <a:rPr sz="3200" spc="-5" dirty="0">
                <a:latin typeface="Palatino Linotype"/>
                <a:cs typeface="Palatino Linotype"/>
              </a:rPr>
              <a:t>proteins </a:t>
            </a:r>
            <a:r>
              <a:rPr sz="3200" dirty="0">
                <a:latin typeface="Palatino Linotype"/>
                <a:cs typeface="Palatino Linotype"/>
              </a:rPr>
              <a:t>and</a:t>
            </a:r>
            <a:r>
              <a:rPr sz="3200" spc="-55" dirty="0">
                <a:latin typeface="Palatino Linotype"/>
                <a:cs typeface="Palatino Linotype"/>
              </a:rPr>
              <a:t> </a:t>
            </a:r>
            <a:r>
              <a:rPr sz="3200" spc="-5" dirty="0">
                <a:latin typeface="Palatino Linotype"/>
                <a:cs typeface="Palatino Linotype"/>
              </a:rPr>
              <a:t>rRNA.</a:t>
            </a:r>
            <a:endParaRPr sz="3200" dirty="0">
              <a:latin typeface="Palatino Linotype"/>
              <a:cs typeface="Palatino Linotype"/>
            </a:endParaRPr>
          </a:p>
          <a:p>
            <a:pPr marL="469900" indent="-457200" algn="just" rtl="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Palatino Linotype"/>
                <a:cs typeface="Palatino Linotype"/>
              </a:rPr>
              <a:t>Protein </a:t>
            </a:r>
            <a:r>
              <a:rPr sz="3200" spc="-5" dirty="0">
                <a:latin typeface="Palatino Linotype"/>
                <a:cs typeface="Palatino Linotype"/>
              </a:rPr>
              <a:t>synthesis </a:t>
            </a:r>
            <a:r>
              <a:rPr sz="3200" dirty="0">
                <a:latin typeface="Palatino Linotype"/>
                <a:cs typeface="Palatino Linotype"/>
              </a:rPr>
              <a:t>occurs at </a:t>
            </a:r>
            <a:r>
              <a:rPr sz="3200" spc="-5" dirty="0">
                <a:latin typeface="Palatino Linotype"/>
                <a:cs typeface="Palatino Linotype"/>
              </a:rPr>
              <a:t>the</a:t>
            </a:r>
            <a:r>
              <a:rPr sz="3200" spc="15" dirty="0">
                <a:latin typeface="Palatino Linotype"/>
                <a:cs typeface="Palatino Linotype"/>
              </a:rPr>
              <a:t> </a:t>
            </a:r>
            <a:r>
              <a:rPr sz="3200" spc="-5" dirty="0">
                <a:latin typeface="Palatino Linotype"/>
                <a:cs typeface="Palatino Linotype"/>
              </a:rPr>
              <a:t>ribosomes.</a:t>
            </a:r>
            <a:endParaRPr sz="3200" dirty="0">
              <a:latin typeface="Palatino Linotype"/>
              <a:cs typeface="Palatino Linotype"/>
            </a:endParaRPr>
          </a:p>
          <a:p>
            <a:pPr marL="469900" marR="5080" indent="-457200" algn="just" rtl="0">
              <a:lnSpc>
                <a:spcPts val="3860"/>
              </a:lnSpc>
              <a:spcBef>
                <a:spcPts val="11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Palatino Linotype"/>
                <a:cs typeface="Palatino Linotype"/>
              </a:rPr>
              <a:t>Ribosomes are often attached </a:t>
            </a:r>
            <a:r>
              <a:rPr sz="3200" spc="-5" dirty="0">
                <a:latin typeface="Palatino Linotype"/>
                <a:cs typeface="Palatino Linotype"/>
              </a:rPr>
              <a:t>to the </a:t>
            </a:r>
            <a:r>
              <a:rPr sz="3200" dirty="0">
                <a:latin typeface="Palatino Linotype"/>
                <a:cs typeface="Palatino Linotype"/>
              </a:rPr>
              <a:t>endoplasmic </a:t>
            </a:r>
            <a:r>
              <a:rPr sz="3200" spc="-5" dirty="0">
                <a:latin typeface="Palatino Linotype"/>
                <a:cs typeface="Palatino Linotype"/>
              </a:rPr>
              <a:t>reticulum;  but they </a:t>
            </a:r>
            <a:r>
              <a:rPr sz="3200" dirty="0">
                <a:latin typeface="Palatino Linotype"/>
                <a:cs typeface="Palatino Linotype"/>
              </a:rPr>
              <a:t>also may occur </a:t>
            </a:r>
            <a:r>
              <a:rPr sz="3200" dirty="0">
                <a:latin typeface="Trebuchet MS"/>
                <a:cs typeface="Trebuchet MS"/>
              </a:rPr>
              <a:t>free </a:t>
            </a:r>
            <a:r>
              <a:rPr sz="3200" spc="-5" dirty="0">
                <a:latin typeface="Trebuchet MS"/>
                <a:cs typeface="Trebuchet MS"/>
              </a:rPr>
              <a:t>within </a:t>
            </a:r>
            <a:r>
              <a:rPr sz="3200" dirty="0">
                <a:latin typeface="Trebuchet MS"/>
                <a:cs typeface="Trebuchet MS"/>
              </a:rPr>
              <a:t>the cytoplasm,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either</a:t>
            </a:r>
          </a:p>
          <a:p>
            <a:pPr marL="469900" algn="just" rtl="0">
              <a:lnSpc>
                <a:spcPts val="3810"/>
              </a:lnSpc>
            </a:pPr>
            <a:r>
              <a:rPr sz="3200" dirty="0">
                <a:latin typeface="Trebuchet MS"/>
                <a:cs typeface="Trebuchet MS"/>
              </a:rPr>
              <a:t>singly </a:t>
            </a:r>
            <a:r>
              <a:rPr sz="3200" spc="-5" dirty="0">
                <a:latin typeface="Trebuchet MS"/>
                <a:cs typeface="Trebuchet MS"/>
              </a:rPr>
              <a:t>or </a:t>
            </a:r>
            <a:r>
              <a:rPr sz="3200" dirty="0">
                <a:latin typeface="Trebuchet MS"/>
                <a:cs typeface="Trebuchet MS"/>
              </a:rPr>
              <a:t>in groups </a:t>
            </a:r>
            <a:r>
              <a:rPr sz="3200" spc="-5" dirty="0">
                <a:latin typeface="Trebuchet MS"/>
                <a:cs typeface="Trebuchet MS"/>
              </a:rPr>
              <a:t>called </a:t>
            </a:r>
            <a:r>
              <a:rPr sz="3200" b="1" dirty="0">
                <a:latin typeface="Trebuchet MS"/>
                <a:cs typeface="Trebuchet MS"/>
              </a:rPr>
              <a:t>polyribosomes.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algn="just" rtl="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Palatino Linotype"/>
                <a:cs typeface="Palatino Linotype"/>
              </a:rPr>
              <a:t>The </a:t>
            </a:r>
            <a:r>
              <a:rPr dirty="0"/>
              <a:t>endomembrane system </a:t>
            </a:r>
            <a:r>
              <a:rPr b="0" spc="-5" dirty="0">
                <a:latin typeface="Palatino Linotype"/>
                <a:cs typeface="Palatino Linotype"/>
              </a:rPr>
              <a:t>consists</a:t>
            </a:r>
            <a:r>
              <a:rPr b="0" spc="-45" dirty="0">
                <a:latin typeface="Palatino Linotype"/>
                <a:cs typeface="Palatino Linotype"/>
              </a:rPr>
              <a:t> </a:t>
            </a:r>
            <a:r>
              <a:rPr b="0" dirty="0">
                <a:latin typeface="Palatino Linotype"/>
                <a:cs typeface="Palatino Linotype"/>
              </a:rPr>
              <a:t>of</a:t>
            </a:r>
          </a:p>
          <a:p>
            <a:pPr marL="520700" indent="-457200" algn="just" rtl="0">
              <a:lnSpc>
                <a:spcPct val="100000"/>
              </a:lnSpc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b="0" spc="-5" dirty="0">
                <a:latin typeface="Palatino Linotype"/>
                <a:cs typeface="Palatino Linotype"/>
              </a:rPr>
              <a:t>the nuclear</a:t>
            </a:r>
            <a:r>
              <a:rPr b="0" spc="-20" dirty="0">
                <a:latin typeface="Palatino Linotype"/>
                <a:cs typeface="Palatino Linotype"/>
              </a:rPr>
              <a:t> </a:t>
            </a:r>
            <a:r>
              <a:rPr b="0" spc="-10" dirty="0">
                <a:latin typeface="Palatino Linotype"/>
                <a:cs typeface="Palatino Linotype"/>
              </a:rPr>
              <a:t>envelope,</a:t>
            </a:r>
          </a:p>
          <a:p>
            <a:pPr marL="520700" indent="-457200" algn="just" rtl="0">
              <a:lnSpc>
                <a:spcPct val="100000"/>
              </a:lnSpc>
              <a:buFont typeface="Arial"/>
              <a:buChar char="•"/>
              <a:tabLst>
                <a:tab pos="520065" algn="l"/>
                <a:tab pos="520700" algn="l"/>
              </a:tabLst>
            </a:pPr>
            <a:r>
              <a:rPr b="0" spc="-5" dirty="0">
                <a:latin typeface="Palatino Linotype"/>
                <a:cs typeface="Palatino Linotype"/>
              </a:rPr>
              <a:t>the </a:t>
            </a:r>
            <a:r>
              <a:rPr b="0" dirty="0">
                <a:latin typeface="Palatino Linotype"/>
                <a:cs typeface="Palatino Linotype"/>
              </a:rPr>
              <a:t>endoplasmic</a:t>
            </a:r>
            <a:r>
              <a:rPr b="0" spc="5" dirty="0">
                <a:latin typeface="Palatino Linotype"/>
                <a:cs typeface="Palatino Linotype"/>
              </a:rPr>
              <a:t> </a:t>
            </a:r>
            <a:r>
              <a:rPr b="0" spc="-5" dirty="0">
                <a:latin typeface="Palatino Linotype"/>
                <a:cs typeface="Palatino Linotype"/>
              </a:rPr>
              <a:t>reticulum,</a:t>
            </a:r>
          </a:p>
          <a:p>
            <a:pPr marL="622935" indent="-560070" algn="just" rtl="0">
              <a:lnSpc>
                <a:spcPct val="100000"/>
              </a:lnSpc>
              <a:buFont typeface="Arial"/>
              <a:buChar char="•"/>
              <a:tabLst>
                <a:tab pos="622935" algn="l"/>
                <a:tab pos="623570" algn="l"/>
              </a:tabLst>
            </a:pPr>
            <a:r>
              <a:rPr b="0" spc="-5" dirty="0">
                <a:latin typeface="Palatino Linotype"/>
                <a:cs typeface="Palatino Linotype"/>
              </a:rPr>
              <a:t>the Golgi</a:t>
            </a:r>
            <a:r>
              <a:rPr b="0" spc="-10" dirty="0">
                <a:latin typeface="Palatino Linotype"/>
                <a:cs typeface="Palatino Linotype"/>
              </a:rPr>
              <a:t> </a:t>
            </a:r>
            <a:r>
              <a:rPr b="0" dirty="0">
                <a:latin typeface="Palatino Linotype"/>
                <a:cs typeface="Palatino Linotype"/>
              </a:rPr>
              <a:t>apparatus,</a:t>
            </a:r>
          </a:p>
          <a:p>
            <a:pPr marL="622935" indent="-560070" algn="just" rtl="0">
              <a:lnSpc>
                <a:spcPct val="100000"/>
              </a:lnSpc>
              <a:buFont typeface="Arial"/>
              <a:buChar char="•"/>
              <a:tabLst>
                <a:tab pos="622935" algn="l"/>
                <a:tab pos="623570" algn="l"/>
              </a:tabLst>
            </a:pPr>
            <a:r>
              <a:rPr b="0" spc="-5" dirty="0">
                <a:latin typeface="Palatino Linotype"/>
                <a:cs typeface="Palatino Linotype"/>
              </a:rPr>
              <a:t>lysosomes </a:t>
            </a:r>
            <a:r>
              <a:rPr b="0" dirty="0">
                <a:latin typeface="Palatino Linotype"/>
                <a:cs typeface="Palatino Linotype"/>
              </a:rPr>
              <a:t>and </a:t>
            </a:r>
            <a:r>
              <a:rPr dirty="0"/>
              <a:t>vesicles </a:t>
            </a:r>
            <a:r>
              <a:rPr b="0" dirty="0">
                <a:latin typeface="Palatino Linotype"/>
                <a:cs typeface="Palatino Linotype"/>
              </a:rPr>
              <a:t>(tiny membranous sacs)</a:t>
            </a:r>
            <a:r>
              <a:rPr b="0" spc="-80" dirty="0">
                <a:latin typeface="Palatino Linotype"/>
                <a:cs typeface="Palatino Linotype"/>
              </a:rPr>
              <a:t> </a:t>
            </a:r>
            <a:r>
              <a:rPr b="0" dirty="0">
                <a:latin typeface="Palatino Linotype"/>
                <a:cs typeface="Palatino Linotype"/>
              </a:rPr>
              <a:t>.</a:t>
            </a:r>
          </a:p>
          <a:p>
            <a:pPr marL="63500" marR="763905" algn="just" rtl="0">
              <a:lnSpc>
                <a:spcPct val="100000"/>
              </a:lnSpc>
              <a:spcBef>
                <a:spcPts val="5"/>
              </a:spcBef>
            </a:pPr>
            <a:r>
              <a:rPr b="0" dirty="0">
                <a:latin typeface="Palatino Linotype"/>
                <a:cs typeface="Palatino Linotype"/>
              </a:rPr>
              <a:t>This system classifies </a:t>
            </a:r>
            <a:r>
              <a:rPr b="0" spc="-5" dirty="0">
                <a:latin typeface="Palatino Linotype"/>
                <a:cs typeface="Palatino Linotype"/>
              </a:rPr>
              <a:t>the </a:t>
            </a:r>
            <a:r>
              <a:rPr b="0" dirty="0">
                <a:latin typeface="Palatino Linotype"/>
                <a:cs typeface="Palatino Linotype"/>
              </a:rPr>
              <a:t>cell so </a:t>
            </a:r>
            <a:r>
              <a:rPr b="0" spc="-5" dirty="0">
                <a:latin typeface="Palatino Linotype"/>
                <a:cs typeface="Palatino Linotype"/>
              </a:rPr>
              <a:t>that </a:t>
            </a:r>
            <a:r>
              <a:rPr b="0" dirty="0">
                <a:latin typeface="Palatino Linotype"/>
                <a:cs typeface="Palatino Linotype"/>
              </a:rPr>
              <a:t>chemical </a:t>
            </a:r>
            <a:r>
              <a:rPr b="0" spc="-5" dirty="0">
                <a:latin typeface="Palatino Linotype"/>
                <a:cs typeface="Palatino Linotype"/>
              </a:rPr>
              <a:t>reactions </a:t>
            </a:r>
            <a:r>
              <a:rPr b="0" dirty="0">
                <a:latin typeface="Palatino Linotype"/>
                <a:cs typeface="Palatino Linotype"/>
              </a:rPr>
              <a:t>are  </a:t>
            </a:r>
            <a:r>
              <a:rPr b="0" spc="-5" dirty="0">
                <a:latin typeface="Palatino Linotype"/>
                <a:cs typeface="Palatino Linotype"/>
              </a:rPr>
              <a:t>restricted to </a:t>
            </a:r>
            <a:r>
              <a:rPr b="0" dirty="0">
                <a:latin typeface="Palatino Linotype"/>
                <a:cs typeface="Palatino Linotype"/>
              </a:rPr>
              <a:t>specific</a:t>
            </a:r>
            <a:r>
              <a:rPr b="0" spc="45" dirty="0">
                <a:latin typeface="Palatino Linotype"/>
                <a:cs typeface="Palatino Linotype"/>
              </a:rPr>
              <a:t> </a:t>
            </a:r>
            <a:r>
              <a:rPr b="0" spc="-5" dirty="0">
                <a:latin typeface="Palatino Linotype"/>
                <a:cs typeface="Palatino Linotype"/>
              </a:rPr>
              <a:t>regions.</a:t>
            </a:r>
          </a:p>
          <a:p>
            <a:pPr marL="63500" marR="5080" algn="just" rtl="0">
              <a:lnSpc>
                <a:spcPts val="3879"/>
              </a:lnSpc>
              <a:spcBef>
                <a:spcPts val="95"/>
              </a:spcBef>
            </a:pPr>
            <a:r>
              <a:rPr b="0" dirty="0">
                <a:latin typeface="Palatino Linotype"/>
                <a:cs typeface="Palatino Linotype"/>
              </a:rPr>
              <a:t>The </a:t>
            </a:r>
            <a:r>
              <a:rPr b="0" spc="-10" dirty="0">
                <a:latin typeface="Palatino Linotype"/>
                <a:cs typeface="Palatino Linotype"/>
              </a:rPr>
              <a:t>vesicles </a:t>
            </a:r>
            <a:r>
              <a:rPr b="0" spc="-5" dirty="0">
                <a:latin typeface="Palatino Linotype"/>
                <a:cs typeface="Palatino Linotype"/>
              </a:rPr>
              <a:t>transport </a:t>
            </a:r>
            <a:r>
              <a:rPr b="0" dirty="0">
                <a:latin typeface="Palatino Linotype"/>
                <a:cs typeface="Palatino Linotype"/>
              </a:rPr>
              <a:t>molecules </a:t>
            </a:r>
            <a:r>
              <a:rPr b="0" spc="-5" dirty="0">
                <a:latin typeface="Palatino Linotype"/>
                <a:cs typeface="Palatino Linotype"/>
              </a:rPr>
              <a:t>from </a:t>
            </a:r>
            <a:r>
              <a:rPr b="0" dirty="0">
                <a:latin typeface="Palatino Linotype"/>
                <a:cs typeface="Palatino Linotype"/>
              </a:rPr>
              <a:t>one </a:t>
            </a:r>
            <a:r>
              <a:rPr b="0" spc="-5" dirty="0">
                <a:latin typeface="Palatino Linotype"/>
                <a:cs typeface="Palatino Linotype"/>
              </a:rPr>
              <a:t>part </a:t>
            </a:r>
            <a:r>
              <a:rPr b="0" dirty="0">
                <a:latin typeface="Palatino Linotype"/>
                <a:cs typeface="Palatino Linotype"/>
              </a:rPr>
              <a:t>of </a:t>
            </a:r>
            <a:r>
              <a:rPr b="0" spc="-5" dirty="0">
                <a:latin typeface="Palatino Linotype"/>
                <a:cs typeface="Palatino Linotype"/>
              </a:rPr>
              <a:t>the </a:t>
            </a:r>
            <a:r>
              <a:rPr b="0" dirty="0">
                <a:latin typeface="Palatino Linotype"/>
                <a:cs typeface="Palatino Linotype"/>
              </a:rPr>
              <a:t>system </a:t>
            </a:r>
            <a:r>
              <a:rPr b="0" spc="-5" dirty="0">
                <a:latin typeface="Palatino Linotype"/>
                <a:cs typeface="Palatino Linotype"/>
              </a:rPr>
              <a:t>to  </a:t>
            </a:r>
            <a:r>
              <a:rPr b="0" spc="-25" dirty="0">
                <a:latin typeface="Palatino Linotype"/>
                <a:cs typeface="Palatino Linotype"/>
              </a:rPr>
              <a:t>another.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704" y="299466"/>
            <a:ext cx="6739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The endomembrane</a:t>
            </a:r>
            <a:r>
              <a:rPr sz="4000" spc="-4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" y="0"/>
            <a:ext cx="11782425" cy="6899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algn="just" rtl="0">
              <a:lnSpc>
                <a:spcPts val="3595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The Endoplasmic</a:t>
            </a:r>
            <a:r>
              <a:rPr sz="3000" b="1" spc="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Reticulum</a:t>
            </a:r>
            <a:endParaRPr sz="3000" dirty="0">
              <a:latin typeface="Calibri"/>
              <a:cs typeface="Calibri"/>
            </a:endParaRPr>
          </a:p>
          <a:p>
            <a:pPr marL="50800" algn="just" rtl="0">
              <a:lnSpc>
                <a:spcPts val="3595"/>
              </a:lnSpc>
            </a:pPr>
            <a:r>
              <a:rPr sz="3000" dirty="0">
                <a:latin typeface="Palatino Linotype"/>
                <a:cs typeface="Palatino Linotype"/>
              </a:rPr>
              <a:t>The endoplasmic reticulum </a:t>
            </a:r>
            <a:r>
              <a:rPr sz="3000" spc="-5" dirty="0">
                <a:latin typeface="Palatino Linotype"/>
                <a:cs typeface="Palatino Linotype"/>
              </a:rPr>
              <a:t>has </a:t>
            </a:r>
            <a:r>
              <a:rPr sz="3000" spc="-20" dirty="0">
                <a:latin typeface="Palatino Linotype"/>
                <a:cs typeface="Palatino Linotype"/>
              </a:rPr>
              <a:t>two</a:t>
            </a:r>
            <a:r>
              <a:rPr sz="3000" spc="-10" dirty="0">
                <a:latin typeface="Palatino Linotype"/>
                <a:cs typeface="Palatino Linotype"/>
              </a:rPr>
              <a:t> </a:t>
            </a:r>
            <a:r>
              <a:rPr sz="3000" spc="-5" dirty="0">
                <a:latin typeface="Palatino Linotype"/>
                <a:cs typeface="Palatino Linotype"/>
              </a:rPr>
              <a:t>portions.</a:t>
            </a:r>
            <a:endParaRPr sz="3000" dirty="0">
              <a:latin typeface="Palatino Linotype"/>
              <a:cs typeface="Palatino Linotype"/>
            </a:endParaRPr>
          </a:p>
          <a:p>
            <a:pPr marL="337185" marR="186055" indent="-287020" algn="just" rtl="0">
              <a:lnSpc>
                <a:spcPct val="100000"/>
              </a:lnSpc>
              <a:buFont typeface="Arial"/>
              <a:buChar char="•"/>
              <a:tabLst>
                <a:tab pos="431800" algn="l"/>
              </a:tabLst>
            </a:pPr>
            <a:r>
              <a:rPr dirty="0"/>
              <a:t>	</a:t>
            </a:r>
            <a:r>
              <a:rPr sz="3000" dirty="0">
                <a:latin typeface="Palatino Linotype"/>
                <a:cs typeface="Palatino Linotype"/>
              </a:rPr>
              <a:t>Rough ER </a:t>
            </a:r>
            <a:r>
              <a:rPr sz="3000" spc="-5" dirty="0">
                <a:latin typeface="Palatino Linotype"/>
                <a:cs typeface="Palatino Linotype"/>
              </a:rPr>
              <a:t>is studded </a:t>
            </a:r>
            <a:r>
              <a:rPr sz="3000" dirty="0">
                <a:latin typeface="Palatino Linotype"/>
                <a:cs typeface="Palatino Linotype"/>
              </a:rPr>
              <a:t>with </a:t>
            </a:r>
            <a:r>
              <a:rPr sz="3000" spc="-5" dirty="0">
                <a:latin typeface="Palatino Linotype"/>
                <a:cs typeface="Palatino Linotype"/>
              </a:rPr>
              <a:t>ribosomes </a:t>
            </a:r>
            <a:r>
              <a:rPr sz="3000" dirty="0">
                <a:latin typeface="Palatino Linotype"/>
                <a:cs typeface="Palatino Linotype"/>
              </a:rPr>
              <a:t>on the side of the membrane  that faces the cytoplasm.( </a:t>
            </a:r>
            <a:r>
              <a:rPr sz="3000" spc="-5" dirty="0">
                <a:latin typeface="Palatino Linotype"/>
                <a:cs typeface="Palatino Linotype"/>
              </a:rPr>
              <a:t>Here, proteins </a:t>
            </a:r>
            <a:r>
              <a:rPr sz="3000" dirty="0">
                <a:latin typeface="Palatino Linotype"/>
                <a:cs typeface="Palatino Linotype"/>
              </a:rPr>
              <a:t>are synthesized and enter  the ER </a:t>
            </a:r>
            <a:r>
              <a:rPr sz="3000" spc="-15" dirty="0">
                <a:latin typeface="Palatino Linotype"/>
                <a:cs typeface="Palatino Linotype"/>
              </a:rPr>
              <a:t>interior, </a:t>
            </a:r>
            <a:r>
              <a:rPr sz="3000" dirty="0">
                <a:latin typeface="Palatino Linotype"/>
                <a:cs typeface="Palatino Linotype"/>
              </a:rPr>
              <a:t>where </a:t>
            </a:r>
            <a:r>
              <a:rPr sz="3000" spc="-5" dirty="0">
                <a:latin typeface="Palatino Linotype"/>
                <a:cs typeface="Palatino Linotype"/>
              </a:rPr>
              <a:t>processing </a:t>
            </a:r>
            <a:r>
              <a:rPr sz="3000" dirty="0">
                <a:latin typeface="Palatino Linotype"/>
                <a:cs typeface="Palatino Linotype"/>
              </a:rPr>
              <a:t>and </a:t>
            </a:r>
            <a:r>
              <a:rPr sz="3000" spc="-5" dirty="0">
                <a:latin typeface="Palatino Linotype"/>
                <a:cs typeface="Palatino Linotype"/>
              </a:rPr>
              <a:t>modification begin </a:t>
            </a:r>
            <a:r>
              <a:rPr sz="3000" dirty="0">
                <a:latin typeface="Palatino Linotype"/>
                <a:cs typeface="Palatino Linotype"/>
              </a:rPr>
              <a:t>.Some of  these </a:t>
            </a:r>
            <a:r>
              <a:rPr sz="3000" spc="-5" dirty="0">
                <a:latin typeface="Palatino Linotype"/>
                <a:cs typeface="Palatino Linotype"/>
              </a:rPr>
              <a:t>proteins </a:t>
            </a:r>
            <a:r>
              <a:rPr sz="3000" dirty="0">
                <a:latin typeface="Palatino Linotype"/>
                <a:cs typeface="Palatino Linotype"/>
              </a:rPr>
              <a:t>are fused into </a:t>
            </a:r>
            <a:r>
              <a:rPr sz="3000" spc="-5" dirty="0">
                <a:latin typeface="Palatino Linotype"/>
                <a:cs typeface="Palatino Linotype"/>
              </a:rPr>
              <a:t>membrane, </a:t>
            </a:r>
            <a:r>
              <a:rPr sz="3000" dirty="0">
                <a:latin typeface="Palatino Linotype"/>
                <a:cs typeface="Palatino Linotype"/>
              </a:rPr>
              <a:t>and some are </a:t>
            </a:r>
            <a:r>
              <a:rPr sz="3000" spc="-5" dirty="0">
                <a:latin typeface="Palatino Linotype"/>
                <a:cs typeface="Palatino Linotype"/>
              </a:rPr>
              <a:t>for</a:t>
            </a:r>
            <a:r>
              <a:rPr sz="3000" spc="5" dirty="0">
                <a:latin typeface="Palatino Linotype"/>
                <a:cs typeface="Palatino Linotype"/>
              </a:rPr>
              <a:t> </a:t>
            </a:r>
            <a:r>
              <a:rPr sz="3000" dirty="0">
                <a:latin typeface="Palatino Linotype"/>
                <a:cs typeface="Palatino Linotype"/>
              </a:rPr>
              <a:t>export.</a:t>
            </a:r>
          </a:p>
          <a:p>
            <a:pPr marL="337185" marR="847090" indent="-287020" algn="just" rtl="0">
              <a:lnSpc>
                <a:spcPct val="100000"/>
              </a:lnSpc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dirty="0"/>
              <a:t>	</a:t>
            </a:r>
            <a:r>
              <a:rPr sz="3000" spc="-5" dirty="0">
                <a:latin typeface="Palatino Linotype"/>
                <a:cs typeface="Palatino Linotype"/>
              </a:rPr>
              <a:t>Smooth </a:t>
            </a:r>
            <a:r>
              <a:rPr sz="3000" dirty="0">
                <a:latin typeface="Palatino Linotype"/>
                <a:cs typeface="Palatino Linotype"/>
              </a:rPr>
              <a:t>ER, </a:t>
            </a:r>
            <a:r>
              <a:rPr sz="3000" spc="-5" dirty="0">
                <a:latin typeface="Palatino Linotype"/>
                <a:cs typeface="Palatino Linotype"/>
              </a:rPr>
              <a:t>continuous </a:t>
            </a:r>
            <a:r>
              <a:rPr sz="3000" dirty="0">
                <a:latin typeface="Palatino Linotype"/>
                <a:cs typeface="Palatino Linotype"/>
              </a:rPr>
              <a:t>with </a:t>
            </a:r>
            <a:r>
              <a:rPr sz="3000" spc="-5" dirty="0">
                <a:latin typeface="Palatino Linotype"/>
                <a:cs typeface="Palatino Linotype"/>
              </a:rPr>
              <a:t>rough </a:t>
            </a:r>
            <a:r>
              <a:rPr sz="3000" dirty="0">
                <a:latin typeface="Palatino Linotype"/>
                <a:cs typeface="Palatino Linotype"/>
              </a:rPr>
              <a:t>ER,does </a:t>
            </a:r>
            <a:r>
              <a:rPr sz="3000" spc="-5" dirty="0">
                <a:latin typeface="Palatino Linotype"/>
                <a:cs typeface="Palatino Linotype"/>
              </a:rPr>
              <a:t>not </a:t>
            </a:r>
            <a:r>
              <a:rPr sz="3000" spc="-15" dirty="0">
                <a:latin typeface="Palatino Linotype"/>
                <a:cs typeface="Palatino Linotype"/>
              </a:rPr>
              <a:t>have </a:t>
            </a:r>
            <a:r>
              <a:rPr sz="3000" dirty="0">
                <a:latin typeface="Palatino Linotype"/>
                <a:cs typeface="Palatino Linotype"/>
              </a:rPr>
              <a:t>attached  </a:t>
            </a:r>
            <a:r>
              <a:rPr sz="3000" spc="-5" dirty="0">
                <a:latin typeface="Palatino Linotype"/>
                <a:cs typeface="Palatino Linotype"/>
              </a:rPr>
              <a:t>ribosomes.</a:t>
            </a:r>
            <a:endParaRPr sz="3000" dirty="0">
              <a:latin typeface="Palatino Linotype"/>
              <a:cs typeface="Palatino Linotype"/>
            </a:endParaRPr>
          </a:p>
          <a:p>
            <a:pPr marL="337185" marR="104775" indent="-28702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37820" algn="l"/>
              </a:tabLst>
            </a:pPr>
            <a:r>
              <a:rPr sz="3000" spc="-5" dirty="0">
                <a:latin typeface="Palatino Linotype"/>
                <a:cs typeface="Palatino Linotype"/>
              </a:rPr>
              <a:t>Smooth </a:t>
            </a:r>
            <a:r>
              <a:rPr sz="3000" dirty="0">
                <a:latin typeface="Palatino Linotype"/>
                <a:cs typeface="Palatino Linotype"/>
              </a:rPr>
              <a:t>ER synthesizes the </a:t>
            </a:r>
            <a:r>
              <a:rPr sz="3000" spc="-5" dirty="0">
                <a:latin typeface="Palatino Linotype"/>
                <a:cs typeface="Palatino Linotype"/>
              </a:rPr>
              <a:t>phospholipids </a:t>
            </a:r>
            <a:r>
              <a:rPr sz="3000" dirty="0">
                <a:latin typeface="Palatino Linotype"/>
                <a:cs typeface="Palatino Linotype"/>
              </a:rPr>
              <a:t>that occur </a:t>
            </a:r>
            <a:r>
              <a:rPr sz="3000" spc="-5" dirty="0">
                <a:latin typeface="Palatino Linotype"/>
                <a:cs typeface="Palatino Linotype"/>
              </a:rPr>
              <a:t>in membranes  </a:t>
            </a:r>
            <a:r>
              <a:rPr sz="3000" dirty="0">
                <a:latin typeface="Palatino Linotype"/>
                <a:cs typeface="Palatino Linotype"/>
              </a:rPr>
              <a:t>and </a:t>
            </a:r>
            <a:r>
              <a:rPr sz="3000" spc="-5" dirty="0">
                <a:latin typeface="Palatino Linotype"/>
                <a:cs typeface="Palatino Linotype"/>
              </a:rPr>
              <a:t>has </a:t>
            </a:r>
            <a:r>
              <a:rPr sz="3000" spc="-15" dirty="0">
                <a:latin typeface="Palatino Linotype"/>
                <a:cs typeface="Palatino Linotype"/>
              </a:rPr>
              <a:t>various </a:t>
            </a:r>
            <a:r>
              <a:rPr sz="3000" dirty="0">
                <a:latin typeface="Palatino Linotype"/>
                <a:cs typeface="Palatino Linotype"/>
              </a:rPr>
              <a:t>other functions, depending on the </a:t>
            </a:r>
            <a:r>
              <a:rPr sz="3000" spc="-5" dirty="0">
                <a:latin typeface="Palatino Linotype"/>
                <a:cs typeface="Palatino Linotype"/>
              </a:rPr>
              <a:t>particular</a:t>
            </a:r>
            <a:r>
              <a:rPr sz="3000" spc="10" dirty="0">
                <a:latin typeface="Palatino Linotype"/>
                <a:cs typeface="Palatino Linotype"/>
              </a:rPr>
              <a:t> </a:t>
            </a:r>
            <a:r>
              <a:rPr sz="3000" dirty="0">
                <a:latin typeface="Palatino Linotype"/>
                <a:cs typeface="Palatino Linotype"/>
              </a:rPr>
              <a:t>cell.</a:t>
            </a:r>
          </a:p>
          <a:p>
            <a:pPr marL="337185" indent="-287020" algn="just" rtl="0">
              <a:lnSpc>
                <a:spcPct val="100000"/>
              </a:lnSpc>
              <a:buFont typeface="Arial"/>
              <a:buChar char="•"/>
              <a:tabLst>
                <a:tab pos="337820" algn="l"/>
              </a:tabLst>
            </a:pPr>
            <a:r>
              <a:rPr sz="3000" dirty="0">
                <a:latin typeface="Palatino Linotype"/>
                <a:cs typeface="Palatino Linotype"/>
              </a:rPr>
              <a:t>In the testes,it </a:t>
            </a:r>
            <a:r>
              <a:rPr sz="3000" spc="-5" dirty="0">
                <a:latin typeface="Palatino Linotype"/>
                <a:cs typeface="Palatino Linotype"/>
              </a:rPr>
              <a:t>produces</a:t>
            </a:r>
            <a:r>
              <a:rPr sz="3000" spc="-35" dirty="0">
                <a:latin typeface="Palatino Linotype"/>
                <a:cs typeface="Palatino Linotype"/>
              </a:rPr>
              <a:t> </a:t>
            </a:r>
            <a:r>
              <a:rPr sz="3000" dirty="0">
                <a:latin typeface="Palatino Linotype"/>
                <a:cs typeface="Palatino Linotype"/>
              </a:rPr>
              <a:t>testosterone.</a:t>
            </a:r>
          </a:p>
          <a:p>
            <a:pPr marL="337185" indent="-287020" algn="just" rtl="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37820" algn="l"/>
              </a:tabLst>
            </a:pPr>
            <a:r>
              <a:rPr sz="3000" dirty="0">
                <a:latin typeface="Palatino Linotype"/>
                <a:cs typeface="Palatino Linotype"/>
              </a:rPr>
              <a:t>In the </a:t>
            </a:r>
            <a:r>
              <a:rPr sz="3000" spc="-30" dirty="0">
                <a:latin typeface="Palatino Linotype"/>
                <a:cs typeface="Palatino Linotype"/>
              </a:rPr>
              <a:t>liver, </a:t>
            </a:r>
            <a:r>
              <a:rPr sz="3000" dirty="0">
                <a:latin typeface="Palatino Linotype"/>
                <a:cs typeface="Palatino Linotype"/>
              </a:rPr>
              <a:t>it </a:t>
            </a:r>
            <a:r>
              <a:rPr sz="3000" spc="-5" dirty="0">
                <a:latin typeface="Palatino Linotype"/>
                <a:cs typeface="Palatino Linotype"/>
              </a:rPr>
              <a:t>helps detoxify</a:t>
            </a:r>
            <a:r>
              <a:rPr sz="3000" spc="15" dirty="0">
                <a:latin typeface="Palatino Linotype"/>
                <a:cs typeface="Palatino Linotype"/>
              </a:rPr>
              <a:t> </a:t>
            </a:r>
            <a:r>
              <a:rPr sz="3000" dirty="0">
                <a:latin typeface="Palatino Linotype"/>
                <a:cs typeface="Palatino Linotype"/>
              </a:rPr>
              <a:t>drugs.</a:t>
            </a:r>
          </a:p>
          <a:p>
            <a:pPr marL="337185" marR="43180" indent="-287020" algn="just" rtl="0">
              <a:lnSpc>
                <a:spcPct val="100200"/>
              </a:lnSpc>
              <a:spcBef>
                <a:spcPts val="90"/>
              </a:spcBef>
              <a:buFont typeface="Arial"/>
              <a:buChar char="•"/>
              <a:tabLst>
                <a:tab pos="337820" algn="l"/>
              </a:tabLst>
            </a:pPr>
            <a:r>
              <a:rPr sz="3000" dirty="0">
                <a:latin typeface="Trebuchet MS"/>
                <a:cs typeface="Trebuchet MS"/>
              </a:rPr>
              <a:t>The ER </a:t>
            </a:r>
            <a:r>
              <a:rPr sz="3000" spc="-5" dirty="0">
                <a:latin typeface="Trebuchet MS"/>
                <a:cs typeface="Trebuchet MS"/>
              </a:rPr>
              <a:t>forms transport vesicles in which large molecules are  transpo</a:t>
            </a:r>
            <a:r>
              <a:rPr sz="3000" spc="-15" dirty="0">
                <a:latin typeface="Trebuchet MS"/>
                <a:cs typeface="Trebuchet MS"/>
              </a:rPr>
              <a:t>r</a:t>
            </a:r>
            <a:r>
              <a:rPr sz="3000" spc="-5" dirty="0">
                <a:latin typeface="Trebuchet MS"/>
                <a:cs typeface="Trebuchet MS"/>
              </a:rPr>
              <a:t>te</a:t>
            </a:r>
            <a:r>
              <a:rPr sz="3000" dirty="0">
                <a:latin typeface="Trebuchet MS"/>
                <a:cs typeface="Trebuchet MS"/>
              </a:rPr>
              <a:t>d</a:t>
            </a:r>
            <a:r>
              <a:rPr sz="3000" spc="-5" dirty="0">
                <a:latin typeface="Trebuchet MS"/>
                <a:cs typeface="Trebuchet MS"/>
              </a:rPr>
              <a:t> t</a:t>
            </a:r>
            <a:r>
              <a:rPr sz="3000" dirty="0">
                <a:latin typeface="Trebuchet MS"/>
                <a:cs typeface="Trebuchet MS"/>
              </a:rPr>
              <a:t>o</a:t>
            </a:r>
            <a:r>
              <a:rPr sz="3000" spc="-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ot</a:t>
            </a:r>
            <a:r>
              <a:rPr sz="3000" spc="10" dirty="0">
                <a:latin typeface="Trebuchet MS"/>
                <a:cs typeface="Trebuchet MS"/>
              </a:rPr>
              <a:t>h</a:t>
            </a:r>
            <a:r>
              <a:rPr sz="3000" spc="-5" dirty="0">
                <a:latin typeface="Trebuchet MS"/>
                <a:cs typeface="Trebuchet MS"/>
              </a:rPr>
              <a:t>e</a:t>
            </a:r>
            <a:r>
              <a:rPr sz="3000" dirty="0">
                <a:latin typeface="Trebuchet MS"/>
                <a:cs typeface="Trebuchet MS"/>
              </a:rPr>
              <a:t>r</a:t>
            </a:r>
            <a:r>
              <a:rPr sz="3000" spc="-15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pa</a:t>
            </a:r>
            <a:r>
              <a:rPr sz="3000" spc="-10" dirty="0">
                <a:latin typeface="Trebuchet MS"/>
                <a:cs typeface="Trebuchet MS"/>
              </a:rPr>
              <a:t>r</a:t>
            </a:r>
            <a:r>
              <a:rPr sz="3000" spc="-5" dirty="0">
                <a:latin typeface="Trebuchet MS"/>
                <a:cs typeface="Trebuchet MS"/>
              </a:rPr>
              <a:t>t</a:t>
            </a:r>
            <a:r>
              <a:rPr sz="3000" dirty="0">
                <a:latin typeface="Trebuchet MS"/>
                <a:cs typeface="Trebuchet MS"/>
              </a:rPr>
              <a:t>s</a:t>
            </a:r>
            <a:r>
              <a:rPr sz="3000" spc="-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of </a:t>
            </a:r>
            <a:r>
              <a:rPr sz="3000" spc="-5" dirty="0">
                <a:latin typeface="Trebuchet MS"/>
                <a:cs typeface="Trebuchet MS"/>
              </a:rPr>
              <a:t>t</a:t>
            </a:r>
            <a:r>
              <a:rPr sz="3000" spc="5" dirty="0">
                <a:latin typeface="Trebuchet MS"/>
                <a:cs typeface="Trebuchet MS"/>
              </a:rPr>
              <a:t>h</a:t>
            </a:r>
            <a:r>
              <a:rPr sz="3000" dirty="0">
                <a:latin typeface="Trebuchet MS"/>
                <a:cs typeface="Trebuchet MS"/>
              </a:rPr>
              <a:t>e</a:t>
            </a:r>
            <a:r>
              <a:rPr sz="3000" spc="-5" dirty="0">
                <a:latin typeface="Trebuchet MS"/>
                <a:cs typeface="Trebuchet MS"/>
              </a:rPr>
              <a:t> cell</a:t>
            </a:r>
            <a:r>
              <a:rPr sz="3000" dirty="0">
                <a:latin typeface="Trebuchet MS"/>
                <a:cs typeface="Trebuchet MS"/>
              </a:rPr>
              <a:t>.</a:t>
            </a:r>
            <a:r>
              <a:rPr sz="3000" spc="-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O</a:t>
            </a:r>
            <a:r>
              <a:rPr sz="3000" spc="-15" dirty="0">
                <a:latin typeface="Trebuchet MS"/>
                <a:cs typeface="Trebuchet MS"/>
              </a:rPr>
              <a:t>f</a:t>
            </a:r>
            <a:r>
              <a:rPr sz="3000" spc="-5" dirty="0">
                <a:latin typeface="Trebuchet MS"/>
                <a:cs typeface="Trebuchet MS"/>
              </a:rPr>
              <a:t>ten</a:t>
            </a:r>
            <a:r>
              <a:rPr sz="3000" dirty="0">
                <a:latin typeface="Trebuchet MS"/>
                <a:cs typeface="Trebuchet MS"/>
              </a:rPr>
              <a:t>,</a:t>
            </a:r>
            <a:r>
              <a:rPr sz="3000" spc="60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t</a:t>
            </a:r>
            <a:r>
              <a:rPr sz="3000" spc="5" dirty="0">
                <a:latin typeface="Trebuchet MS"/>
                <a:cs typeface="Trebuchet MS"/>
              </a:rPr>
              <a:t>h</a:t>
            </a:r>
            <a:r>
              <a:rPr sz="3000" spc="-5" dirty="0">
                <a:latin typeface="Trebuchet MS"/>
                <a:cs typeface="Trebuchet MS"/>
              </a:rPr>
              <a:t>es</a:t>
            </a:r>
            <a:r>
              <a:rPr sz="3000" spc="-600" dirty="0">
                <a:latin typeface="Trebuchet MS"/>
                <a:cs typeface="Trebuchet MS"/>
              </a:rPr>
              <a:t>e</a:t>
            </a:r>
            <a:r>
              <a:rPr sz="1350" spc="-7" baseline="24691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350" baseline="24691" dirty="0">
                <a:solidFill>
                  <a:srgbClr val="FFFFFF"/>
                </a:solidFill>
                <a:latin typeface="Trebuchet MS"/>
                <a:cs typeface="Trebuchet MS"/>
              </a:rPr>
              <a:t>6 </a:t>
            </a:r>
            <a:r>
              <a:rPr sz="1350" spc="15" baseline="24691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vesicles</a:t>
            </a:r>
            <a:r>
              <a:rPr sz="3000" spc="-15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ar</a:t>
            </a:r>
            <a:r>
              <a:rPr sz="3000" dirty="0">
                <a:latin typeface="Trebuchet MS"/>
                <a:cs typeface="Trebuchet MS"/>
              </a:rPr>
              <a:t>e</a:t>
            </a:r>
            <a:r>
              <a:rPr sz="3000" spc="-1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on  </a:t>
            </a:r>
            <a:r>
              <a:rPr sz="3000" spc="-5" dirty="0">
                <a:latin typeface="Trebuchet MS"/>
                <a:cs typeface="Trebuchet MS"/>
              </a:rPr>
              <a:t>their way to the plasma membrane </a:t>
            </a:r>
            <a:r>
              <a:rPr sz="3000" dirty="0">
                <a:latin typeface="Trebuchet MS"/>
                <a:cs typeface="Trebuchet MS"/>
              </a:rPr>
              <a:t>or </a:t>
            </a:r>
            <a:r>
              <a:rPr sz="3000" spc="-5" dirty="0">
                <a:latin typeface="Trebuchet MS"/>
                <a:cs typeface="Trebuchet MS"/>
              </a:rPr>
              <a:t>the Golgi </a:t>
            </a:r>
            <a:r>
              <a:rPr sz="3000" spc="-10" dirty="0">
                <a:latin typeface="Trebuchet MS"/>
                <a:cs typeface="Trebuchet MS"/>
              </a:rPr>
              <a:t>apparatus.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931" y="0"/>
            <a:ext cx="11461115" cy="6830059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2512695" algn="just" rtl="0">
              <a:lnSpc>
                <a:spcPct val="100000"/>
              </a:lnSpc>
              <a:spcBef>
                <a:spcPts val="1920"/>
              </a:spcBef>
            </a:pP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Golgi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Apparatus</a:t>
            </a:r>
            <a:endParaRPr sz="3200" dirty="0">
              <a:latin typeface="Calibri"/>
              <a:cs typeface="Calibri"/>
            </a:endParaRPr>
          </a:p>
          <a:p>
            <a:pPr marL="12700" marR="1032510" algn="just" rtl="0">
              <a:lnSpc>
                <a:spcPct val="100000"/>
              </a:lnSpc>
              <a:spcBef>
                <a:spcPts val="1825"/>
              </a:spcBef>
            </a:pPr>
            <a:r>
              <a:rPr sz="3200" dirty="0">
                <a:latin typeface="Palatino Linotype"/>
                <a:cs typeface="Palatino Linotype"/>
              </a:rPr>
              <a:t>The </a:t>
            </a:r>
            <a:r>
              <a:rPr sz="3200" spc="-5" dirty="0">
                <a:latin typeface="Palatino Linotype"/>
                <a:cs typeface="Palatino Linotype"/>
              </a:rPr>
              <a:t>Golgi </a:t>
            </a:r>
            <a:r>
              <a:rPr sz="3200" dirty="0">
                <a:latin typeface="Palatino Linotype"/>
                <a:cs typeface="Palatino Linotype"/>
              </a:rPr>
              <a:t>apparatus consists of a stack of slightly </a:t>
            </a:r>
            <a:r>
              <a:rPr sz="3200" spc="-10" dirty="0">
                <a:latin typeface="Palatino Linotype"/>
                <a:cs typeface="Palatino Linotype"/>
              </a:rPr>
              <a:t>curved  </a:t>
            </a:r>
            <a:r>
              <a:rPr sz="3200" dirty="0">
                <a:latin typeface="Palatino Linotype"/>
                <a:cs typeface="Palatino Linotype"/>
              </a:rPr>
              <a:t>saccules, whose appearance can be compared to a </a:t>
            </a:r>
            <a:r>
              <a:rPr sz="3200" spc="-5" dirty="0">
                <a:latin typeface="Palatino Linotype"/>
                <a:cs typeface="Palatino Linotype"/>
              </a:rPr>
              <a:t>stack </a:t>
            </a:r>
            <a:r>
              <a:rPr sz="3200" spc="5" dirty="0">
                <a:latin typeface="Palatino Linotype"/>
                <a:cs typeface="Palatino Linotype"/>
              </a:rPr>
              <a:t>of  </a:t>
            </a:r>
            <a:r>
              <a:rPr sz="3200" spc="-5" dirty="0">
                <a:latin typeface="Palatino Linotype"/>
                <a:cs typeface="Palatino Linotype"/>
              </a:rPr>
              <a:t>pancakes.</a:t>
            </a:r>
            <a:endParaRPr sz="3200" dirty="0">
              <a:latin typeface="Palatino Linotype"/>
              <a:cs typeface="Palatino Linotype"/>
            </a:endParaRPr>
          </a:p>
          <a:p>
            <a:pPr marL="401320" indent="-38862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sz="3200" spc="-5" dirty="0">
                <a:latin typeface="Palatino Linotype"/>
                <a:cs typeface="Palatino Linotype"/>
              </a:rPr>
              <a:t>Here, proteins </a:t>
            </a:r>
            <a:r>
              <a:rPr sz="3200" dirty="0">
                <a:latin typeface="Palatino Linotype"/>
                <a:cs typeface="Palatino Linotype"/>
              </a:rPr>
              <a:t>and </a:t>
            </a:r>
            <a:r>
              <a:rPr sz="3200" spc="-5" dirty="0">
                <a:latin typeface="Palatino Linotype"/>
                <a:cs typeface="Palatino Linotype"/>
              </a:rPr>
              <a:t>lipids </a:t>
            </a:r>
            <a:r>
              <a:rPr sz="3200" spc="-10" dirty="0">
                <a:latin typeface="Palatino Linotype"/>
                <a:cs typeface="Palatino Linotype"/>
              </a:rPr>
              <a:t>received </a:t>
            </a:r>
            <a:r>
              <a:rPr sz="3200" dirty="0">
                <a:latin typeface="Palatino Linotype"/>
                <a:cs typeface="Palatino Linotype"/>
              </a:rPr>
              <a:t>from </a:t>
            </a:r>
            <a:r>
              <a:rPr sz="3200" spc="-5" dirty="0">
                <a:latin typeface="Palatino Linotype"/>
                <a:cs typeface="Palatino Linotype"/>
              </a:rPr>
              <a:t>the </a:t>
            </a:r>
            <a:r>
              <a:rPr sz="3200" dirty="0">
                <a:latin typeface="Palatino Linotype"/>
                <a:cs typeface="Palatino Linotype"/>
              </a:rPr>
              <a:t>ER are</a:t>
            </a:r>
            <a:r>
              <a:rPr sz="3200" spc="-2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modified.</a:t>
            </a:r>
          </a:p>
          <a:p>
            <a:pPr marL="299085" indent="-287020" algn="just" rtl="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spc="-5" dirty="0">
                <a:latin typeface="Palatino Linotype"/>
                <a:cs typeface="Palatino Linotype"/>
              </a:rPr>
              <a:t>For </a:t>
            </a:r>
            <a:r>
              <a:rPr sz="3200" dirty="0">
                <a:latin typeface="Palatino Linotype"/>
                <a:cs typeface="Palatino Linotype"/>
              </a:rPr>
              <a:t>example, a chain of sugars may be added to</a:t>
            </a:r>
            <a:r>
              <a:rPr sz="3200" spc="-95" dirty="0">
                <a:latin typeface="Palatino Linotype"/>
                <a:cs typeface="Palatino Linotype"/>
              </a:rPr>
              <a:t> </a:t>
            </a:r>
            <a:r>
              <a:rPr sz="3200" spc="-5" dirty="0">
                <a:latin typeface="Palatino Linotype"/>
                <a:cs typeface="Palatino Linotype"/>
              </a:rPr>
              <a:t>them.</a:t>
            </a:r>
            <a:endParaRPr sz="3200" dirty="0">
              <a:latin typeface="Palatino Linotype"/>
              <a:cs typeface="Palatino Linotype"/>
            </a:endParaRPr>
          </a:p>
          <a:p>
            <a:pPr marL="299085" marR="633730" indent="-287020" algn="just" rtl="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dirty="0">
                <a:latin typeface="Palatino Linotype"/>
                <a:cs typeface="Palatino Linotype"/>
              </a:rPr>
              <a:t>This makes </a:t>
            </a:r>
            <a:r>
              <a:rPr sz="3200" spc="-5" dirty="0">
                <a:latin typeface="Palatino Linotype"/>
                <a:cs typeface="Palatino Linotype"/>
              </a:rPr>
              <a:t>them glycoproteins </a:t>
            </a:r>
            <a:r>
              <a:rPr sz="3200" dirty="0">
                <a:latin typeface="Palatino Linotype"/>
                <a:cs typeface="Palatino Linotype"/>
              </a:rPr>
              <a:t>and </a:t>
            </a:r>
            <a:r>
              <a:rPr sz="3200" spc="-5" dirty="0">
                <a:latin typeface="Palatino Linotype"/>
                <a:cs typeface="Palatino Linotype"/>
              </a:rPr>
              <a:t>glycolipids, </a:t>
            </a:r>
            <a:r>
              <a:rPr sz="3200" dirty="0">
                <a:latin typeface="Palatino Linotype"/>
                <a:cs typeface="Palatino Linotype"/>
              </a:rPr>
              <a:t>molecules  often </a:t>
            </a:r>
            <a:r>
              <a:rPr sz="3200" spc="-5" dirty="0">
                <a:latin typeface="Palatino Linotype"/>
                <a:cs typeface="Palatino Linotype"/>
              </a:rPr>
              <a:t>found in the plasma</a:t>
            </a:r>
            <a:r>
              <a:rPr sz="3200" spc="-3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membrane.</a:t>
            </a:r>
          </a:p>
          <a:p>
            <a:pPr marL="12700" marR="133985" algn="just" rtl="0">
              <a:lnSpc>
                <a:spcPct val="100000"/>
              </a:lnSpc>
            </a:pPr>
            <a:r>
              <a:rPr sz="3200" dirty="0">
                <a:latin typeface="Palatino Linotype"/>
                <a:cs typeface="Palatino Linotype"/>
              </a:rPr>
              <a:t>The </a:t>
            </a:r>
            <a:r>
              <a:rPr sz="3200" spc="-10" dirty="0">
                <a:latin typeface="Palatino Linotype"/>
                <a:cs typeface="Palatino Linotype"/>
              </a:rPr>
              <a:t>vesicles </a:t>
            </a:r>
            <a:r>
              <a:rPr sz="3200" spc="-5" dirty="0">
                <a:latin typeface="Palatino Linotype"/>
                <a:cs typeface="Palatino Linotype"/>
              </a:rPr>
              <a:t>that </a:t>
            </a:r>
            <a:r>
              <a:rPr sz="3200" spc="-15" dirty="0">
                <a:latin typeface="Palatino Linotype"/>
                <a:cs typeface="Palatino Linotype"/>
              </a:rPr>
              <a:t>leave </a:t>
            </a:r>
            <a:r>
              <a:rPr sz="3200" spc="-5" dirty="0">
                <a:latin typeface="Palatino Linotype"/>
                <a:cs typeface="Palatino Linotype"/>
              </a:rPr>
              <a:t>the Golgi </a:t>
            </a:r>
            <a:r>
              <a:rPr sz="3200" dirty="0">
                <a:latin typeface="Palatino Linotype"/>
                <a:cs typeface="Palatino Linotype"/>
              </a:rPr>
              <a:t>apparatus </a:t>
            </a:r>
            <a:r>
              <a:rPr sz="3200" spc="-15" dirty="0">
                <a:latin typeface="Palatino Linotype"/>
                <a:cs typeface="Palatino Linotype"/>
              </a:rPr>
              <a:t>move </a:t>
            </a:r>
            <a:r>
              <a:rPr sz="3200" spc="-5" dirty="0">
                <a:latin typeface="Palatino Linotype"/>
                <a:cs typeface="Palatino Linotype"/>
              </a:rPr>
              <a:t>to </a:t>
            </a:r>
            <a:r>
              <a:rPr sz="3200" dirty="0">
                <a:latin typeface="Palatino Linotype"/>
                <a:cs typeface="Palatino Linotype"/>
              </a:rPr>
              <a:t>other </a:t>
            </a:r>
            <a:r>
              <a:rPr sz="3200" spc="-5" dirty="0">
                <a:latin typeface="Palatino Linotype"/>
                <a:cs typeface="Palatino Linotype"/>
              </a:rPr>
              <a:t>parts  </a:t>
            </a:r>
            <a:r>
              <a:rPr sz="3200" dirty="0">
                <a:latin typeface="Palatino Linotype"/>
                <a:cs typeface="Palatino Linotype"/>
              </a:rPr>
              <a:t>of </a:t>
            </a:r>
            <a:r>
              <a:rPr sz="3200" spc="-5" dirty="0">
                <a:latin typeface="Palatino Linotype"/>
                <a:cs typeface="Palatino Linotype"/>
              </a:rPr>
              <a:t>the </a:t>
            </a:r>
            <a:r>
              <a:rPr sz="3200" dirty="0">
                <a:latin typeface="Palatino Linotype"/>
                <a:cs typeface="Palatino Linotype"/>
              </a:rPr>
              <a:t>cell. Some </a:t>
            </a:r>
            <a:r>
              <a:rPr sz="3200" spc="-10" dirty="0">
                <a:latin typeface="Palatino Linotype"/>
                <a:cs typeface="Palatino Linotype"/>
              </a:rPr>
              <a:t>vesicles </a:t>
            </a:r>
            <a:r>
              <a:rPr sz="3200" dirty="0">
                <a:latin typeface="Palatino Linotype"/>
                <a:cs typeface="Palatino Linotype"/>
              </a:rPr>
              <a:t>continue </a:t>
            </a:r>
            <a:r>
              <a:rPr sz="3200" spc="-5" dirty="0">
                <a:latin typeface="Palatino Linotype"/>
                <a:cs typeface="Palatino Linotype"/>
              </a:rPr>
              <a:t>to the plasma </a:t>
            </a:r>
            <a:r>
              <a:rPr sz="3200" dirty="0">
                <a:latin typeface="Palatino Linotype"/>
                <a:cs typeface="Palatino Linotype"/>
              </a:rPr>
              <a:t>membrane ,  where </a:t>
            </a:r>
            <a:r>
              <a:rPr sz="3200" spc="-5" dirty="0">
                <a:latin typeface="Palatino Linotype"/>
                <a:cs typeface="Palatino Linotype"/>
              </a:rPr>
              <a:t>they discharge their</a:t>
            </a:r>
            <a:r>
              <a:rPr sz="3200" spc="10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contents.</a:t>
            </a:r>
          </a:p>
          <a:p>
            <a:pPr marL="12700" marR="5080" algn="just" rtl="0">
              <a:lnSpc>
                <a:spcPct val="100000"/>
              </a:lnSpc>
            </a:pPr>
            <a:r>
              <a:rPr sz="3200" dirty="0">
                <a:latin typeface="Palatino Linotype"/>
                <a:cs typeface="Palatino Linotype"/>
              </a:rPr>
              <a:t>In all, </a:t>
            </a:r>
            <a:r>
              <a:rPr sz="3200" spc="-10" dirty="0">
                <a:latin typeface="Palatino Linotype"/>
                <a:cs typeface="Palatino Linotype"/>
              </a:rPr>
              <a:t>the </a:t>
            </a:r>
            <a:r>
              <a:rPr sz="3200" dirty="0">
                <a:latin typeface="Palatino Linotype"/>
                <a:cs typeface="Palatino Linotype"/>
              </a:rPr>
              <a:t>Golgi apparatus </a:t>
            </a:r>
            <a:r>
              <a:rPr sz="3200" spc="-5" dirty="0">
                <a:latin typeface="Palatino Linotype"/>
                <a:cs typeface="Palatino Linotype"/>
              </a:rPr>
              <a:t>is </a:t>
            </a:r>
            <a:r>
              <a:rPr sz="3200" spc="-15" dirty="0">
                <a:latin typeface="Palatino Linotype"/>
                <a:cs typeface="Palatino Linotype"/>
              </a:rPr>
              <a:t>involved </a:t>
            </a:r>
            <a:r>
              <a:rPr sz="3200" dirty="0">
                <a:latin typeface="Palatino Linotype"/>
                <a:cs typeface="Palatino Linotype"/>
              </a:rPr>
              <a:t>in processing, </a:t>
            </a:r>
            <a:r>
              <a:rPr sz="3200" spc="-5" dirty="0">
                <a:latin typeface="Palatino Linotype"/>
                <a:cs typeface="Palatino Linotype"/>
              </a:rPr>
              <a:t>packaging,  </a:t>
            </a:r>
            <a:r>
              <a:rPr sz="3200" dirty="0">
                <a:latin typeface="Palatino Linotype"/>
                <a:cs typeface="Palatino Linotype"/>
              </a:rPr>
              <a:t>and</a:t>
            </a:r>
            <a:r>
              <a:rPr sz="3200" spc="-5" dirty="0">
                <a:latin typeface="Palatino Linotype"/>
                <a:cs typeface="Palatino Linotype"/>
              </a:rPr>
              <a:t> </a:t>
            </a:r>
            <a:r>
              <a:rPr sz="3200" dirty="0">
                <a:latin typeface="Palatino Linotype"/>
                <a:cs typeface="Palatino Linotype"/>
              </a:rPr>
              <a:t>secretion.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19327"/>
            <a:ext cx="11995150" cy="516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0744" algn="just" rtl="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Palatino Linotype"/>
                <a:cs typeface="Palatino Linotype"/>
              </a:rPr>
              <a:t>membranous sacs produced by the Golgi apparatus , contain </a:t>
            </a:r>
            <a:r>
              <a:rPr sz="2800" i="1" spc="-5" dirty="0">
                <a:latin typeface="Palatino Linotype"/>
                <a:cs typeface="Palatino Linotype"/>
              </a:rPr>
              <a:t>hydrolytic  enzymes</a:t>
            </a:r>
            <a:r>
              <a:rPr sz="2800" spc="-5" dirty="0">
                <a:latin typeface="Palatino Linotype"/>
                <a:cs typeface="Palatino Linotype"/>
              </a:rPr>
              <a:t>.</a:t>
            </a:r>
            <a:endParaRPr sz="2800" dirty="0">
              <a:latin typeface="Palatino Linotype"/>
              <a:cs typeface="Palatino Linotype"/>
            </a:endParaRPr>
          </a:p>
          <a:p>
            <a:pPr marL="299085" marR="5080" indent="-287020" algn="just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20" dirty="0">
                <a:latin typeface="Palatino Linotype"/>
                <a:cs typeface="Palatino Linotype"/>
              </a:rPr>
              <a:t>Lysosomes </a:t>
            </a:r>
            <a:r>
              <a:rPr sz="2800" spc="-5" dirty="0">
                <a:latin typeface="Palatino Linotype"/>
                <a:cs typeface="Palatino Linotype"/>
              </a:rPr>
              <a:t>are found in all cells of </a:t>
            </a:r>
            <a:r>
              <a:rPr sz="2800" spc="-10" dirty="0">
                <a:latin typeface="Palatino Linotype"/>
                <a:cs typeface="Palatino Linotype"/>
              </a:rPr>
              <a:t>the body but </a:t>
            </a:r>
            <a:r>
              <a:rPr sz="2800" spc="-5" dirty="0">
                <a:latin typeface="Palatino Linotype"/>
                <a:cs typeface="Palatino Linotype"/>
              </a:rPr>
              <a:t>are particularly numerous  in white </a:t>
            </a:r>
            <a:r>
              <a:rPr sz="2800" spc="-10" dirty="0">
                <a:latin typeface="Palatino Linotype"/>
                <a:cs typeface="Palatino Linotype"/>
              </a:rPr>
              <a:t>blood </a:t>
            </a:r>
            <a:r>
              <a:rPr sz="2800" spc="-5" dirty="0">
                <a:latin typeface="Palatino Linotype"/>
                <a:cs typeface="Palatino Linotype"/>
              </a:rPr>
              <a:t>cells that engulf disease-causing</a:t>
            </a:r>
            <a:r>
              <a:rPr sz="280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microbes.</a:t>
            </a:r>
            <a:endParaRPr sz="2800" dirty="0">
              <a:latin typeface="Palatino Linotype"/>
              <a:cs typeface="Palatino Linotype"/>
            </a:endParaRPr>
          </a:p>
          <a:p>
            <a:pPr marL="299085" indent="-287020" algn="just" rtl="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Palatino Linotype"/>
                <a:cs typeface="Palatino Linotype"/>
              </a:rPr>
              <a:t>When a </a:t>
            </a:r>
            <a:r>
              <a:rPr sz="2800" spc="-10" dirty="0">
                <a:latin typeface="Palatino Linotype"/>
                <a:cs typeface="Palatino Linotype"/>
              </a:rPr>
              <a:t>lysosome </a:t>
            </a:r>
            <a:r>
              <a:rPr sz="2800" dirty="0">
                <a:latin typeface="Palatino Linotype"/>
                <a:cs typeface="Palatino Linotype"/>
              </a:rPr>
              <a:t>fuses </a:t>
            </a:r>
            <a:r>
              <a:rPr sz="2800" spc="-5" dirty="0">
                <a:latin typeface="Palatino Linotype"/>
                <a:cs typeface="Palatino Linotype"/>
              </a:rPr>
              <a:t>with such an endocytic </a:t>
            </a:r>
            <a:r>
              <a:rPr sz="2800" spc="-10" dirty="0">
                <a:latin typeface="Palatino Linotype"/>
                <a:cs typeface="Palatino Linotype"/>
              </a:rPr>
              <a:t>vesicle, </a:t>
            </a:r>
            <a:r>
              <a:rPr sz="2800" spc="-5" dirty="0">
                <a:latin typeface="Palatino Linotype"/>
                <a:cs typeface="Palatino Linotype"/>
              </a:rPr>
              <a:t>its contents</a:t>
            </a:r>
            <a:r>
              <a:rPr sz="2800" spc="25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are</a:t>
            </a:r>
            <a:endParaRPr sz="2800" dirty="0">
              <a:latin typeface="Trebuchet MS"/>
              <a:cs typeface="Trebuchet MS"/>
            </a:endParaRPr>
          </a:p>
          <a:p>
            <a:pPr marL="299085" marR="535940" algn="just" rtl="0">
              <a:lnSpc>
                <a:spcPct val="100000"/>
              </a:lnSpc>
              <a:spcBef>
                <a:spcPts val="75"/>
              </a:spcBef>
              <a:tabLst>
                <a:tab pos="2341245" algn="l"/>
                <a:tab pos="4091304" algn="l"/>
              </a:tabLst>
            </a:pPr>
            <a:r>
              <a:rPr sz="2800" spc="-10" dirty="0">
                <a:latin typeface="Trebuchet MS"/>
                <a:cs typeface="Trebuchet MS"/>
              </a:rPr>
              <a:t>digested</a:t>
            </a:r>
            <a:r>
              <a:rPr sz="2800" spc="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by	lysosomal	</a:t>
            </a:r>
            <a:r>
              <a:rPr sz="2800" spc="-10" dirty="0">
                <a:latin typeface="Trebuchet MS"/>
                <a:cs typeface="Trebuchet MS"/>
              </a:rPr>
              <a:t>enzymes into simpler </a:t>
            </a:r>
            <a:r>
              <a:rPr sz="2800" spc="-5" dirty="0">
                <a:latin typeface="Trebuchet MS"/>
                <a:cs typeface="Trebuchet MS"/>
              </a:rPr>
              <a:t>subunits </a:t>
            </a:r>
            <a:r>
              <a:rPr sz="2800" spc="-10" dirty="0">
                <a:latin typeface="Trebuchet MS"/>
                <a:cs typeface="Trebuchet MS"/>
              </a:rPr>
              <a:t>that then enter  the cytoplasm. </a:t>
            </a:r>
            <a:r>
              <a:rPr sz="2800" spc="-5" dirty="0">
                <a:latin typeface="Trebuchet MS"/>
                <a:cs typeface="Trebuchet MS"/>
              </a:rPr>
              <a:t>In a </a:t>
            </a:r>
            <a:r>
              <a:rPr sz="2800" spc="-10" dirty="0">
                <a:latin typeface="Trebuchet MS"/>
                <a:cs typeface="Trebuchet MS"/>
              </a:rPr>
              <a:t>process called auto</a:t>
            </a:r>
            <a:r>
              <a:rPr sz="2800" spc="114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digestion,</a:t>
            </a:r>
            <a:endParaRPr sz="2800" dirty="0">
              <a:latin typeface="Trebuchet MS"/>
              <a:cs typeface="Trebuchet MS"/>
            </a:endParaRPr>
          </a:p>
          <a:p>
            <a:pPr marL="299085" marR="619125" indent="-287020" algn="just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spc="-5" dirty="0">
                <a:latin typeface="Trebuchet MS"/>
                <a:cs typeface="Trebuchet MS"/>
              </a:rPr>
              <a:t>Some </a:t>
            </a:r>
            <a:r>
              <a:rPr sz="2800" spc="-10" dirty="0">
                <a:latin typeface="Trebuchet MS"/>
                <a:cs typeface="Trebuchet MS"/>
              </a:rPr>
              <a:t>human diseases </a:t>
            </a:r>
            <a:r>
              <a:rPr sz="2800" spc="-5" dirty="0">
                <a:latin typeface="Trebuchet MS"/>
                <a:cs typeface="Trebuchet MS"/>
              </a:rPr>
              <a:t>are </a:t>
            </a:r>
            <a:r>
              <a:rPr sz="2800" spc="-10" dirty="0">
                <a:latin typeface="Trebuchet MS"/>
                <a:cs typeface="Trebuchet MS"/>
              </a:rPr>
              <a:t>caused </a:t>
            </a:r>
            <a:r>
              <a:rPr sz="2800" spc="-5" dirty="0">
                <a:latin typeface="Trebuchet MS"/>
                <a:cs typeface="Trebuchet MS"/>
              </a:rPr>
              <a:t>by the lack of a </a:t>
            </a:r>
            <a:r>
              <a:rPr sz="2800" spc="-10" dirty="0">
                <a:latin typeface="Trebuchet MS"/>
                <a:cs typeface="Trebuchet MS"/>
              </a:rPr>
              <a:t>particular </a:t>
            </a:r>
            <a:r>
              <a:rPr sz="2800" spc="-5" dirty="0">
                <a:latin typeface="Trebuchet MS"/>
                <a:cs typeface="Trebuchet MS"/>
              </a:rPr>
              <a:t>lysosome  </a:t>
            </a:r>
            <a:r>
              <a:rPr sz="2800" spc="-10" dirty="0">
                <a:latin typeface="Trebuchet MS"/>
                <a:cs typeface="Trebuchet MS"/>
              </a:rPr>
              <a:t>enzyme</a:t>
            </a:r>
            <a:r>
              <a:rPr sz="2800" spc="-10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 marL="280670" marR="716280" indent="363855" algn="just" rtl="0">
              <a:lnSpc>
                <a:spcPct val="100000"/>
              </a:lnSpc>
            </a:pPr>
            <a:r>
              <a:rPr sz="2800" spc="-45" dirty="0">
                <a:solidFill>
                  <a:srgbClr val="FF0000"/>
                </a:solidFill>
                <a:latin typeface="Trebuchet MS"/>
                <a:cs typeface="Trebuchet MS"/>
              </a:rPr>
              <a:t>Tay–Sachs </a:t>
            </a:r>
            <a:r>
              <a:rPr sz="2800" spc="-10" dirty="0">
                <a:solidFill>
                  <a:srgbClr val="FF0000"/>
                </a:solidFill>
                <a:latin typeface="Trebuchet MS"/>
                <a:cs typeface="Trebuchet MS"/>
              </a:rPr>
              <a:t>disease </a:t>
            </a:r>
            <a:r>
              <a:rPr sz="2800" spc="-10" dirty="0">
                <a:latin typeface="Trebuchet MS"/>
                <a:cs typeface="Trebuchet MS"/>
              </a:rPr>
              <a:t>occurs when </a:t>
            </a:r>
            <a:r>
              <a:rPr sz="2800" spc="-5" dirty="0">
                <a:latin typeface="Trebuchet MS"/>
                <a:cs typeface="Trebuchet MS"/>
              </a:rPr>
              <a:t>an </a:t>
            </a:r>
            <a:r>
              <a:rPr sz="2800" spc="-10" dirty="0">
                <a:latin typeface="Trebuchet MS"/>
                <a:cs typeface="Trebuchet MS"/>
              </a:rPr>
              <a:t>undigested substance collects in  nerve cells,leading </a:t>
            </a:r>
            <a:r>
              <a:rPr sz="2800" spc="-5" dirty="0">
                <a:latin typeface="Trebuchet MS"/>
                <a:cs typeface="Trebuchet MS"/>
              </a:rPr>
              <a:t>to developmental problems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death in</a:t>
            </a:r>
            <a:r>
              <a:rPr sz="2800" spc="1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early</a:t>
            </a:r>
            <a:endParaRPr sz="2800" dirty="0">
              <a:latin typeface="Trebuchet MS"/>
              <a:cs typeface="Trebuchet MS"/>
            </a:endParaRPr>
          </a:p>
          <a:p>
            <a:pPr marL="280670" algn="just" rtl="0">
              <a:lnSpc>
                <a:spcPct val="100000"/>
              </a:lnSpc>
              <a:spcBef>
                <a:spcPts val="25"/>
              </a:spcBef>
            </a:pPr>
            <a:r>
              <a:rPr sz="2800" spc="-10" dirty="0">
                <a:latin typeface="Trebuchet MS"/>
                <a:cs typeface="Trebuchet MS"/>
              </a:rPr>
              <a:t>childhood.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2317" y="165557"/>
            <a:ext cx="228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Lysosomes</a:t>
            </a:r>
            <a:endParaRPr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834" y="457327"/>
            <a:ext cx="263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Trebuchet MS"/>
                <a:cs typeface="Trebuchet MS"/>
              </a:rPr>
              <a:t>Microtubules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46559"/>
            <a:ext cx="3657600" cy="243776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35"/>
              </a:spcBef>
            </a:pPr>
            <a:r>
              <a:rPr sz="2850" spc="1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3600" spc="15" dirty="0">
                <a:solidFill>
                  <a:srgbClr val="404040"/>
                </a:solidFill>
                <a:latin typeface="Trebuchet MS"/>
                <a:cs typeface="Trebuchet MS"/>
              </a:rPr>
              <a:t>Structure</a:t>
            </a:r>
            <a:endParaRPr sz="3600" dirty="0">
              <a:latin typeface="Trebuchet MS"/>
              <a:cs typeface="Trebuchet MS"/>
            </a:endParaRPr>
          </a:p>
          <a:p>
            <a:pPr marL="469900" algn="l" rtl="0">
              <a:lnSpc>
                <a:spcPct val="100000"/>
              </a:lnSpc>
              <a:spcBef>
                <a:spcPts val="1015"/>
              </a:spcBef>
            </a:pPr>
            <a:r>
              <a:rPr sz="255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thickest</a:t>
            </a:r>
            <a:r>
              <a:rPr sz="3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fibers</a:t>
            </a:r>
            <a:endParaRPr sz="3200" dirty="0">
              <a:latin typeface="Trebuchet MS"/>
              <a:cs typeface="Trebuchet MS"/>
            </a:endParaRPr>
          </a:p>
          <a:p>
            <a:pPr marL="756285" marR="5080" indent="-287020" algn="l" rtl="0">
              <a:lnSpc>
                <a:spcPct val="100000"/>
              </a:lnSpc>
              <a:spcBef>
                <a:spcPts val="1000"/>
              </a:spcBef>
            </a:pPr>
            <a:r>
              <a:rPr sz="2550" spc="-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constructed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of 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protein,</a:t>
            </a:r>
            <a:r>
              <a:rPr sz="3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u="heavy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tubulin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1911" y="1027175"/>
            <a:ext cx="5742432" cy="496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850" y="440816"/>
            <a:ext cx="1136523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rebuchet MS"/>
                <a:cs typeface="Trebuchet MS"/>
              </a:rPr>
              <a:t>A group of small </a:t>
            </a:r>
            <a:r>
              <a:rPr sz="3200" b="0" spc="-5" dirty="0">
                <a:latin typeface="Trebuchet MS"/>
                <a:cs typeface="Trebuchet MS"/>
              </a:rPr>
              <a:t>cells has </a:t>
            </a:r>
            <a:r>
              <a:rPr sz="3200" b="0" dirty="0">
                <a:latin typeface="Trebuchet MS"/>
                <a:cs typeface="Trebuchet MS"/>
              </a:rPr>
              <a:t>a relatively larger surface </a:t>
            </a:r>
            <a:r>
              <a:rPr sz="3200" b="0" spc="-5" dirty="0">
                <a:latin typeface="Trebuchet MS"/>
                <a:cs typeface="Trebuchet MS"/>
              </a:rPr>
              <a:t>area</a:t>
            </a:r>
            <a:r>
              <a:rPr sz="3200" b="0" spc="-140" dirty="0">
                <a:latin typeface="Trebuchet MS"/>
                <a:cs typeface="Trebuchet MS"/>
              </a:rPr>
              <a:t> </a:t>
            </a:r>
            <a:r>
              <a:rPr sz="3200" b="0" spc="-5" dirty="0">
                <a:latin typeface="Trebuchet MS"/>
                <a:cs typeface="Trebuchet MS"/>
              </a:rPr>
              <a:t>than  </a:t>
            </a:r>
            <a:r>
              <a:rPr sz="3200" b="0" dirty="0">
                <a:latin typeface="Trebuchet MS"/>
                <a:cs typeface="Trebuchet MS"/>
              </a:rPr>
              <a:t>a single </a:t>
            </a:r>
            <a:r>
              <a:rPr sz="3200" b="0" spc="-5" dirty="0">
                <a:latin typeface="Trebuchet MS"/>
                <a:cs typeface="Trebuchet MS"/>
              </a:rPr>
              <a:t>large cell </a:t>
            </a:r>
            <a:r>
              <a:rPr sz="3200" b="0" dirty="0">
                <a:latin typeface="Trebuchet MS"/>
                <a:cs typeface="Trebuchet MS"/>
              </a:rPr>
              <a:t>of </a:t>
            </a:r>
            <a:r>
              <a:rPr sz="3200" b="0" spc="-5" dirty="0">
                <a:latin typeface="Trebuchet MS"/>
                <a:cs typeface="Trebuchet MS"/>
              </a:rPr>
              <a:t>the </a:t>
            </a:r>
            <a:r>
              <a:rPr sz="3200" b="0" dirty="0">
                <a:latin typeface="Trebuchet MS"/>
                <a:cs typeface="Trebuchet MS"/>
              </a:rPr>
              <a:t>same</a:t>
            </a:r>
            <a:r>
              <a:rPr sz="3200" b="0" spc="35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volume.</a:t>
            </a:r>
            <a:endParaRPr sz="3200">
              <a:latin typeface="Trebuchet MS"/>
              <a:cs typeface="Trebuchet MS"/>
            </a:endParaRPr>
          </a:p>
          <a:p>
            <a:pPr marL="12700" marR="580390">
              <a:lnSpc>
                <a:spcPct val="100000"/>
              </a:lnSpc>
            </a:pPr>
            <a:r>
              <a:rPr sz="3200" b="0" dirty="0">
                <a:latin typeface="Trebuchet MS"/>
                <a:cs typeface="Trebuchet MS"/>
              </a:rPr>
              <a:t>This </a:t>
            </a:r>
            <a:r>
              <a:rPr sz="3200" b="0" spc="-5" dirty="0">
                <a:latin typeface="Trebuchet MS"/>
                <a:cs typeface="Trebuchet MS"/>
              </a:rPr>
              <a:t>is important </a:t>
            </a:r>
            <a:r>
              <a:rPr sz="3200" b="0" dirty="0">
                <a:latin typeface="Trebuchet MS"/>
                <a:cs typeface="Trebuchet MS"/>
              </a:rPr>
              <a:t>because the </a:t>
            </a:r>
            <a:r>
              <a:rPr sz="3200" b="0" spc="-5" dirty="0">
                <a:latin typeface="Trebuchet MS"/>
                <a:cs typeface="Trebuchet MS"/>
              </a:rPr>
              <a:t>nutrients, </a:t>
            </a:r>
            <a:r>
              <a:rPr sz="3200" b="0" dirty="0">
                <a:latin typeface="Trebuchet MS"/>
                <a:cs typeface="Trebuchet MS"/>
              </a:rPr>
              <a:t>oxygen, and other  materials a cell requires must enter </a:t>
            </a:r>
            <a:r>
              <a:rPr sz="3200" b="0" spc="-5" dirty="0">
                <a:latin typeface="Trebuchet MS"/>
                <a:cs typeface="Trebuchet MS"/>
              </a:rPr>
              <a:t>through it</a:t>
            </a:r>
            <a:r>
              <a:rPr sz="3200" b="0" spc="-10" dirty="0">
                <a:latin typeface="Trebuchet MS"/>
                <a:cs typeface="Trebuchet MS"/>
              </a:rPr>
              <a:t> </a:t>
            </a:r>
            <a:r>
              <a:rPr sz="3200" b="0" dirty="0">
                <a:latin typeface="Trebuchet MS"/>
                <a:cs typeface="Trebuchet MS"/>
              </a:rPr>
              <a:t>surface.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850" y="2391918"/>
            <a:ext cx="1132332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9060" algn="just" rtl="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As a cell grows </a:t>
            </a:r>
            <a:r>
              <a:rPr sz="3200" spc="-5" dirty="0">
                <a:latin typeface="Trebuchet MS"/>
                <a:cs typeface="Trebuchet MS"/>
              </a:rPr>
              <a:t>larger at </a:t>
            </a:r>
            <a:r>
              <a:rPr sz="3200" dirty="0">
                <a:latin typeface="Trebuchet MS"/>
                <a:cs typeface="Trebuchet MS"/>
              </a:rPr>
              <a:t>some </a:t>
            </a:r>
            <a:r>
              <a:rPr sz="3200" spc="-5" dirty="0">
                <a:latin typeface="Trebuchet MS"/>
                <a:cs typeface="Trebuchet MS"/>
              </a:rPr>
              <a:t>point its </a:t>
            </a:r>
            <a:r>
              <a:rPr sz="3200" dirty="0">
                <a:latin typeface="Trebuchet MS"/>
                <a:cs typeface="Trebuchet MS"/>
              </a:rPr>
              <a:t>surface area </a:t>
            </a:r>
            <a:r>
              <a:rPr sz="3200" spc="-5" dirty="0">
                <a:latin typeface="Trebuchet MS"/>
                <a:cs typeface="Trebuchet MS"/>
              </a:rPr>
              <a:t>becomes  too </a:t>
            </a:r>
            <a:r>
              <a:rPr sz="3200" dirty="0">
                <a:latin typeface="Trebuchet MS"/>
                <a:cs typeface="Trebuchet MS"/>
              </a:rPr>
              <a:t>small </a:t>
            </a:r>
            <a:r>
              <a:rPr sz="3200" spc="-5" dirty="0">
                <a:latin typeface="Trebuchet MS"/>
                <a:cs typeface="Trebuchet MS"/>
              </a:rPr>
              <a:t>to allow these materials to</a:t>
            </a:r>
            <a:r>
              <a:rPr sz="3200" spc="3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enter</a:t>
            </a:r>
            <a:r>
              <a:rPr lang="ar-IQ" sz="320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the cell quickly enough to </a:t>
            </a:r>
            <a:r>
              <a:rPr sz="3200" dirty="0">
                <a:latin typeface="Trebuchet MS"/>
                <a:cs typeface="Trebuchet MS"/>
              </a:rPr>
              <a:t>meet </a:t>
            </a:r>
            <a:r>
              <a:rPr sz="3200" spc="-5" dirty="0">
                <a:latin typeface="Trebuchet MS"/>
                <a:cs typeface="Trebuchet MS"/>
              </a:rPr>
              <a:t>the cell's</a:t>
            </a:r>
            <a:r>
              <a:rPr sz="3200" spc="2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need.</a:t>
            </a:r>
            <a:endParaRPr sz="3200" dirty="0">
              <a:latin typeface="Trebuchet MS"/>
              <a:cs typeface="Trebuchet MS"/>
            </a:endParaRPr>
          </a:p>
          <a:p>
            <a:pPr marL="134620" algn="just" rtl="0">
              <a:lnSpc>
                <a:spcPct val="100000"/>
              </a:lnSpc>
            </a:pPr>
            <a:r>
              <a:rPr sz="3200" spc="-5" dirty="0">
                <a:latin typeface="Trebuchet MS"/>
                <a:cs typeface="Trebuchet MS"/>
              </a:rPr>
              <a:t>(= </a:t>
            </a:r>
            <a:r>
              <a:rPr sz="3200" spc="-40" dirty="0">
                <a:latin typeface="Trebuchet MS"/>
                <a:cs typeface="Trebuchet MS"/>
              </a:rPr>
              <a:t>Fick’s </a:t>
            </a:r>
            <a:r>
              <a:rPr sz="3200" spc="-5" dirty="0">
                <a:latin typeface="Trebuchet MS"/>
                <a:cs typeface="Trebuchet MS"/>
              </a:rPr>
              <a:t>Law </a:t>
            </a:r>
            <a:r>
              <a:rPr sz="3200" dirty="0">
                <a:latin typeface="Trebuchet MS"/>
                <a:cs typeface="Trebuchet MS"/>
              </a:rPr>
              <a:t>– something </a:t>
            </a:r>
            <a:r>
              <a:rPr sz="3200" spc="-5" dirty="0">
                <a:latin typeface="Trebuchet MS"/>
                <a:cs typeface="Trebuchet MS"/>
              </a:rPr>
              <a:t>you </a:t>
            </a:r>
            <a:r>
              <a:rPr sz="3200" dirty="0">
                <a:latin typeface="Trebuchet MS"/>
                <a:cs typeface="Trebuchet MS"/>
              </a:rPr>
              <a:t>need </a:t>
            </a:r>
            <a:r>
              <a:rPr sz="3200" spc="-5" dirty="0">
                <a:latin typeface="Trebuchet MS"/>
                <a:cs typeface="Trebuchet MS"/>
              </a:rPr>
              <a:t>to </a:t>
            </a:r>
            <a:r>
              <a:rPr sz="3200" dirty="0">
                <a:latin typeface="Trebuchet MS"/>
                <a:cs typeface="Trebuchet MS"/>
              </a:rPr>
              <a:t>learn</a:t>
            </a:r>
            <a:r>
              <a:rPr sz="3200" spc="2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well).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8747" y="5119496"/>
            <a:ext cx="278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rebuchet MS"/>
                <a:cs typeface="Trebuchet MS"/>
              </a:rPr>
              <a:t>Rate </a:t>
            </a:r>
            <a:r>
              <a:rPr sz="2800" b="1" spc="-5" dirty="0">
                <a:latin typeface="Trebuchet MS"/>
                <a:cs typeface="Trebuchet MS"/>
              </a:rPr>
              <a:t>of</a:t>
            </a:r>
            <a:r>
              <a:rPr sz="2800" b="1" spc="-25" dirty="0">
                <a:latin typeface="Trebuchet MS"/>
                <a:cs typeface="Trebuchet MS"/>
              </a:rPr>
              <a:t> </a:t>
            </a:r>
            <a:r>
              <a:rPr sz="2800" b="1" spc="-5" dirty="0">
                <a:latin typeface="Trebuchet MS"/>
                <a:cs typeface="Trebuchet MS"/>
              </a:rPr>
              <a:t>diffusion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4458" y="5119496"/>
            <a:ext cx="7398384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6430" algn="l"/>
              </a:tabLst>
            </a:pPr>
            <a:r>
              <a:rPr sz="2800" b="1" spc="-5" dirty="0">
                <a:latin typeface="Trebuchet MS"/>
                <a:cs typeface="Trebuchet MS"/>
              </a:rPr>
              <a:t>α	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Surface Area x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Concentration</a:t>
            </a:r>
            <a:r>
              <a:rPr sz="2800" b="1" u="heavy" spc="-1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Difference</a:t>
            </a:r>
            <a:endParaRPr sz="2800">
              <a:latin typeface="Trebuchet MS"/>
              <a:cs typeface="Trebuchet MS"/>
            </a:endParaRPr>
          </a:p>
          <a:p>
            <a:pPr marL="4170679">
              <a:lnSpc>
                <a:spcPct val="100000"/>
              </a:lnSpc>
              <a:spcBef>
                <a:spcPts val="25"/>
              </a:spcBef>
            </a:pPr>
            <a:r>
              <a:rPr sz="2800" b="1" spc="-10" dirty="0">
                <a:latin typeface="Trebuchet MS"/>
                <a:cs typeface="Trebuchet MS"/>
              </a:rPr>
              <a:t>Distance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1400" y="0"/>
            <a:ext cx="4800599" cy="2465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2937" y="15951"/>
            <a:ext cx="338645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Trebuchet MS"/>
                <a:cs typeface="Trebuchet MS"/>
              </a:rPr>
              <a:t>Microtubules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784220"/>
            <a:ext cx="8960485" cy="5882640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30"/>
              </a:spcBef>
            </a:pPr>
            <a:r>
              <a:rPr sz="285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3600" b="1" dirty="0">
                <a:solidFill>
                  <a:srgbClr val="404040"/>
                </a:solidFill>
                <a:latin typeface="Trebuchet MS"/>
                <a:cs typeface="Trebuchet MS"/>
              </a:rPr>
              <a:t>Function</a:t>
            </a:r>
            <a:endParaRPr sz="3600" dirty="0">
              <a:latin typeface="Trebuchet MS"/>
              <a:cs typeface="Trebuchet MS"/>
            </a:endParaRPr>
          </a:p>
          <a:p>
            <a:pPr marL="1070610" marR="363855" indent="-601345" algn="l" rtl="0">
              <a:lnSpc>
                <a:spcPct val="126200"/>
              </a:lnSpc>
              <a:spcBef>
                <a:spcPts val="5"/>
              </a:spcBef>
            </a:pPr>
            <a:r>
              <a:rPr sz="2550" spc="-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3200" b="1" spc="-5" dirty="0">
                <a:solidFill>
                  <a:srgbClr val="404040"/>
                </a:solidFill>
                <a:latin typeface="Trebuchet MS"/>
                <a:cs typeface="Trebuchet MS"/>
              </a:rPr>
              <a:t>structural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support &amp; cell </a:t>
            </a:r>
            <a:r>
              <a:rPr sz="3200" b="1" spc="-5" dirty="0">
                <a:solidFill>
                  <a:srgbClr val="404040"/>
                </a:solidFill>
                <a:latin typeface="Trebuchet MS"/>
                <a:cs typeface="Trebuchet MS"/>
              </a:rPr>
              <a:t>movement  move chromosomes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during cell </a:t>
            </a:r>
            <a:r>
              <a:rPr sz="3200" b="1" spc="10" dirty="0">
                <a:solidFill>
                  <a:srgbClr val="404040"/>
                </a:solidFill>
                <a:latin typeface="Trebuchet MS"/>
                <a:cs typeface="Trebuchet MS"/>
              </a:rPr>
              <a:t>division  </a:t>
            </a:r>
            <a:r>
              <a:rPr sz="2800" b="1" u="heavy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centrioles</a:t>
            </a:r>
            <a:endParaRPr sz="2800" dirty="0">
              <a:latin typeface="Trebuchet MS"/>
              <a:cs typeface="Trebuchet MS"/>
            </a:endParaRPr>
          </a:p>
          <a:p>
            <a:pPr marL="993775" marR="5080" indent="111125" algn="l" rtl="0">
              <a:lnSpc>
                <a:spcPct val="100000"/>
              </a:lnSpc>
              <a:spcBef>
                <a:spcPts val="995"/>
              </a:spcBef>
            </a:pPr>
            <a:r>
              <a:rPr sz="3200" b="1" spc="-15" dirty="0">
                <a:solidFill>
                  <a:srgbClr val="404040"/>
                </a:solidFill>
                <a:latin typeface="Trebuchet MS"/>
                <a:cs typeface="Trebuchet MS"/>
              </a:rPr>
              <a:t>tracks </a:t>
            </a:r>
            <a:r>
              <a:rPr sz="3200" b="1" spc="-5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guide </a:t>
            </a:r>
            <a:r>
              <a:rPr sz="3200" b="1" spc="-5" dirty="0">
                <a:solidFill>
                  <a:srgbClr val="404040"/>
                </a:solidFill>
                <a:latin typeface="Trebuchet MS"/>
                <a:cs typeface="Trebuchet MS"/>
              </a:rPr>
              <a:t>motor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proteins</a:t>
            </a:r>
            <a:r>
              <a:rPr sz="32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carrying  organelles </a:t>
            </a:r>
            <a:r>
              <a:rPr sz="3200" b="1" spc="-5" dirty="0">
                <a:solidFill>
                  <a:srgbClr val="404040"/>
                </a:solidFill>
                <a:latin typeface="Trebuchet MS"/>
                <a:cs typeface="Trebuchet MS"/>
              </a:rPr>
              <a:t>to their</a:t>
            </a:r>
            <a:r>
              <a:rPr sz="32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404040"/>
                </a:solidFill>
                <a:latin typeface="Trebuchet MS"/>
                <a:cs typeface="Trebuchet MS"/>
              </a:rPr>
              <a:t>destination</a:t>
            </a:r>
            <a:endParaRPr sz="3200" dirty="0">
              <a:latin typeface="Trebuchet MS"/>
              <a:cs typeface="Trebuchet MS"/>
            </a:endParaRPr>
          </a:p>
          <a:p>
            <a:pPr marL="1070610" algn="l" rtl="0">
              <a:lnSpc>
                <a:spcPct val="100000"/>
              </a:lnSpc>
              <a:spcBef>
                <a:spcPts val="1010"/>
              </a:spcBef>
            </a:pPr>
            <a:r>
              <a:rPr sz="2800" b="1" spc="-10" dirty="0">
                <a:solidFill>
                  <a:srgbClr val="0E116A"/>
                </a:solidFill>
                <a:latin typeface="Trebuchet MS"/>
                <a:cs typeface="Trebuchet MS"/>
              </a:rPr>
              <a:t>motor </a:t>
            </a:r>
            <a:r>
              <a:rPr sz="2800" b="1" spc="-5" dirty="0">
                <a:solidFill>
                  <a:srgbClr val="0E116A"/>
                </a:solidFill>
                <a:latin typeface="Trebuchet MS"/>
                <a:cs typeface="Trebuchet MS"/>
              </a:rPr>
              <a:t>proteins: </a:t>
            </a:r>
            <a:r>
              <a:rPr sz="2800" b="1" spc="-10" dirty="0">
                <a:solidFill>
                  <a:srgbClr val="0E116A"/>
                </a:solidFill>
                <a:latin typeface="Trebuchet MS"/>
                <a:cs typeface="Trebuchet MS"/>
              </a:rPr>
              <a:t>myosin </a:t>
            </a:r>
            <a:r>
              <a:rPr sz="2800" b="1" spc="-5" dirty="0">
                <a:solidFill>
                  <a:srgbClr val="0E116A"/>
                </a:solidFill>
                <a:latin typeface="Trebuchet MS"/>
                <a:cs typeface="Trebuchet MS"/>
              </a:rPr>
              <a:t>&amp;</a:t>
            </a:r>
            <a:r>
              <a:rPr sz="2800" b="1" spc="40" dirty="0">
                <a:solidFill>
                  <a:srgbClr val="0E116A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0E116A"/>
                </a:solidFill>
                <a:latin typeface="Trebuchet MS"/>
                <a:cs typeface="Trebuchet MS"/>
              </a:rPr>
              <a:t>dynein</a:t>
            </a:r>
            <a:endParaRPr sz="2800" dirty="0">
              <a:latin typeface="Trebuchet MS"/>
              <a:cs typeface="Trebuchet MS"/>
            </a:endParaRPr>
          </a:p>
          <a:p>
            <a:pPr marL="1105535" algn="l" rtl="0">
              <a:lnSpc>
                <a:spcPct val="100000"/>
              </a:lnSpc>
              <a:spcBef>
                <a:spcPts val="994"/>
              </a:spcBef>
            </a:pPr>
            <a:r>
              <a:rPr sz="3200" b="1" spc="-5" dirty="0">
                <a:solidFill>
                  <a:srgbClr val="404040"/>
                </a:solidFill>
                <a:latin typeface="Trebuchet MS"/>
                <a:cs typeface="Trebuchet MS"/>
              </a:rPr>
              <a:t>motility</a:t>
            </a:r>
            <a:endParaRPr sz="3200" dirty="0">
              <a:latin typeface="Trebuchet MS"/>
              <a:cs typeface="Trebuchet MS"/>
            </a:endParaRPr>
          </a:p>
          <a:p>
            <a:pPr marL="1070610" marR="6673215" algn="l" rtl="0">
              <a:lnSpc>
                <a:spcPct val="129600"/>
              </a:lnSpc>
              <a:spcBef>
                <a:spcPts val="15"/>
              </a:spcBef>
            </a:pPr>
            <a:r>
              <a:rPr sz="2800" b="1" dirty="0">
                <a:solidFill>
                  <a:srgbClr val="0E116A"/>
                </a:solidFill>
                <a:latin typeface="Trebuchet MS"/>
                <a:cs typeface="Trebuchet MS"/>
              </a:rPr>
              <a:t>cilia  </a:t>
            </a:r>
            <a:r>
              <a:rPr sz="2800" b="1" spc="-5" dirty="0">
                <a:solidFill>
                  <a:srgbClr val="0E116A"/>
                </a:solidFill>
                <a:latin typeface="Trebuchet MS"/>
                <a:cs typeface="Trebuchet MS"/>
              </a:rPr>
              <a:t>flagella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834" y="629158"/>
            <a:ext cx="2329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Trebuchet MS"/>
                <a:cs typeface="Trebuchet MS"/>
              </a:rPr>
              <a:t>Centrioles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2514598"/>
            <a:ext cx="87630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6800" y="6400799"/>
            <a:ext cx="1447800" cy="457200"/>
          </a:xfrm>
          <a:custGeom>
            <a:avLst/>
            <a:gdLst/>
            <a:ahLst/>
            <a:cxnLst/>
            <a:rect l="l" t="t" r="r" b="b"/>
            <a:pathLst>
              <a:path w="1447800" h="457200">
                <a:moveTo>
                  <a:pt x="0" y="457199"/>
                </a:moveTo>
                <a:lnTo>
                  <a:pt x="1447800" y="457199"/>
                </a:lnTo>
                <a:lnTo>
                  <a:pt x="1447800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7834" y="1621383"/>
            <a:ext cx="5854700" cy="235585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95"/>
              </a:spcBef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Cell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division</a:t>
            </a:r>
            <a:r>
              <a:rPr sz="3200" spc="-5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endParaRPr sz="2550" dirty="0">
              <a:latin typeface="Wingdings 3"/>
              <a:cs typeface="Wingdings 3"/>
            </a:endParaRPr>
          </a:p>
          <a:p>
            <a:pPr marL="134620" algn="l" rtl="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pair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3200" u="heavy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centrioles</a:t>
            </a:r>
            <a:r>
              <a:rPr sz="3200" spc="-52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550" spc="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endParaRPr sz="2550" dirty="0">
              <a:latin typeface="Wingdings 3"/>
              <a:cs typeface="Wingdings 3"/>
            </a:endParaRPr>
          </a:p>
          <a:p>
            <a:pPr marL="12700" algn="l" rtl="0">
              <a:lnSpc>
                <a:spcPct val="100000"/>
              </a:lnSpc>
              <a:spcBef>
                <a:spcPts val="1000"/>
              </a:spcBef>
            </a:pP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organize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microtubules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guiding</a:t>
            </a:r>
            <a:r>
              <a:rPr sz="3200" spc="-48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50" spc="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endParaRPr sz="2550" dirty="0">
              <a:latin typeface="Wingdings 3"/>
              <a:cs typeface="Wingdings 3"/>
            </a:endParaRPr>
          </a:p>
          <a:p>
            <a:pPr marL="12700" algn="l" rtl="0">
              <a:lnSpc>
                <a:spcPct val="100000"/>
              </a:lnSpc>
            </a:pP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chromosomes in cell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division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111" y="20523"/>
            <a:ext cx="72472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Extensions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3200" spc="-10" dirty="0">
                <a:solidFill>
                  <a:srgbClr val="404040"/>
                </a:solidFill>
                <a:latin typeface="Trebuchet MS"/>
                <a:cs typeface="Trebuchet MS"/>
              </a:rPr>
              <a:t>eukaryotic</a:t>
            </a:r>
            <a:r>
              <a:rPr sz="3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cytoskeleton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111" y="638302"/>
            <a:ext cx="11032490" cy="339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95"/>
              </a:spcBef>
              <a:tabLst>
                <a:tab pos="2585085" algn="l"/>
                <a:tab pos="2959735" algn="l"/>
              </a:tabLst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ciliated</a:t>
            </a:r>
            <a:r>
              <a:rPr sz="28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cells	that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line our respiratory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tract sweep debris  trapped</a:t>
            </a:r>
            <a:r>
              <a:rPr sz="2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within	mucus back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up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the throat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, This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helps keep the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lungs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clean.</a:t>
            </a:r>
            <a:endParaRPr sz="2800" dirty="0">
              <a:latin typeface="Trebuchet MS"/>
              <a:cs typeface="Trebuchet MS"/>
            </a:endParaRPr>
          </a:p>
          <a:p>
            <a:pPr marL="12700" marR="1029969" algn="l" rtl="0">
              <a:lnSpc>
                <a:spcPct val="100000"/>
              </a:lnSpc>
              <a:spcBef>
                <a:spcPts val="1000"/>
              </a:spcBef>
              <a:tabLst>
                <a:tab pos="4363720" algn="l"/>
                <a:tab pos="9602470" algn="l"/>
              </a:tabLst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lia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d</a:t>
            </a:r>
            <a:r>
              <a:rPr sz="2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cel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mov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eg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alon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th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 oviduc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wher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e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ll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be 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fertilized by a flagellated sperm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cell</a:t>
            </a:r>
            <a:endParaRPr sz="2800" dirty="0">
              <a:latin typeface="Trebuchet MS"/>
              <a:cs typeface="Trebuchet MS"/>
            </a:endParaRPr>
          </a:p>
          <a:p>
            <a:pPr marL="12700" marR="4801235" algn="l" rtl="0">
              <a:lnSpc>
                <a:spcPts val="4370"/>
              </a:lnSpc>
              <a:spcBef>
                <a:spcPts val="300"/>
              </a:spcBef>
              <a:tabLst>
                <a:tab pos="4145279" algn="l"/>
              </a:tabLst>
            </a:pPr>
            <a:r>
              <a:rPr sz="2800" u="heavy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Cilia</a:t>
            </a:r>
            <a:r>
              <a:rPr sz="2800" spc="-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=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numerous</a:t>
            </a:r>
            <a:r>
              <a:rPr sz="2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2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short	(hair-like)  </a:t>
            </a:r>
            <a:r>
              <a:rPr sz="2800" u="heavy" spc="-5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Flagella</a:t>
            </a:r>
            <a:r>
              <a:rPr sz="2800" spc="-5" dirty="0">
                <a:solidFill>
                  <a:srgbClr val="2C3B43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= 1-2/cell &amp; longer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(whip-like)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4240" y="4152900"/>
            <a:ext cx="4686300" cy="244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51417" y="614090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42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7387" y="609600"/>
            <a:ext cx="11291316" cy="5085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594" y="1392682"/>
            <a:ext cx="4379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55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rebuchet MS"/>
                <a:cs typeface="Trebuchet MS"/>
              </a:rPr>
              <a:t>undulatory</a:t>
            </a:r>
            <a:r>
              <a:rPr sz="3200" spc="-25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Trebuchet MS"/>
                <a:cs typeface="Trebuchet MS"/>
              </a:rPr>
              <a:t>movement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9794" y="2010282"/>
            <a:ext cx="7195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50" spc="-1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225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force generated parallel to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flagellum’s</a:t>
            </a:r>
            <a:r>
              <a:rPr sz="2800" spc="-2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axis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3352800"/>
            <a:ext cx="6827520" cy="3125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51417" y="614090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44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7834" y="644143"/>
            <a:ext cx="3552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rebuchet MS"/>
                <a:cs typeface="Trebuchet MS"/>
              </a:rPr>
              <a:t>Cilia &amp;</a:t>
            </a:r>
            <a:r>
              <a:rPr sz="4000" spc="-65" dirty="0">
                <a:latin typeface="Trebuchet MS"/>
                <a:cs typeface="Trebuchet MS"/>
              </a:rPr>
              <a:t> </a:t>
            </a:r>
            <a:r>
              <a:rPr sz="4000" spc="-10" dirty="0">
                <a:latin typeface="Trebuchet MS"/>
                <a:cs typeface="Trebuchet MS"/>
              </a:rPr>
              <a:t>Flagella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1463822"/>
            <a:ext cx="3883025" cy="442785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730"/>
              </a:spcBef>
            </a:pPr>
            <a:r>
              <a:rPr sz="3200" spc="-5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4000" spc="-5" dirty="0">
                <a:solidFill>
                  <a:srgbClr val="404040"/>
                </a:solidFill>
                <a:latin typeface="Trebuchet MS"/>
                <a:cs typeface="Trebuchet MS"/>
              </a:rPr>
              <a:t>Structure</a:t>
            </a:r>
            <a:endParaRPr sz="4000" dirty="0">
              <a:latin typeface="Trebuchet MS"/>
              <a:cs typeface="Trebuchet MS"/>
            </a:endParaRPr>
          </a:p>
          <a:p>
            <a:pPr marL="469900" algn="l" rtl="0">
              <a:lnSpc>
                <a:spcPts val="4105"/>
              </a:lnSpc>
              <a:spcBef>
                <a:spcPts val="570"/>
              </a:spcBef>
            </a:pPr>
            <a:r>
              <a:rPr sz="285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3600" dirty="0">
                <a:solidFill>
                  <a:srgbClr val="404040"/>
                </a:solidFill>
                <a:latin typeface="Trebuchet MS"/>
                <a:cs typeface="Trebuchet MS"/>
              </a:rPr>
              <a:t>remember</a:t>
            </a:r>
            <a:endParaRPr sz="3600" dirty="0">
              <a:latin typeface="Trebuchet MS"/>
              <a:cs typeface="Trebuchet MS"/>
            </a:endParaRPr>
          </a:p>
          <a:p>
            <a:pPr marL="756285" algn="l" rtl="0">
              <a:lnSpc>
                <a:spcPts val="4105"/>
              </a:lnSpc>
            </a:pPr>
            <a:r>
              <a:rPr sz="3600" u="heavy" spc="-1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latin typeface="Trebuchet MS"/>
                <a:cs typeface="Trebuchet MS"/>
              </a:rPr>
              <a:t>9+2</a:t>
            </a:r>
            <a:r>
              <a:rPr sz="3600" spc="-10" dirty="0">
                <a:solidFill>
                  <a:srgbClr val="404040"/>
                </a:solidFill>
                <a:latin typeface="Trebuchet MS"/>
                <a:cs typeface="Trebuchet MS"/>
              </a:rPr>
              <a:t>!</a:t>
            </a:r>
            <a:endParaRPr sz="3600" dirty="0">
              <a:latin typeface="Trebuchet MS"/>
              <a:cs typeface="Trebuchet MS"/>
            </a:endParaRPr>
          </a:p>
          <a:p>
            <a:pPr marL="756285" marR="5080" indent="-287020" algn="l" rtl="0">
              <a:lnSpc>
                <a:spcPct val="90000"/>
              </a:lnSpc>
              <a:spcBef>
                <a:spcPts val="1010"/>
              </a:spcBef>
              <a:tabLst>
                <a:tab pos="2310765" algn="l"/>
              </a:tabLst>
            </a:pPr>
            <a:r>
              <a:rPr sz="2850" spc="10" dirty="0">
                <a:solidFill>
                  <a:srgbClr val="404040"/>
                </a:solidFill>
                <a:latin typeface="Wingdings 3"/>
                <a:cs typeface="Wingdings 3"/>
              </a:rPr>
              <a:t></a:t>
            </a:r>
            <a:r>
              <a:rPr sz="3600" spc="10" dirty="0">
                <a:solidFill>
                  <a:srgbClr val="404040"/>
                </a:solidFill>
                <a:latin typeface="Trebuchet MS"/>
                <a:cs typeface="Trebuchet MS"/>
              </a:rPr>
              <a:t>9 </a:t>
            </a:r>
            <a:r>
              <a:rPr sz="3600" spc="-5" dirty="0">
                <a:solidFill>
                  <a:srgbClr val="404040"/>
                </a:solidFill>
                <a:latin typeface="Trebuchet MS"/>
                <a:cs typeface="Trebuchet MS"/>
              </a:rPr>
              <a:t>pairs </a:t>
            </a:r>
            <a:r>
              <a:rPr sz="3600" dirty="0">
                <a:solidFill>
                  <a:srgbClr val="404040"/>
                </a:solidFill>
                <a:latin typeface="Trebuchet MS"/>
                <a:cs typeface="Trebuchet MS"/>
              </a:rPr>
              <a:t>of  </a:t>
            </a:r>
            <a:r>
              <a:rPr sz="3600" spc="-5" dirty="0">
                <a:solidFill>
                  <a:srgbClr val="404040"/>
                </a:solidFill>
                <a:latin typeface="Trebuchet MS"/>
                <a:cs typeface="Trebuchet MS"/>
              </a:rPr>
              <a:t>microtubules  around	</a:t>
            </a:r>
            <a:r>
              <a:rPr sz="36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36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404040"/>
                </a:solidFill>
                <a:latin typeface="Trebuchet MS"/>
                <a:cs typeface="Trebuchet MS"/>
              </a:rPr>
              <a:t>single  </a:t>
            </a:r>
            <a:r>
              <a:rPr sz="3600" spc="-5" dirty="0">
                <a:solidFill>
                  <a:srgbClr val="404040"/>
                </a:solidFill>
                <a:latin typeface="Trebuchet MS"/>
                <a:cs typeface="Trebuchet MS"/>
              </a:rPr>
              <a:t>microtubules  in</a:t>
            </a:r>
            <a:r>
              <a:rPr sz="36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404040"/>
                </a:solidFill>
                <a:latin typeface="Trebuchet MS"/>
                <a:cs typeface="Trebuchet MS"/>
              </a:rPr>
              <a:t>center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4411" y="2490216"/>
            <a:ext cx="4267199" cy="406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5800" y="6324598"/>
            <a:ext cx="2306320" cy="457200"/>
          </a:xfrm>
          <a:custGeom>
            <a:avLst/>
            <a:gdLst/>
            <a:ahLst/>
            <a:cxnLst/>
            <a:rect l="l" t="t" r="r" b="b"/>
            <a:pathLst>
              <a:path w="2306320" h="457200">
                <a:moveTo>
                  <a:pt x="0" y="457199"/>
                </a:moveTo>
                <a:lnTo>
                  <a:pt x="2305811" y="457199"/>
                </a:lnTo>
                <a:lnTo>
                  <a:pt x="2305811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5809" y="6350914"/>
            <a:ext cx="2113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00"/>
              </a:spcBef>
              <a:buClr>
                <a:srgbClr val="3ECDE7"/>
              </a:buClr>
              <a:buFont typeface="Wingdings"/>
              <a:buChar char=""/>
              <a:tabLst>
                <a:tab pos="236854" algn="l"/>
              </a:tabLst>
            </a:pPr>
            <a:r>
              <a:rPr sz="2400" b="1" spc="-5" dirty="0">
                <a:latin typeface="Arial"/>
                <a:cs typeface="Arial"/>
              </a:rPr>
              <a:t>requires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ATP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200" y="457200"/>
            <a:ext cx="346964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319" y="11379"/>
            <a:ext cx="65443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33DA"/>
                </a:solidFill>
              </a:rPr>
              <a:t>Mitochondria </a:t>
            </a:r>
            <a:r>
              <a:rPr sz="3200" dirty="0">
                <a:solidFill>
                  <a:srgbClr val="0033DA"/>
                </a:solidFill>
              </a:rPr>
              <a:t>and </a:t>
            </a:r>
            <a:r>
              <a:rPr sz="3200" spc="-5" dirty="0">
                <a:solidFill>
                  <a:srgbClr val="0033DA"/>
                </a:solidFill>
              </a:rPr>
              <a:t>Cellular</a:t>
            </a:r>
            <a:r>
              <a:rPr sz="3200" spc="-100" dirty="0">
                <a:solidFill>
                  <a:srgbClr val="0033DA"/>
                </a:solidFill>
              </a:rPr>
              <a:t> </a:t>
            </a:r>
            <a:r>
              <a:rPr sz="3200" spc="-5" dirty="0">
                <a:solidFill>
                  <a:srgbClr val="0033DA"/>
                </a:solidFill>
              </a:rPr>
              <a:t>Metabolism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610361"/>
            <a:ext cx="11916410" cy="612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6040" algn="l" rtl="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Mitochondria (sing., </a:t>
            </a:r>
            <a:r>
              <a:rPr sz="2500" b="1" spc="-5" dirty="0">
                <a:latin typeface="Arial"/>
                <a:cs typeface="Arial"/>
              </a:rPr>
              <a:t>mitochondrion</a:t>
            </a:r>
            <a:r>
              <a:rPr sz="2500" spc="-5" dirty="0">
                <a:latin typeface="Arial"/>
                <a:cs typeface="Arial"/>
              </a:rPr>
              <a:t>) are </a:t>
            </a:r>
            <a:r>
              <a:rPr sz="2500" dirty="0">
                <a:latin typeface="Arial"/>
                <a:cs typeface="Arial"/>
              </a:rPr>
              <a:t>often </a:t>
            </a:r>
            <a:r>
              <a:rPr sz="2500" spc="-5" dirty="0">
                <a:latin typeface="Arial"/>
                <a:cs typeface="Arial"/>
              </a:rPr>
              <a:t>called the powerhouses of the cell.  Just as a powerhouse burns fuel to produce </a:t>
            </a:r>
            <a:r>
              <a:rPr sz="2500" spc="-20" dirty="0">
                <a:latin typeface="Arial"/>
                <a:cs typeface="Arial"/>
              </a:rPr>
              <a:t>electricity, </a:t>
            </a:r>
            <a:r>
              <a:rPr sz="2500" spc="-5" dirty="0">
                <a:latin typeface="Arial"/>
                <a:cs typeface="Arial"/>
              </a:rPr>
              <a:t>the mitochondria convert the  chemical energy of glucose products into the chemical energy of </a:t>
            </a:r>
            <a:r>
              <a:rPr sz="2500" spc="-65" dirty="0">
                <a:latin typeface="Arial"/>
                <a:cs typeface="Arial"/>
              </a:rPr>
              <a:t>ATP </a:t>
            </a:r>
            <a:r>
              <a:rPr sz="2500" spc="-5" dirty="0">
                <a:latin typeface="Arial"/>
                <a:cs typeface="Arial"/>
              </a:rPr>
              <a:t>molecules. In  the process, mitochondria use up oxygen and give </a:t>
            </a:r>
            <a:r>
              <a:rPr sz="2500" spc="-20" dirty="0">
                <a:latin typeface="Arial"/>
                <a:cs typeface="Arial"/>
              </a:rPr>
              <a:t>off </a:t>
            </a:r>
            <a:r>
              <a:rPr sz="2500" spc="-5" dirty="0">
                <a:latin typeface="Arial"/>
                <a:cs typeface="Arial"/>
              </a:rPr>
              <a:t>carbon dioxide. Therefore, the  process of producing </a:t>
            </a:r>
            <a:r>
              <a:rPr sz="2500" spc="-65" dirty="0">
                <a:latin typeface="Arial"/>
                <a:cs typeface="Arial"/>
              </a:rPr>
              <a:t>ATP </a:t>
            </a:r>
            <a:r>
              <a:rPr sz="2500" spc="-5" dirty="0">
                <a:latin typeface="Arial"/>
                <a:cs typeface="Arial"/>
              </a:rPr>
              <a:t>is called </a:t>
            </a:r>
            <a:r>
              <a:rPr sz="2500" b="1" spc="-5" dirty="0">
                <a:latin typeface="Arial"/>
                <a:cs typeface="Arial"/>
              </a:rPr>
              <a:t>cellular</a:t>
            </a:r>
            <a:r>
              <a:rPr sz="2500" b="1" spc="-8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respiration.</a:t>
            </a:r>
            <a:endParaRPr sz="25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The structure of mitochondria is appropriate to the</a:t>
            </a:r>
            <a:r>
              <a:rPr sz="2500" spc="9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task.</a:t>
            </a:r>
            <a:endParaRPr sz="25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500" spc="-5" dirty="0">
                <a:latin typeface="Arial"/>
                <a:cs typeface="Arial"/>
              </a:rPr>
              <a:t>The inner membrane is folded to form little </a:t>
            </a:r>
            <a:r>
              <a:rPr sz="2500" dirty="0">
                <a:latin typeface="Arial"/>
                <a:cs typeface="Arial"/>
              </a:rPr>
              <a:t>shelves </a:t>
            </a:r>
            <a:r>
              <a:rPr sz="2500" spc="-5" dirty="0">
                <a:latin typeface="Arial"/>
                <a:cs typeface="Arial"/>
              </a:rPr>
              <a:t>called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i="1" spc="-5" dirty="0">
                <a:latin typeface="Arial"/>
                <a:cs typeface="Arial"/>
              </a:rPr>
              <a:t>cristae.</a:t>
            </a:r>
            <a:endParaRPr sz="2500" dirty="0">
              <a:latin typeface="Arial"/>
              <a:cs typeface="Arial"/>
            </a:endParaRPr>
          </a:p>
          <a:p>
            <a:pPr marL="12700" marR="5080" algn="l" rtl="0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These project into the </a:t>
            </a:r>
            <a:r>
              <a:rPr sz="2500" i="1" spc="-10" dirty="0">
                <a:latin typeface="Arial"/>
                <a:cs typeface="Arial"/>
              </a:rPr>
              <a:t>matrix, </a:t>
            </a:r>
            <a:r>
              <a:rPr sz="2500" spc="-5" dirty="0">
                <a:latin typeface="Arial"/>
                <a:cs typeface="Arial"/>
              </a:rPr>
              <a:t>an inner space filled with a gel-like fluid The matrix of a  mitochondrion contains enzymes </a:t>
            </a:r>
            <a:r>
              <a:rPr sz="2500" dirty="0">
                <a:latin typeface="Arial"/>
                <a:cs typeface="Arial"/>
              </a:rPr>
              <a:t>for </a:t>
            </a:r>
            <a:r>
              <a:rPr sz="2500" spc="-5" dirty="0">
                <a:latin typeface="Arial"/>
                <a:cs typeface="Arial"/>
              </a:rPr>
              <a:t>breaking down glucose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products.</a:t>
            </a:r>
            <a:endParaRPr sz="2500" dirty="0">
              <a:latin typeface="Arial"/>
              <a:cs typeface="Arial"/>
            </a:endParaRPr>
          </a:p>
          <a:p>
            <a:pPr marL="12700" marR="127635" algn="l" rtl="0">
              <a:lnSpc>
                <a:spcPct val="100000"/>
              </a:lnSpc>
            </a:pPr>
            <a:r>
              <a:rPr sz="2500" spc="-65" dirty="0">
                <a:latin typeface="Arial"/>
                <a:cs typeface="Arial"/>
              </a:rPr>
              <a:t>ATP </a:t>
            </a:r>
            <a:r>
              <a:rPr sz="2500" spc="-5" dirty="0">
                <a:latin typeface="Arial"/>
                <a:cs typeface="Arial"/>
              </a:rPr>
              <a:t>production then occurs at </a:t>
            </a:r>
            <a:r>
              <a:rPr sz="2500" dirty="0">
                <a:latin typeface="Arial"/>
                <a:cs typeface="Arial"/>
              </a:rPr>
              <a:t>the </a:t>
            </a:r>
            <a:r>
              <a:rPr sz="2500" spc="-5" dirty="0">
                <a:latin typeface="Arial"/>
                <a:cs typeface="Arial"/>
              </a:rPr>
              <a:t>cristae. Protein complexes that aid in the  conversion of energy </a:t>
            </a:r>
            <a:r>
              <a:rPr sz="2500" dirty="0">
                <a:latin typeface="Arial"/>
                <a:cs typeface="Arial"/>
              </a:rPr>
              <a:t>are </a:t>
            </a:r>
            <a:r>
              <a:rPr sz="2500" spc="-5" dirty="0">
                <a:latin typeface="Arial"/>
                <a:cs typeface="Arial"/>
              </a:rPr>
              <a:t>located in an assembly-line fashion on these membranous  shelves.</a:t>
            </a:r>
            <a:endParaRPr sz="2500" dirty="0">
              <a:latin typeface="Arial"/>
              <a:cs typeface="Arial"/>
            </a:endParaRPr>
          </a:p>
          <a:p>
            <a:pPr marL="12700" marR="36195" algn="l" rtl="0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Mitochondria are </a:t>
            </a:r>
            <a:r>
              <a:rPr sz="2500" dirty="0">
                <a:latin typeface="Arial"/>
                <a:cs typeface="Arial"/>
              </a:rPr>
              <a:t>bounded </a:t>
            </a:r>
            <a:r>
              <a:rPr sz="2500" spc="-5" dirty="0">
                <a:latin typeface="Arial"/>
                <a:cs typeface="Arial"/>
              </a:rPr>
              <a:t>by a double membrane, as a prokaryote would be if taken  into a cell by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endocytosis.</a:t>
            </a:r>
            <a:endParaRPr sz="2500" dirty="0">
              <a:latin typeface="Arial"/>
              <a:cs typeface="Arial"/>
            </a:endParaRPr>
          </a:p>
          <a:p>
            <a:pPr marL="12700" marR="280670" algn="l" rtl="0">
              <a:lnSpc>
                <a:spcPct val="100000"/>
              </a:lnSpc>
              <a:spcBef>
                <a:spcPts val="5"/>
              </a:spcBef>
            </a:pPr>
            <a:r>
              <a:rPr sz="2500" spc="-5" dirty="0">
                <a:latin typeface="Arial"/>
                <a:cs typeface="Arial"/>
              </a:rPr>
              <a:t>Even more interesting is the observation that mitochondria have </a:t>
            </a:r>
            <a:r>
              <a:rPr sz="2500" dirty="0">
                <a:latin typeface="Arial"/>
                <a:cs typeface="Arial"/>
              </a:rPr>
              <a:t>their </a:t>
            </a:r>
            <a:r>
              <a:rPr sz="2500" spc="-5" dirty="0">
                <a:latin typeface="Arial"/>
                <a:cs typeface="Arial"/>
              </a:rPr>
              <a:t>own </a:t>
            </a:r>
            <a:r>
              <a:rPr sz="2500" dirty="0">
                <a:latin typeface="Arial"/>
                <a:cs typeface="Arial"/>
              </a:rPr>
              <a:t>genes—  </a:t>
            </a:r>
            <a:r>
              <a:rPr sz="2500" spc="-5" dirty="0">
                <a:latin typeface="Arial"/>
                <a:cs typeface="Arial"/>
              </a:rPr>
              <a:t>and they reproduce themselves!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71417" y="60832"/>
          <a:ext cx="8632824" cy="6647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2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Animal</a:t>
                      </a:r>
                      <a:r>
                        <a:rPr sz="2000" b="1" spc="-3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Plant</a:t>
                      </a:r>
                      <a:r>
                        <a:rPr sz="2000" b="1" spc="-20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dirty="0">
                          <a:solidFill>
                            <a:srgbClr val="00AFEF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Cell</a:t>
                      </a:r>
                      <a:r>
                        <a:rPr sz="1600" b="1" spc="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wall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Absent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 (formed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cellulose)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Shape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Round (irregular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shape)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Rectangular (fixed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shape)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94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Vacuole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One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more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small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vacuoles</a:t>
                      </a:r>
                      <a:r>
                        <a:rPr sz="16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(much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smaller than plant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cells).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One, large central vacuole taking</a:t>
                      </a:r>
                      <a:r>
                        <a:rPr sz="160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up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90% of cell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volume.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Centrioles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 all animal</a:t>
                      </a:r>
                      <a:r>
                        <a:rPr sz="16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cells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Only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lower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plant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forms.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Chloroplast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0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Animal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cells don't</a:t>
                      </a:r>
                      <a:r>
                        <a:rPr sz="16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have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chloroplasts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Plant cells have chloroplasts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because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they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make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their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own</a:t>
                      </a:r>
                      <a:r>
                        <a:rPr sz="16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food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Cytoplasm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Endoplasmic</a:t>
                      </a:r>
                      <a:r>
                        <a:rPr sz="16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Reticulum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(Smooth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b="1" spc="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Rough)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2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Ribosomes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Mitochondria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Plastids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Absent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Golgi</a:t>
                      </a:r>
                      <a:r>
                        <a:rPr sz="1600" b="1" spc="-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Apparatus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Plasma</a:t>
                      </a:r>
                      <a:r>
                        <a:rPr sz="1600" b="1" spc="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Membrane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only cell</a:t>
                      </a:r>
                      <a:r>
                        <a:rPr sz="16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membrane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cell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wall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and a cell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membrane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7944">
                <a:tc>
                  <a:txBody>
                    <a:bodyPr/>
                    <a:lstStyle/>
                    <a:p>
                      <a:pPr marL="5607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Microtubules/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041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Microfilaments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0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Flagella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May be found in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some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cells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May be found in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some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cells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Lysosomes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Lysosomes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occur in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cytoplasm.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Lysosomes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usually not</a:t>
                      </a:r>
                      <a:r>
                        <a:rPr sz="16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evident.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Nucleus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Cilia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Present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It is very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rare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240461" y="872744"/>
            <a:ext cx="3132531" cy="541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263" y="1703958"/>
            <a:ext cx="2186051" cy="450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163" y="2545207"/>
            <a:ext cx="1284858" cy="551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8835" y="2545207"/>
            <a:ext cx="830325" cy="450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6016" y="3513835"/>
            <a:ext cx="925067" cy="449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529" y="4482210"/>
            <a:ext cx="1693151" cy="450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6098" y="4482210"/>
            <a:ext cx="830326" cy="4500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1417" y="614090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48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48000" y="2362200"/>
            <a:ext cx="5129658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572" y="210388"/>
            <a:ext cx="11462385" cy="5682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algn="just" rtl="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rebuchet MS"/>
                <a:cs typeface="Trebuchet MS"/>
              </a:rPr>
              <a:t>cells </a:t>
            </a:r>
            <a:r>
              <a:rPr sz="4000" b="1" spc="-10" dirty="0">
                <a:latin typeface="Trebuchet MS"/>
                <a:cs typeface="Trebuchet MS"/>
              </a:rPr>
              <a:t>classify </a:t>
            </a:r>
            <a:r>
              <a:rPr sz="4000" b="1" spc="-5" dirty="0">
                <a:latin typeface="Trebuchet MS"/>
                <a:cs typeface="Trebuchet MS"/>
              </a:rPr>
              <a:t>into two broad</a:t>
            </a:r>
            <a:r>
              <a:rPr sz="4000" b="1" spc="5" dirty="0">
                <a:latin typeface="Trebuchet MS"/>
                <a:cs typeface="Trebuchet MS"/>
              </a:rPr>
              <a:t> </a:t>
            </a:r>
            <a:r>
              <a:rPr sz="4000" b="1" spc="-10" dirty="0">
                <a:latin typeface="Trebuchet MS"/>
                <a:cs typeface="Trebuchet MS"/>
              </a:rPr>
              <a:t>categories</a:t>
            </a:r>
            <a:endParaRPr sz="4000" dirty="0">
              <a:latin typeface="Trebuchet MS"/>
              <a:cs typeface="Trebuchet MS"/>
            </a:endParaRPr>
          </a:p>
          <a:p>
            <a:pPr algn="just" rtl="0">
              <a:lnSpc>
                <a:spcPct val="100000"/>
              </a:lnSpc>
              <a:spcBef>
                <a:spcPts val="15"/>
              </a:spcBef>
            </a:pPr>
            <a:endParaRPr sz="4850" dirty="0">
              <a:latin typeface="Times New Roman"/>
              <a:cs typeface="Times New Roman"/>
            </a:endParaRPr>
          </a:p>
          <a:p>
            <a:pPr marL="12700" algn="just" rtl="0">
              <a:lnSpc>
                <a:spcPct val="100000"/>
              </a:lnSpc>
            </a:pPr>
            <a:r>
              <a:rPr sz="2800" spc="-10" dirty="0">
                <a:latin typeface="Trebuchet MS"/>
                <a:cs typeface="Trebuchet MS"/>
              </a:rPr>
              <a:t>—</a:t>
            </a:r>
            <a:r>
              <a:rPr sz="4000" spc="-10" dirty="0">
                <a:latin typeface="Trebuchet MS"/>
                <a:cs typeface="Trebuchet MS"/>
              </a:rPr>
              <a:t>the prokaryotes and</a:t>
            </a:r>
            <a:r>
              <a:rPr sz="4000" spc="60" dirty="0">
                <a:latin typeface="Trebuchet MS"/>
                <a:cs typeface="Trebuchet MS"/>
              </a:rPr>
              <a:t> </a:t>
            </a:r>
            <a:r>
              <a:rPr sz="4000" spc="-10" dirty="0">
                <a:latin typeface="Trebuchet MS"/>
                <a:cs typeface="Trebuchet MS"/>
              </a:rPr>
              <a:t>eukaryotes.</a:t>
            </a:r>
            <a:endParaRPr sz="4000" dirty="0">
              <a:latin typeface="Trebuchet MS"/>
              <a:cs typeface="Trebuchet MS"/>
            </a:endParaRPr>
          </a:p>
          <a:p>
            <a:pPr marL="12700" marR="370205" algn="just" rtl="0">
              <a:lnSpc>
                <a:spcPct val="100000"/>
              </a:lnSpc>
            </a:pPr>
            <a:r>
              <a:rPr sz="4000" spc="-5" dirty="0">
                <a:latin typeface="Trebuchet MS"/>
                <a:cs typeface="Trebuchet MS"/>
              </a:rPr>
              <a:t>The </a:t>
            </a:r>
            <a:r>
              <a:rPr sz="4000" spc="-10" dirty="0">
                <a:latin typeface="Trebuchet MS"/>
                <a:cs typeface="Trebuchet MS"/>
              </a:rPr>
              <a:t>prokaryotic </a:t>
            </a:r>
            <a:r>
              <a:rPr sz="4000" spc="-5" dirty="0">
                <a:latin typeface="Trebuchet MS"/>
                <a:cs typeface="Trebuchet MS"/>
              </a:rPr>
              <a:t>group includes </a:t>
            </a:r>
            <a:r>
              <a:rPr sz="4000" spc="-10" dirty="0">
                <a:latin typeface="Trebuchet MS"/>
                <a:cs typeface="Trebuchet MS"/>
              </a:rPr>
              <a:t>the </a:t>
            </a:r>
            <a:r>
              <a:rPr sz="4000" spc="-5" dirty="0">
                <a:latin typeface="Trebuchet MS"/>
                <a:cs typeface="Trebuchet MS"/>
              </a:rPr>
              <a:t>bacteria;  the </a:t>
            </a:r>
            <a:r>
              <a:rPr sz="4000" spc="-10" dirty="0">
                <a:latin typeface="Trebuchet MS"/>
                <a:cs typeface="Trebuchet MS"/>
              </a:rPr>
              <a:t>eukaryotic </a:t>
            </a:r>
            <a:r>
              <a:rPr sz="4000" spc="-5" dirty="0">
                <a:latin typeface="Trebuchet MS"/>
                <a:cs typeface="Trebuchet MS"/>
              </a:rPr>
              <a:t>group </a:t>
            </a:r>
            <a:r>
              <a:rPr sz="4000" spc="-10" dirty="0">
                <a:latin typeface="Trebuchet MS"/>
                <a:cs typeface="Trebuchet MS"/>
              </a:rPr>
              <a:t>consists </a:t>
            </a:r>
            <a:r>
              <a:rPr sz="4000" spc="-5" dirty="0">
                <a:latin typeface="Trebuchet MS"/>
                <a:cs typeface="Trebuchet MS"/>
              </a:rPr>
              <a:t>of </a:t>
            </a:r>
            <a:r>
              <a:rPr sz="4000" spc="-10" dirty="0">
                <a:latin typeface="Trebuchet MS"/>
                <a:cs typeface="Trebuchet MS"/>
              </a:rPr>
              <a:t>animals, plants,  </a:t>
            </a:r>
            <a:r>
              <a:rPr sz="4000" spc="-5" dirty="0">
                <a:latin typeface="Trebuchet MS"/>
                <a:cs typeface="Trebuchet MS"/>
              </a:rPr>
              <a:t>fungi, </a:t>
            </a:r>
            <a:r>
              <a:rPr sz="4000" spc="-10" dirty="0">
                <a:latin typeface="Trebuchet MS"/>
                <a:cs typeface="Trebuchet MS"/>
              </a:rPr>
              <a:t>and </a:t>
            </a:r>
            <a:r>
              <a:rPr sz="4000" spc="-5" dirty="0">
                <a:latin typeface="Trebuchet MS"/>
                <a:cs typeface="Trebuchet MS"/>
              </a:rPr>
              <a:t>some single-celled</a:t>
            </a:r>
            <a:r>
              <a:rPr sz="4000" spc="35" dirty="0">
                <a:latin typeface="Trebuchet MS"/>
                <a:cs typeface="Trebuchet MS"/>
              </a:rPr>
              <a:t> </a:t>
            </a:r>
            <a:r>
              <a:rPr sz="4000" spc="-5" dirty="0">
                <a:latin typeface="Trebuchet MS"/>
                <a:cs typeface="Trebuchet MS"/>
              </a:rPr>
              <a:t>organisms.</a:t>
            </a:r>
            <a:endParaRPr sz="4000" dirty="0">
              <a:latin typeface="Trebuchet MS"/>
              <a:cs typeface="Trebuchet MS"/>
            </a:endParaRPr>
          </a:p>
          <a:p>
            <a:pPr marL="12700" marR="5080" algn="just" rtl="0">
              <a:lnSpc>
                <a:spcPct val="100000"/>
              </a:lnSpc>
              <a:spcBef>
                <a:spcPts val="5"/>
              </a:spcBef>
            </a:pPr>
            <a:r>
              <a:rPr sz="4000" spc="-10" dirty="0">
                <a:latin typeface="Trebuchet MS"/>
                <a:cs typeface="Trebuchet MS"/>
              </a:rPr>
              <a:t>Despite </a:t>
            </a:r>
            <a:r>
              <a:rPr sz="4000" spc="-5" dirty="0">
                <a:latin typeface="Trebuchet MS"/>
                <a:cs typeface="Trebuchet MS"/>
              </a:rPr>
              <a:t>their differences, both types of cells </a:t>
            </a:r>
            <a:r>
              <a:rPr sz="4000" spc="-10" dirty="0">
                <a:latin typeface="Trebuchet MS"/>
                <a:cs typeface="Trebuchet MS"/>
              </a:rPr>
              <a:t>have  </a:t>
            </a:r>
            <a:r>
              <a:rPr sz="4000" spc="-5" dirty="0">
                <a:latin typeface="Trebuchet MS"/>
                <a:cs typeface="Trebuchet MS"/>
              </a:rPr>
              <a:t>a </a:t>
            </a:r>
            <a:r>
              <a:rPr sz="4000" spc="-10" dirty="0">
                <a:latin typeface="Trebuchet MS"/>
                <a:cs typeface="Trebuchet MS"/>
              </a:rPr>
              <a:t>plasma membrane, </a:t>
            </a:r>
            <a:r>
              <a:rPr sz="4000" spc="-5" dirty="0">
                <a:latin typeface="Trebuchet MS"/>
                <a:cs typeface="Trebuchet MS"/>
              </a:rPr>
              <a:t>an outer </a:t>
            </a:r>
            <a:r>
              <a:rPr sz="4000" spc="-10" dirty="0">
                <a:latin typeface="Trebuchet MS"/>
                <a:cs typeface="Trebuchet MS"/>
              </a:rPr>
              <a:t>membrane that  </a:t>
            </a:r>
            <a:r>
              <a:rPr sz="4000" spc="-5" dirty="0">
                <a:latin typeface="Trebuchet MS"/>
                <a:cs typeface="Trebuchet MS"/>
              </a:rPr>
              <a:t>regulates </a:t>
            </a:r>
            <a:r>
              <a:rPr sz="4000" spc="-10" dirty="0">
                <a:latin typeface="Trebuchet MS"/>
                <a:cs typeface="Trebuchet MS"/>
              </a:rPr>
              <a:t>what </a:t>
            </a:r>
            <a:r>
              <a:rPr sz="4000" spc="-5" dirty="0">
                <a:latin typeface="Trebuchet MS"/>
                <a:cs typeface="Trebuchet MS"/>
              </a:rPr>
              <a:t>enters </a:t>
            </a:r>
            <a:r>
              <a:rPr sz="4000" spc="-10" dirty="0">
                <a:latin typeface="Trebuchet MS"/>
                <a:cs typeface="Trebuchet MS"/>
              </a:rPr>
              <a:t>and exits </a:t>
            </a:r>
            <a:r>
              <a:rPr sz="4000" spc="-5" dirty="0">
                <a:latin typeface="Trebuchet MS"/>
                <a:cs typeface="Trebuchet MS"/>
              </a:rPr>
              <a:t>a</a:t>
            </a:r>
            <a:r>
              <a:rPr sz="4000" spc="65" dirty="0">
                <a:latin typeface="Trebuchet MS"/>
                <a:cs typeface="Trebuchet MS"/>
              </a:rPr>
              <a:t> </a:t>
            </a:r>
            <a:r>
              <a:rPr sz="4000" spc="-10" dirty="0">
                <a:latin typeface="Trebuchet MS"/>
                <a:cs typeface="Trebuchet MS"/>
              </a:rPr>
              <a:t>cell.</a:t>
            </a:r>
            <a:endParaRPr sz="4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1" y="36342"/>
            <a:ext cx="12031394" cy="6821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751" y="1353438"/>
            <a:ext cx="1164018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37845" algn="just" rtl="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The </a:t>
            </a:r>
            <a:r>
              <a:rPr sz="3200" spc="-5" dirty="0">
                <a:latin typeface="Trebuchet MS"/>
                <a:cs typeface="Trebuchet MS"/>
              </a:rPr>
              <a:t>most prominent </a:t>
            </a:r>
            <a:r>
              <a:rPr sz="3200" dirty="0">
                <a:latin typeface="Trebuchet MS"/>
                <a:cs typeface="Trebuchet MS"/>
              </a:rPr>
              <a:t>organelle </a:t>
            </a:r>
            <a:r>
              <a:rPr sz="3200" spc="-5" dirty="0">
                <a:latin typeface="Trebuchet MS"/>
                <a:cs typeface="Trebuchet MS"/>
              </a:rPr>
              <a:t>within the eukaryotic cell is </a:t>
            </a:r>
            <a:r>
              <a:rPr sz="3200" dirty="0">
                <a:latin typeface="Trebuchet MS"/>
                <a:cs typeface="Trebuchet MS"/>
              </a:rPr>
              <a:t>a  </a:t>
            </a:r>
            <a:r>
              <a:rPr sz="3200" spc="-5" dirty="0">
                <a:latin typeface="Trebuchet MS"/>
                <a:cs typeface="Trebuchet MS"/>
              </a:rPr>
              <a:t>nucleus,</a:t>
            </a:r>
            <a:endParaRPr sz="3200" dirty="0">
              <a:latin typeface="Trebuchet MS"/>
              <a:cs typeface="Trebuchet MS"/>
            </a:endParaRPr>
          </a:p>
          <a:p>
            <a:pPr marL="12700" marR="40005" algn="just" rtl="0">
              <a:lnSpc>
                <a:spcPct val="100000"/>
              </a:lnSpc>
              <a:tabLst>
                <a:tab pos="10413365" algn="l"/>
              </a:tabLst>
            </a:pP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membrane-enclosed </a:t>
            </a:r>
            <a:r>
              <a:rPr sz="3200" dirty="0">
                <a:latin typeface="Trebuchet MS"/>
                <a:cs typeface="Trebuchet MS"/>
              </a:rPr>
              <a:t>structure </a:t>
            </a:r>
            <a:r>
              <a:rPr sz="3200" spc="-5" dirty="0">
                <a:latin typeface="Trebuchet MS"/>
                <a:cs typeface="Trebuchet MS"/>
              </a:rPr>
              <a:t>in </a:t>
            </a:r>
            <a:r>
              <a:rPr sz="3200" dirty="0">
                <a:latin typeface="Trebuchet MS"/>
                <a:cs typeface="Trebuchet MS"/>
              </a:rPr>
              <a:t>which </a:t>
            </a:r>
            <a:r>
              <a:rPr sz="3200" spc="-5" dirty="0">
                <a:latin typeface="Trebuchet MS"/>
                <a:cs typeface="Trebuchet MS"/>
              </a:rPr>
              <a:t>DNA is </a:t>
            </a:r>
            <a:r>
              <a:rPr sz="3200" dirty="0">
                <a:latin typeface="Trebuchet MS"/>
                <a:cs typeface="Trebuchet MS"/>
              </a:rPr>
              <a:t>found.  </a:t>
            </a:r>
            <a:r>
              <a:rPr sz="3200" spc="-15" dirty="0">
                <a:latin typeface="Trebuchet MS"/>
                <a:cs typeface="Trebuchet MS"/>
              </a:rPr>
              <a:t>Prokaryotic </a:t>
            </a:r>
            <a:r>
              <a:rPr sz="3200" spc="-5" dirty="0">
                <a:latin typeface="Trebuchet MS"/>
                <a:cs typeface="Trebuchet MS"/>
              </a:rPr>
              <a:t>cells (such as bacterial cells) </a:t>
            </a:r>
            <a:r>
              <a:rPr sz="3200" dirty="0">
                <a:latin typeface="Trebuchet MS"/>
                <a:cs typeface="Trebuchet MS"/>
              </a:rPr>
              <a:t>lack</a:t>
            </a:r>
            <a:r>
              <a:rPr sz="3200" spc="1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</a:t>
            </a:r>
            <a:r>
              <a:rPr sz="3200" spc="4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nucleus	</a:t>
            </a:r>
            <a:r>
              <a:rPr sz="3200" dirty="0">
                <a:latin typeface="Trebuchet MS"/>
                <a:cs typeface="Trebuchet MS"/>
              </a:rPr>
              <a:t>.  Although </a:t>
            </a:r>
            <a:r>
              <a:rPr sz="3200" spc="-5" dirty="0">
                <a:latin typeface="Trebuchet MS"/>
                <a:cs typeface="Trebuchet MS"/>
              </a:rPr>
              <a:t>the </a:t>
            </a:r>
            <a:r>
              <a:rPr sz="3200" dirty="0">
                <a:latin typeface="Trebuchet MS"/>
                <a:cs typeface="Trebuchet MS"/>
              </a:rPr>
              <a:t>DNA </a:t>
            </a:r>
            <a:r>
              <a:rPr sz="3200" spc="-5" dirty="0">
                <a:latin typeface="Trebuchet MS"/>
                <a:cs typeface="Trebuchet MS"/>
              </a:rPr>
              <a:t>of prokaryotic cells is centrally placed within  the cell, it is not </a:t>
            </a:r>
            <a:r>
              <a:rPr sz="3200" dirty="0">
                <a:latin typeface="Trebuchet MS"/>
                <a:cs typeface="Trebuchet MS"/>
              </a:rPr>
              <a:t>surrounded </a:t>
            </a:r>
            <a:r>
              <a:rPr sz="3200" spc="-5" dirty="0">
                <a:latin typeface="Trebuchet MS"/>
                <a:cs typeface="Trebuchet MS"/>
              </a:rPr>
              <a:t>by </a:t>
            </a:r>
            <a:r>
              <a:rPr sz="3200" dirty="0">
                <a:latin typeface="Trebuchet MS"/>
                <a:cs typeface="Trebuchet MS"/>
              </a:rPr>
              <a:t>a membrane.</a:t>
            </a:r>
          </a:p>
          <a:p>
            <a:pPr marL="12700" marR="5080" algn="just" rtl="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Trebuchet MS"/>
                <a:cs typeface="Trebuchet MS"/>
              </a:rPr>
              <a:t>Eukaryotic </a:t>
            </a:r>
            <a:r>
              <a:rPr sz="3200" spc="-5" dirty="0">
                <a:latin typeface="Trebuchet MS"/>
                <a:cs typeface="Trebuchet MS"/>
              </a:rPr>
              <a:t>cells also possess </a:t>
            </a:r>
            <a:r>
              <a:rPr sz="3200" dirty="0">
                <a:latin typeface="Trebuchet MS"/>
                <a:cs typeface="Trebuchet MS"/>
              </a:rPr>
              <a:t>organelles, </a:t>
            </a:r>
            <a:r>
              <a:rPr sz="3200" spc="-5" dirty="0">
                <a:latin typeface="Trebuchet MS"/>
                <a:cs typeface="Trebuchet MS"/>
              </a:rPr>
              <a:t>each type </a:t>
            </a:r>
            <a:r>
              <a:rPr sz="3200" dirty="0">
                <a:latin typeface="Trebuchet MS"/>
                <a:cs typeface="Trebuchet MS"/>
              </a:rPr>
              <a:t>of which </a:t>
            </a:r>
            <a:r>
              <a:rPr sz="3200" spc="-5" dirty="0">
                <a:latin typeface="Trebuchet MS"/>
                <a:cs typeface="Trebuchet MS"/>
              </a:rPr>
              <a:t>has  </a:t>
            </a:r>
            <a:r>
              <a:rPr sz="3200" dirty="0">
                <a:latin typeface="Trebuchet MS"/>
                <a:cs typeface="Trebuchet MS"/>
              </a:rPr>
              <a:t>a specific</a:t>
            </a:r>
            <a:r>
              <a:rPr sz="3200" spc="-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function</a:t>
            </a:r>
          </a:p>
          <a:p>
            <a:pPr marL="12700" marR="368300" algn="just" rtl="0">
              <a:lnSpc>
                <a:spcPct val="100000"/>
              </a:lnSpc>
            </a:pPr>
            <a:r>
              <a:rPr sz="3200" spc="-5" dirty="0">
                <a:latin typeface="Trebuchet MS"/>
                <a:cs typeface="Trebuchet MS"/>
              </a:rPr>
              <a:t>Many </a:t>
            </a:r>
            <a:r>
              <a:rPr sz="3200" dirty="0">
                <a:latin typeface="Trebuchet MS"/>
                <a:cs typeface="Trebuchet MS"/>
              </a:rPr>
              <a:t>organelles </a:t>
            </a:r>
            <a:r>
              <a:rPr sz="3200" spc="-5" dirty="0">
                <a:latin typeface="Trebuchet MS"/>
                <a:cs typeface="Trebuchet MS"/>
              </a:rPr>
              <a:t>are </a:t>
            </a:r>
            <a:r>
              <a:rPr sz="3200" dirty="0">
                <a:latin typeface="Trebuchet MS"/>
                <a:cs typeface="Trebuchet MS"/>
              </a:rPr>
              <a:t>surrounded </a:t>
            </a:r>
            <a:r>
              <a:rPr sz="3200" spc="-5" dirty="0">
                <a:latin typeface="Trebuchet MS"/>
                <a:cs typeface="Trebuchet MS"/>
              </a:rPr>
              <a:t>by </a:t>
            </a:r>
            <a:r>
              <a:rPr sz="3200" dirty="0">
                <a:latin typeface="Trebuchet MS"/>
                <a:cs typeface="Trebuchet MS"/>
              </a:rPr>
              <a:t>a membrane, </a:t>
            </a:r>
            <a:r>
              <a:rPr sz="3200" spc="-5" dirty="0">
                <a:latin typeface="Trebuchet MS"/>
                <a:cs typeface="Trebuchet MS"/>
              </a:rPr>
              <a:t>which keeps  the </a:t>
            </a:r>
            <a:r>
              <a:rPr sz="3200" dirty="0">
                <a:latin typeface="Trebuchet MS"/>
                <a:cs typeface="Trebuchet MS"/>
              </a:rPr>
              <a:t>various </a:t>
            </a:r>
            <a:r>
              <a:rPr sz="3200" spc="-5" dirty="0">
                <a:latin typeface="Trebuchet MS"/>
                <a:cs typeface="Trebuchet MS"/>
              </a:rPr>
              <a:t>cellular activities </a:t>
            </a:r>
            <a:r>
              <a:rPr sz="3200" dirty="0">
                <a:latin typeface="Trebuchet MS"/>
                <a:cs typeface="Trebuchet MS"/>
              </a:rPr>
              <a:t>separated from one</a:t>
            </a:r>
            <a:r>
              <a:rPr sz="3200" spc="80" dirty="0">
                <a:latin typeface="Trebuchet MS"/>
                <a:cs typeface="Trebuchet MS"/>
              </a:rPr>
              <a:t> </a:t>
            </a:r>
            <a:r>
              <a:rPr sz="3200" spc="-55" dirty="0">
                <a:latin typeface="Trebuchet MS"/>
                <a:cs typeface="Trebuchet MS"/>
              </a:rPr>
              <a:t>another.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463" y="384809"/>
            <a:ext cx="7981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rebuchet MS"/>
                <a:cs typeface="Trebuchet MS"/>
              </a:rPr>
              <a:t>Internal Structure </a:t>
            </a:r>
            <a:r>
              <a:rPr sz="3600" spc="5" dirty="0">
                <a:latin typeface="Trebuchet MS"/>
                <a:cs typeface="Trebuchet MS"/>
              </a:rPr>
              <a:t>of </a:t>
            </a:r>
            <a:r>
              <a:rPr sz="3600" spc="-10" dirty="0">
                <a:latin typeface="Trebuchet MS"/>
                <a:cs typeface="Trebuchet MS"/>
              </a:rPr>
              <a:t>Eukaryotic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Cells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01184" y="0"/>
            <a:ext cx="7291070" cy="1348740"/>
          </a:xfrm>
          <a:custGeom>
            <a:avLst/>
            <a:gdLst/>
            <a:ahLst/>
            <a:cxnLst/>
            <a:rect l="l" t="t" r="r" b="b"/>
            <a:pathLst>
              <a:path w="7291070" h="1348740">
                <a:moveTo>
                  <a:pt x="0" y="1348739"/>
                </a:moveTo>
                <a:lnTo>
                  <a:pt x="7290815" y="1348739"/>
                </a:lnTo>
                <a:lnTo>
                  <a:pt x="7290815" y="0"/>
                </a:lnTo>
                <a:lnTo>
                  <a:pt x="0" y="0"/>
                </a:lnTo>
                <a:lnTo>
                  <a:pt x="0" y="1348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10853" y="6140907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8999"/>
            <a:ext cx="10481945" cy="12465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42875">
              <a:lnSpc>
                <a:spcPct val="100299"/>
              </a:lnSpc>
              <a:spcBef>
                <a:spcPts val="85"/>
              </a:spcBef>
            </a:pPr>
            <a:r>
              <a:rPr sz="4000" spc="-5" dirty="0">
                <a:latin typeface="Trebuchet MS"/>
                <a:cs typeface="Trebuchet MS"/>
              </a:rPr>
              <a:t>The Plasma </a:t>
            </a:r>
            <a:r>
              <a:rPr sz="4000" spc="-20" dirty="0">
                <a:latin typeface="Trebuchet MS"/>
                <a:cs typeface="Trebuchet MS"/>
              </a:rPr>
              <a:t>Membrane </a:t>
            </a:r>
            <a:r>
              <a:rPr sz="4000" spc="-5" dirty="0">
                <a:latin typeface="Trebuchet MS"/>
                <a:cs typeface="Trebuchet MS"/>
              </a:rPr>
              <a:t>And How</a:t>
            </a:r>
            <a:r>
              <a:rPr sz="4000" spc="-204" dirty="0">
                <a:latin typeface="Trebuchet MS"/>
                <a:cs typeface="Trebuchet MS"/>
              </a:rPr>
              <a:t> </a:t>
            </a:r>
            <a:r>
              <a:rPr sz="4000" spc="-10" dirty="0">
                <a:latin typeface="Trebuchet MS"/>
                <a:cs typeface="Trebuchet MS"/>
              </a:rPr>
              <a:t>Substances  </a:t>
            </a:r>
            <a:r>
              <a:rPr sz="4000" spc="-5" dirty="0">
                <a:latin typeface="Trebuchet MS"/>
                <a:cs typeface="Trebuchet MS"/>
              </a:rPr>
              <a:t>Cross</a:t>
            </a:r>
            <a:r>
              <a:rPr sz="4000" dirty="0">
                <a:latin typeface="Trebuchet MS"/>
                <a:cs typeface="Trebuchet MS"/>
              </a:rPr>
              <a:t> </a:t>
            </a:r>
            <a:r>
              <a:rPr sz="4000" spc="-10" dirty="0">
                <a:latin typeface="Trebuchet MS"/>
                <a:cs typeface="Trebuchet MS"/>
              </a:rPr>
              <a:t>It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375" y="1436319"/>
            <a:ext cx="8103870" cy="5393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A human </a:t>
            </a:r>
            <a:r>
              <a:rPr sz="3200" spc="-5" dirty="0">
                <a:latin typeface="Trebuchet MS"/>
                <a:cs typeface="Trebuchet MS"/>
              </a:rPr>
              <a:t>cell, </a:t>
            </a:r>
            <a:r>
              <a:rPr sz="3200" dirty="0">
                <a:latin typeface="Trebuchet MS"/>
                <a:cs typeface="Trebuchet MS"/>
              </a:rPr>
              <a:t>like </a:t>
            </a:r>
            <a:r>
              <a:rPr sz="3200" spc="-5" dirty="0">
                <a:latin typeface="Trebuchet MS"/>
                <a:cs typeface="Trebuchet MS"/>
              </a:rPr>
              <a:t>all cells, is </a:t>
            </a:r>
            <a:r>
              <a:rPr sz="3200" dirty="0">
                <a:latin typeface="Trebuchet MS"/>
                <a:cs typeface="Trebuchet MS"/>
              </a:rPr>
              <a:t>surrounded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by  an </a:t>
            </a:r>
            <a:r>
              <a:rPr sz="3200" dirty="0">
                <a:latin typeface="Trebuchet MS"/>
                <a:cs typeface="Trebuchet MS"/>
              </a:rPr>
              <a:t>outer </a:t>
            </a:r>
            <a:r>
              <a:rPr sz="3200" spc="-5" dirty="0">
                <a:latin typeface="Trebuchet MS"/>
                <a:cs typeface="Trebuchet MS"/>
              </a:rPr>
              <a:t>plasma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membrane</a:t>
            </a:r>
            <a:endParaRPr sz="3200" dirty="0">
              <a:latin typeface="Trebuchet MS"/>
              <a:cs typeface="Trebuchet MS"/>
            </a:endParaRPr>
          </a:p>
          <a:p>
            <a:pPr marL="12700" marR="163830" algn="just" rtl="0">
              <a:lnSpc>
                <a:spcPct val="100000"/>
              </a:lnSpc>
            </a:pPr>
            <a:r>
              <a:rPr sz="3200" dirty="0">
                <a:latin typeface="Trebuchet MS"/>
                <a:cs typeface="Trebuchet MS"/>
              </a:rPr>
              <a:t>The </a:t>
            </a:r>
            <a:r>
              <a:rPr sz="3200" spc="-5" dirty="0">
                <a:latin typeface="Trebuchet MS"/>
                <a:cs typeface="Trebuchet MS"/>
              </a:rPr>
              <a:t>plasma </a:t>
            </a:r>
            <a:r>
              <a:rPr sz="3200" dirty="0">
                <a:latin typeface="Trebuchet MS"/>
                <a:cs typeface="Trebuchet MS"/>
              </a:rPr>
              <a:t>membrane marks the </a:t>
            </a:r>
            <a:r>
              <a:rPr sz="3200" spc="-5" dirty="0">
                <a:latin typeface="Trebuchet MS"/>
                <a:cs typeface="Trebuchet MS"/>
              </a:rPr>
              <a:t>boundary  </a:t>
            </a:r>
            <a:r>
              <a:rPr sz="3200" dirty="0">
                <a:latin typeface="Trebuchet MS"/>
                <a:cs typeface="Trebuchet MS"/>
              </a:rPr>
              <a:t>between </a:t>
            </a:r>
            <a:r>
              <a:rPr sz="3200" spc="-5" dirty="0">
                <a:latin typeface="Trebuchet MS"/>
                <a:cs typeface="Trebuchet MS"/>
              </a:rPr>
              <a:t>the </a:t>
            </a:r>
            <a:r>
              <a:rPr sz="3200" dirty="0">
                <a:latin typeface="Trebuchet MS"/>
                <a:cs typeface="Trebuchet MS"/>
              </a:rPr>
              <a:t>outside </a:t>
            </a:r>
            <a:r>
              <a:rPr sz="3200" spc="-5" dirty="0">
                <a:latin typeface="Trebuchet MS"/>
                <a:cs typeface="Trebuchet MS"/>
              </a:rPr>
              <a:t>and the inside </a:t>
            </a:r>
            <a:r>
              <a:rPr sz="3200" dirty="0">
                <a:latin typeface="Trebuchet MS"/>
                <a:cs typeface="Trebuchet MS"/>
              </a:rPr>
              <a:t>of </a:t>
            </a:r>
            <a:r>
              <a:rPr sz="3200" spc="-5" dirty="0">
                <a:latin typeface="Trebuchet MS"/>
                <a:cs typeface="Trebuchet MS"/>
              </a:rPr>
              <a:t>the  cell. </a:t>
            </a:r>
            <a:r>
              <a:rPr sz="3200" dirty="0">
                <a:latin typeface="Trebuchet MS"/>
                <a:cs typeface="Trebuchet MS"/>
              </a:rPr>
              <a:t>The integrity </a:t>
            </a:r>
            <a:r>
              <a:rPr sz="3200" spc="-5" dirty="0">
                <a:latin typeface="Trebuchet MS"/>
                <a:cs typeface="Trebuchet MS"/>
              </a:rPr>
              <a:t>and </a:t>
            </a:r>
            <a:r>
              <a:rPr sz="3200" dirty="0">
                <a:latin typeface="Trebuchet MS"/>
                <a:cs typeface="Trebuchet MS"/>
              </a:rPr>
              <a:t>function of </a:t>
            </a:r>
            <a:r>
              <a:rPr sz="3200" spc="-5" dirty="0">
                <a:latin typeface="Trebuchet MS"/>
                <a:cs typeface="Trebuchet MS"/>
              </a:rPr>
              <a:t>the  plasma </a:t>
            </a:r>
            <a:r>
              <a:rPr sz="3200" dirty="0">
                <a:latin typeface="Trebuchet MS"/>
                <a:cs typeface="Trebuchet MS"/>
              </a:rPr>
              <a:t>membrane </a:t>
            </a:r>
            <a:r>
              <a:rPr sz="3200" spc="-5" dirty="0">
                <a:latin typeface="Trebuchet MS"/>
                <a:cs typeface="Trebuchet MS"/>
              </a:rPr>
              <a:t>are </a:t>
            </a:r>
            <a:r>
              <a:rPr sz="3200" dirty="0">
                <a:latin typeface="Trebuchet MS"/>
                <a:cs typeface="Trebuchet MS"/>
              </a:rPr>
              <a:t>necessary </a:t>
            </a:r>
            <a:r>
              <a:rPr sz="3200" spc="-5" dirty="0">
                <a:latin typeface="Trebuchet MS"/>
                <a:cs typeface="Trebuchet MS"/>
              </a:rPr>
              <a:t>to the </a:t>
            </a:r>
            <a:r>
              <a:rPr sz="3200" dirty="0">
                <a:latin typeface="Trebuchet MS"/>
                <a:cs typeface="Trebuchet MS"/>
              </a:rPr>
              <a:t>life  of </a:t>
            </a:r>
            <a:r>
              <a:rPr sz="3200" spc="-5" dirty="0">
                <a:latin typeface="Trebuchet MS"/>
                <a:cs typeface="Trebuchet MS"/>
              </a:rPr>
              <a:t>the cell. </a:t>
            </a:r>
            <a:r>
              <a:rPr sz="3200" dirty="0">
                <a:latin typeface="Trebuchet MS"/>
                <a:cs typeface="Trebuchet MS"/>
              </a:rPr>
              <a:t>The </a:t>
            </a:r>
            <a:r>
              <a:rPr sz="3200" spc="-5" dirty="0">
                <a:latin typeface="Trebuchet MS"/>
                <a:cs typeface="Trebuchet MS"/>
              </a:rPr>
              <a:t>plasma </a:t>
            </a:r>
            <a:r>
              <a:rPr sz="3200" dirty="0">
                <a:latin typeface="Trebuchet MS"/>
                <a:cs typeface="Trebuchet MS"/>
              </a:rPr>
              <a:t>membrane </a:t>
            </a:r>
            <a:r>
              <a:rPr sz="3200" spc="-5" dirty="0">
                <a:latin typeface="Trebuchet MS"/>
                <a:cs typeface="Trebuchet MS"/>
              </a:rPr>
              <a:t>is </a:t>
            </a:r>
            <a:r>
              <a:rPr sz="3200" dirty="0">
                <a:latin typeface="Trebuchet MS"/>
                <a:cs typeface="Trebuchet MS"/>
              </a:rPr>
              <a:t>a  </a:t>
            </a:r>
            <a:r>
              <a:rPr sz="3200" spc="-5" dirty="0">
                <a:latin typeface="Trebuchet MS"/>
                <a:cs typeface="Trebuchet MS"/>
              </a:rPr>
              <a:t>phospholipid bilayer with attached </a:t>
            </a:r>
            <a:r>
              <a:rPr sz="3200" dirty="0">
                <a:latin typeface="Trebuchet MS"/>
                <a:cs typeface="Trebuchet MS"/>
              </a:rPr>
              <a:t>or  embedded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proteins.</a:t>
            </a:r>
          </a:p>
          <a:p>
            <a:pPr marL="12700" marR="422275" indent="99060" algn="just" rtl="0">
              <a:lnSpc>
                <a:spcPts val="3850"/>
              </a:lnSpc>
              <a:spcBef>
                <a:spcPts val="125"/>
              </a:spcBef>
            </a:pPr>
            <a:r>
              <a:rPr sz="3200" dirty="0">
                <a:latin typeface="Trebuchet MS"/>
                <a:cs typeface="Trebuchet MS"/>
              </a:rPr>
              <a:t>A phospholipid </a:t>
            </a:r>
            <a:r>
              <a:rPr sz="3200" spc="-5" dirty="0">
                <a:latin typeface="Trebuchet MS"/>
                <a:cs typeface="Trebuchet MS"/>
              </a:rPr>
              <a:t>molecule has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polar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head  </a:t>
            </a:r>
            <a:r>
              <a:rPr sz="3200" spc="-5" dirty="0">
                <a:latin typeface="Trebuchet MS"/>
                <a:cs typeface="Trebuchet MS"/>
              </a:rPr>
              <a:t>and nonpolar</a:t>
            </a:r>
            <a:r>
              <a:rPr sz="3200" spc="2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tails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84107" y="1171955"/>
            <a:ext cx="3707892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10853" y="6140907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2088</Words>
  <Application>Microsoft Office PowerPoint</Application>
  <PresentationFormat>Widescreen</PresentationFormat>
  <Paragraphs>261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Palatino Linotype</vt:lpstr>
      <vt:lpstr>Times New Roman</vt:lpstr>
      <vt:lpstr>Trebuchet MS</vt:lpstr>
      <vt:lpstr>Wingdings</vt:lpstr>
      <vt:lpstr>Wingdings 3</vt:lpstr>
      <vt:lpstr>Office Theme</vt:lpstr>
      <vt:lpstr>PowerPoint Presentation</vt:lpstr>
      <vt:lpstr>What Is a Cell?</vt:lpstr>
      <vt:lpstr>CELL SIZE</vt:lpstr>
      <vt:lpstr>A group of small cells has a relatively larger surface area than  a single large cell of the same volume. This is important because the nutrients, oxygen, and other  materials a cell requires must enter through it surface.</vt:lpstr>
      <vt:lpstr>PowerPoint Presentation</vt:lpstr>
      <vt:lpstr>PowerPoint Presentation</vt:lpstr>
      <vt:lpstr>Internal Structure of Eukaryotic Cells</vt:lpstr>
      <vt:lpstr>PowerPoint Presentation</vt:lpstr>
      <vt:lpstr>The Plasma Membrane And How Substances  Cross It</vt:lpstr>
      <vt:lpstr>PowerPoint Presentation</vt:lpstr>
      <vt:lpstr>PowerPoint Presentation</vt:lpstr>
      <vt:lpstr>PowerPoint Presentation</vt:lpstr>
      <vt:lpstr>Plasma Membrane Functions</vt:lpstr>
      <vt:lpstr>PowerPoint Presentation</vt:lpstr>
      <vt:lpstr>Diffusion</vt:lpstr>
      <vt:lpstr>PowerPoint Presentation</vt:lpstr>
      <vt:lpstr>Osmosis</vt:lpstr>
      <vt:lpstr>PowerPoint Presentation</vt:lpstr>
      <vt:lpstr>PowerPoint Presentation</vt:lpstr>
      <vt:lpstr>PowerPoint Presentation</vt:lpstr>
      <vt:lpstr>Facilitated Transport  Many solutes do not simply diffuse across  a plasma membrane.</vt:lpstr>
      <vt:lpstr>Active Transport</vt:lpstr>
      <vt:lpstr>Active Transport</vt:lpstr>
      <vt:lpstr>Endocytosis and Exocytosis</vt:lpstr>
      <vt:lpstr>Endocytosis</vt:lpstr>
      <vt:lpstr>pinocytosis.</vt:lpstr>
      <vt:lpstr>PowerPoint Presentation</vt:lpstr>
      <vt:lpstr>PowerPoint Presentation</vt:lpstr>
      <vt:lpstr>PowerPoint Presentation</vt:lpstr>
      <vt:lpstr>Exocytosis: a vesicle fuses with the plasma membrane as secretion occurs before  finally fusing with the plasma membrane. This is the way that  signaling molecules, called neurotransmitters , leave one nerve cell  to excite the next nerve cell or a muscle cell.</vt:lpstr>
      <vt:lpstr>The Nucleus and Endomembrane System</vt:lpstr>
      <vt:lpstr>The Nucleus</vt:lpstr>
      <vt:lpstr>PowerPoint Presentation</vt:lpstr>
      <vt:lpstr>Ribosomes</vt:lpstr>
      <vt:lpstr>The endomembrane system</vt:lpstr>
      <vt:lpstr>PowerPoint Presentation</vt:lpstr>
      <vt:lpstr>PowerPoint Presentation</vt:lpstr>
      <vt:lpstr>Lysosomes</vt:lpstr>
      <vt:lpstr>Microtubules</vt:lpstr>
      <vt:lpstr>Microtubules</vt:lpstr>
      <vt:lpstr>Centrioles</vt:lpstr>
      <vt:lpstr>Extensions of eukaryotic cytoskeleton</vt:lpstr>
      <vt:lpstr>PowerPoint Presentation</vt:lpstr>
      <vt:lpstr>PowerPoint Presentation</vt:lpstr>
      <vt:lpstr>Cilia &amp; Flagella</vt:lpstr>
      <vt:lpstr>Mitochondria and Cellular Metabolism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foryou</dc:creator>
  <cp:lastModifiedBy>star</cp:lastModifiedBy>
  <cp:revision>8</cp:revision>
  <dcterms:created xsi:type="dcterms:W3CDTF">2019-10-10T08:14:18Z</dcterms:created>
  <dcterms:modified xsi:type="dcterms:W3CDTF">2019-10-27T05:39:05Z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2019-10-10T00:00:00Z</vt:filetime>
  </property>
</Properties>
</file>