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12192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3493B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3493B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7B6C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98F9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7EC1DB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3493B9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3493B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3493B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442715" y="0"/>
            <a:ext cx="5705094" cy="1919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852927" y="937260"/>
            <a:ext cx="7555230" cy="2201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182367" y="937260"/>
            <a:ext cx="1957578" cy="2201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2995" y="-233425"/>
            <a:ext cx="7346008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3493B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3493B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7B6C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98F9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7EC1DB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3493B9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3493B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3493B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26358"/>
            <a:ext cx="11447780" cy="1148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7885" y="1395546"/>
            <a:ext cx="6510020" cy="1525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4572000"/>
            <a:ext cx="495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dirty="0"/>
              <a:t>د. حسين الشريف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FBD66D-43EE-436F-AE7B-B525831C9714}"/>
              </a:ext>
            </a:extLst>
          </p:cNvPr>
          <p:cNvSpPr txBox="1"/>
          <p:nvPr/>
        </p:nvSpPr>
        <p:spPr>
          <a:xfrm>
            <a:off x="4724400" y="5234352"/>
            <a:ext cx="255550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000" b="1" dirty="0"/>
              <a:t>المحاظرة الخامسة والسادسة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A0BC66-341C-4859-A75F-17F4C96E411F}"/>
              </a:ext>
            </a:extLst>
          </p:cNvPr>
          <p:cNvSpPr txBox="1"/>
          <p:nvPr/>
        </p:nvSpPr>
        <p:spPr>
          <a:xfrm>
            <a:off x="2247130" y="2644170"/>
            <a:ext cx="790652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Food Nutrition </a:t>
            </a:r>
          </a:p>
          <a:p>
            <a:pPr algn="ctr"/>
            <a:r>
              <a:rPr lang="en-US" sz="4800" b="1" dirty="0">
                <a:solidFill>
                  <a:schemeClr val="tx2"/>
                </a:solidFill>
              </a:rPr>
              <a:t> Their origins and composition</a:t>
            </a:r>
            <a:endParaRPr lang="ar-IQ" sz="4800" b="1" dirty="0">
              <a:solidFill>
                <a:schemeClr val="tx2"/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057400" y="0"/>
            <a:ext cx="8630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كلية الرشيد الجامعة </a:t>
            </a:r>
          </a:p>
          <a:p>
            <a:pPr algn="ctr"/>
            <a:r>
              <a:rPr lang="ar-IQ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قسم تقنيات التحليلات المرضية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977" y="417550"/>
            <a:ext cx="7292340" cy="601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 rtl="0">
              <a:lnSpc>
                <a:spcPct val="115100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Sugar beet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the most </a:t>
            </a:r>
            <a:r>
              <a:rPr sz="3200" spc="-5" dirty="0">
                <a:latin typeface="Times New Roman"/>
                <a:cs typeface="Times New Roman"/>
              </a:rPr>
              <a:t>common </a:t>
            </a:r>
            <a:r>
              <a:rPr sz="3200" dirty="0">
                <a:latin typeface="Times New Roman"/>
                <a:cs typeface="Times New Roman"/>
              </a:rPr>
              <a:t>source </a:t>
            </a:r>
            <a:r>
              <a:rPr sz="3200" spc="-10" dirty="0">
                <a:latin typeface="Times New Roman"/>
                <a:cs typeface="Times New Roman"/>
              </a:rPr>
              <a:t>of  </a:t>
            </a:r>
            <a:r>
              <a:rPr sz="3200" dirty="0">
                <a:latin typeface="Times New Roman"/>
                <a:cs typeface="Times New Roman"/>
              </a:rPr>
              <a:t>sucrose in 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UK.</a:t>
            </a:r>
          </a:p>
          <a:p>
            <a:pPr marL="12700" marR="5080" algn="just" rtl="0">
              <a:lnSpc>
                <a:spcPct val="114999"/>
              </a:lnSpc>
              <a:spcBef>
                <a:spcPts val="1000"/>
              </a:spcBef>
            </a:pPr>
            <a:r>
              <a:rPr sz="3200" dirty="0">
                <a:latin typeface="Times New Roman"/>
                <a:cs typeface="Times New Roman"/>
              </a:rPr>
              <a:t>Peas and sweet </a:t>
            </a:r>
            <a:r>
              <a:rPr sz="3200" spc="-5" dirty="0">
                <a:latin typeface="Times New Roman"/>
                <a:cs typeface="Times New Roman"/>
              </a:rPr>
              <a:t>corn </a:t>
            </a:r>
            <a:r>
              <a:rPr sz="3200" dirty="0">
                <a:latin typeface="Times New Roman"/>
                <a:cs typeface="Times New Roman"/>
              </a:rPr>
              <a:t>taste sweet because </a:t>
            </a:r>
            <a:r>
              <a:rPr sz="3200" spc="-10" dirty="0">
                <a:latin typeface="Times New Roman"/>
                <a:cs typeface="Times New Roman"/>
              </a:rPr>
              <a:t>of  </a:t>
            </a:r>
            <a:r>
              <a:rPr sz="3200" dirty="0">
                <a:latin typeface="Times New Roman"/>
                <a:cs typeface="Times New Roman"/>
              </a:rPr>
              <a:t>the presence of sugars in </a:t>
            </a:r>
            <a:r>
              <a:rPr sz="3200" spc="-5" dirty="0">
                <a:latin typeface="Times New Roman"/>
                <a:cs typeface="Times New Roman"/>
              </a:rPr>
              <a:t>the immature  </a:t>
            </a:r>
            <a:r>
              <a:rPr sz="3200" dirty="0">
                <a:latin typeface="Times New Roman"/>
                <a:cs typeface="Times New Roman"/>
              </a:rPr>
              <a:t>seeds. As the seeds mature the sugars  </a:t>
            </a:r>
            <a:r>
              <a:rPr sz="3200" spc="5" dirty="0">
                <a:latin typeface="Times New Roman"/>
                <a:cs typeface="Times New Roman"/>
              </a:rPr>
              <a:t>change </a:t>
            </a:r>
            <a:r>
              <a:rPr sz="3200" dirty="0">
                <a:latin typeface="Times New Roman"/>
                <a:cs typeface="Times New Roman"/>
              </a:rPr>
              <a:t>into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starch.</a:t>
            </a:r>
          </a:p>
          <a:p>
            <a:pPr marL="12700" marR="5715" algn="just" rtl="0">
              <a:lnSpc>
                <a:spcPct val="114999"/>
              </a:lnSpc>
              <a:spcBef>
                <a:spcPts val="1010"/>
              </a:spcBef>
            </a:pPr>
            <a:r>
              <a:rPr sz="3200" dirty="0">
                <a:latin typeface="Times New Roman"/>
                <a:cs typeface="Times New Roman"/>
              </a:rPr>
              <a:t>Beets </a:t>
            </a:r>
            <a:r>
              <a:rPr sz="3200" spc="-5" dirty="0">
                <a:latin typeface="Times New Roman"/>
                <a:cs typeface="Times New Roman"/>
              </a:rPr>
              <a:t>and carrots </a:t>
            </a:r>
            <a:r>
              <a:rPr sz="3200" dirty="0">
                <a:latin typeface="Times New Roman"/>
                <a:cs typeface="Times New Roman"/>
              </a:rPr>
              <a:t>also </a:t>
            </a:r>
            <a:r>
              <a:rPr sz="3200" spc="-5" dirty="0">
                <a:latin typeface="Times New Roman"/>
                <a:cs typeface="Times New Roman"/>
              </a:rPr>
              <a:t>taste </a:t>
            </a:r>
            <a:r>
              <a:rPr sz="3200" dirty="0">
                <a:latin typeface="Times New Roman"/>
                <a:cs typeface="Times New Roman"/>
              </a:rPr>
              <a:t>sweet because  of the presence of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sugar.</a:t>
            </a:r>
            <a:endParaRPr sz="3200" dirty="0">
              <a:latin typeface="Times New Roman"/>
              <a:cs typeface="Times New Roman"/>
            </a:endParaRPr>
          </a:p>
          <a:p>
            <a:pPr marL="12700" marR="5715" algn="just" rtl="0">
              <a:lnSpc>
                <a:spcPct val="115100"/>
              </a:lnSpc>
              <a:spcBef>
                <a:spcPts val="990"/>
              </a:spcBef>
            </a:pPr>
            <a:r>
              <a:rPr sz="3200" dirty="0">
                <a:latin typeface="Times New Roman"/>
                <a:cs typeface="Times New Roman"/>
              </a:rPr>
              <a:t>Bananas become sweeter as </a:t>
            </a:r>
            <a:r>
              <a:rPr sz="3200" spc="-5" dirty="0">
                <a:latin typeface="Times New Roman"/>
                <a:cs typeface="Times New Roman"/>
              </a:rPr>
              <a:t>they</a:t>
            </a:r>
            <a:r>
              <a:rPr sz="3200" spc="6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ripen  </a:t>
            </a:r>
            <a:r>
              <a:rPr sz="3200" dirty="0">
                <a:latin typeface="Times New Roman"/>
                <a:cs typeface="Times New Roman"/>
              </a:rPr>
              <a:t>because starch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converted </a:t>
            </a:r>
            <a:r>
              <a:rPr sz="3200" spc="-5" dirty="0">
                <a:latin typeface="Times New Roman"/>
                <a:cs typeface="Times New Roman"/>
              </a:rPr>
              <a:t>to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sugar.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39811" y="481583"/>
            <a:ext cx="4527804" cy="6088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599" y="162527"/>
            <a:ext cx="8321039" cy="6543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 rtl="0">
              <a:lnSpc>
                <a:spcPct val="114999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Honey contains both glucose and </a:t>
            </a:r>
            <a:r>
              <a:rPr sz="2800" dirty="0">
                <a:latin typeface="Times New Roman"/>
                <a:cs typeface="Times New Roman"/>
              </a:rPr>
              <a:t>fructose </a:t>
            </a:r>
            <a:r>
              <a:rPr sz="2800" spc="-1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about  </a:t>
            </a:r>
            <a:r>
              <a:rPr sz="2800" dirty="0">
                <a:latin typeface="Times New Roman"/>
                <a:cs typeface="Times New Roman"/>
              </a:rPr>
              <a:t>equal quantities and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not a suitable sugar replacement  for </a:t>
            </a:r>
            <a:r>
              <a:rPr sz="2800" spc="-5" dirty="0">
                <a:latin typeface="Times New Roman"/>
                <a:cs typeface="Times New Roman"/>
              </a:rPr>
              <a:t>those seeking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low-calorie or low-sugar </a:t>
            </a:r>
            <a:r>
              <a:rPr sz="2800" dirty="0">
                <a:latin typeface="Times New Roman"/>
                <a:cs typeface="Times New Roman"/>
              </a:rPr>
              <a:t>diet.  </a:t>
            </a:r>
            <a:r>
              <a:rPr sz="2800" spc="-5" dirty="0">
                <a:latin typeface="Times New Roman"/>
                <a:cs typeface="Times New Roman"/>
              </a:rPr>
              <a:t>Sprouting or germinating </a:t>
            </a:r>
            <a:r>
              <a:rPr sz="2800" dirty="0">
                <a:latin typeface="Times New Roman"/>
                <a:cs typeface="Times New Roman"/>
              </a:rPr>
              <a:t>cercal grains </a:t>
            </a:r>
            <a:r>
              <a:rPr sz="2800" spc="-5" dirty="0">
                <a:latin typeface="Times New Roman"/>
                <a:cs typeface="Times New Roman"/>
              </a:rPr>
              <a:t>contain a </a:t>
            </a:r>
            <a:r>
              <a:rPr sz="2800" dirty="0">
                <a:latin typeface="Times New Roman"/>
                <a:cs typeface="Times New Roman"/>
              </a:rPr>
              <a:t>break  </a:t>
            </a:r>
            <a:r>
              <a:rPr sz="2800" spc="-5" dirty="0">
                <a:latin typeface="Times New Roman"/>
                <a:cs typeface="Times New Roman"/>
              </a:rPr>
              <a:t>down product of </a:t>
            </a:r>
            <a:r>
              <a:rPr sz="2800" dirty="0">
                <a:latin typeface="Times New Roman"/>
                <a:cs typeface="Times New Roman"/>
              </a:rPr>
              <a:t>starch called maltose </a:t>
            </a:r>
            <a:r>
              <a:rPr sz="2800" spc="-30" dirty="0">
                <a:latin typeface="Times New Roman"/>
                <a:cs typeface="Times New Roman"/>
              </a:rPr>
              <a:t>sugar. </a:t>
            </a: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-5" dirty="0">
                <a:latin typeface="Times New Roman"/>
                <a:cs typeface="Times New Roman"/>
              </a:rPr>
              <a:t>double </a:t>
            </a:r>
            <a:r>
              <a:rPr sz="2800" dirty="0">
                <a:latin typeface="Times New Roman"/>
                <a:cs typeface="Times New Roman"/>
              </a:rPr>
              <a:t>sugar </a:t>
            </a:r>
            <a:r>
              <a:rPr sz="2800" spc="-5" dirty="0">
                <a:latin typeface="Times New Roman"/>
                <a:cs typeface="Times New Roman"/>
              </a:rPr>
              <a:t>made up </a:t>
            </a:r>
            <a:r>
              <a:rPr sz="2800" dirty="0">
                <a:latin typeface="Times New Roman"/>
                <a:cs typeface="Times New Roman"/>
              </a:rPr>
              <a:t>from two </a:t>
            </a:r>
            <a:r>
              <a:rPr sz="2800" spc="-5" dirty="0">
                <a:latin typeface="Times New Roman"/>
                <a:cs typeface="Times New Roman"/>
              </a:rPr>
              <a:t>molecules of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glucose.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14999"/>
              </a:lnSpc>
              <a:spcBef>
                <a:spcPts val="994"/>
              </a:spcBef>
            </a:pPr>
            <a:r>
              <a:rPr sz="2800" spc="-5" dirty="0">
                <a:latin typeface="Times New Roman"/>
                <a:cs typeface="Times New Roman"/>
              </a:rPr>
              <a:t>Milk </a:t>
            </a:r>
            <a:r>
              <a:rPr sz="2800" dirty="0">
                <a:latin typeface="Times New Roman"/>
                <a:cs typeface="Times New Roman"/>
              </a:rPr>
              <a:t>contains the sugar lactose. This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less soluble  </a:t>
            </a:r>
            <a:r>
              <a:rPr sz="280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less sweet </a:t>
            </a:r>
            <a:r>
              <a:rPr sz="2800" dirty="0">
                <a:latin typeface="Times New Roman"/>
                <a:cs typeface="Times New Roman"/>
              </a:rPr>
              <a:t>sugar that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less </a:t>
            </a:r>
            <a:r>
              <a:rPr sz="2800" dirty="0">
                <a:latin typeface="Times New Roman"/>
                <a:cs typeface="Times New Roman"/>
              </a:rPr>
              <a:t>easily galactose and  glucose. </a:t>
            </a:r>
            <a:r>
              <a:rPr sz="2800" spc="-5" dirty="0">
                <a:latin typeface="Times New Roman"/>
                <a:cs typeface="Times New Roman"/>
              </a:rPr>
              <a:t>Not </a:t>
            </a:r>
            <a:r>
              <a:rPr sz="2800" dirty="0">
                <a:latin typeface="Times New Roman"/>
                <a:cs typeface="Times New Roman"/>
              </a:rPr>
              <a:t>everybody can handle lactose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their  diet: they have a lactose intolerance because they lack  Or are </a:t>
            </a:r>
            <a:r>
              <a:rPr sz="2800" spc="-5" dirty="0">
                <a:latin typeface="Times New Roman"/>
                <a:cs typeface="Times New Roman"/>
              </a:rPr>
              <a:t>low in </a:t>
            </a:r>
            <a:r>
              <a:rPr sz="2800" dirty="0">
                <a:latin typeface="Times New Roman"/>
                <a:cs typeface="Times New Roman"/>
              </a:rPr>
              <a:t>the enzyme lactase .This applies to </a:t>
            </a:r>
            <a:r>
              <a:rPr sz="2800" spc="-15" dirty="0">
                <a:latin typeface="Times New Roman"/>
                <a:cs typeface="Times New Roman"/>
              </a:rPr>
              <a:t>large  </a:t>
            </a:r>
            <a:r>
              <a:rPr sz="2800" dirty="0">
                <a:latin typeface="Times New Roman"/>
                <a:cs typeface="Times New Roman"/>
              </a:rPr>
              <a:t>numbers of people on the African continent </a:t>
            </a:r>
            <a:r>
              <a:rPr sz="2800" spc="5" dirty="0">
                <a:latin typeface="Times New Roman"/>
                <a:cs typeface="Times New Roman"/>
              </a:rPr>
              <a:t>,and </a:t>
            </a:r>
            <a:r>
              <a:rPr sz="2800" spc="-5" dirty="0">
                <a:latin typeface="Times New Roman"/>
                <a:cs typeface="Times New Roman"/>
              </a:rPr>
              <a:t>those  elsewhere </a:t>
            </a:r>
            <a:r>
              <a:rPr sz="2800" dirty="0">
                <a:latin typeface="Times New Roman"/>
                <a:cs typeface="Times New Roman"/>
              </a:rPr>
              <a:t>of African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ancestry.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96500" y="1485900"/>
            <a:ext cx="2095500" cy="156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28126" y="1173988"/>
            <a:ext cx="1487805" cy="1049020"/>
          </a:xfrm>
          <a:custGeom>
            <a:avLst/>
            <a:gdLst/>
            <a:ahLst/>
            <a:cxnLst/>
            <a:rect l="l" t="t" r="r" b="b"/>
            <a:pathLst>
              <a:path w="1487804" h="1049020">
                <a:moveTo>
                  <a:pt x="0" y="0"/>
                </a:moveTo>
                <a:lnTo>
                  <a:pt x="0" y="139700"/>
                </a:lnTo>
                <a:lnTo>
                  <a:pt x="1433" y="174576"/>
                </a:lnTo>
                <a:lnTo>
                  <a:pt x="12744" y="243316"/>
                </a:lnTo>
                <a:lnTo>
                  <a:pt x="34958" y="310463"/>
                </a:lnTo>
                <a:lnTo>
                  <a:pt x="67647" y="375726"/>
                </a:lnTo>
                <a:lnTo>
                  <a:pt x="110387" y="438815"/>
                </a:lnTo>
                <a:lnTo>
                  <a:pt x="135392" y="469454"/>
                </a:lnTo>
                <a:lnTo>
                  <a:pt x="162750" y="499440"/>
                </a:lnTo>
                <a:lnTo>
                  <a:pt x="192407" y="528737"/>
                </a:lnTo>
                <a:lnTo>
                  <a:pt x="224311" y="557310"/>
                </a:lnTo>
                <a:lnTo>
                  <a:pt x="258407" y="585121"/>
                </a:lnTo>
                <a:lnTo>
                  <a:pt x="294643" y="612135"/>
                </a:lnTo>
                <a:lnTo>
                  <a:pt x="332965" y="638315"/>
                </a:lnTo>
                <a:lnTo>
                  <a:pt x="373320" y="663625"/>
                </a:lnTo>
                <a:lnTo>
                  <a:pt x="415655" y="688028"/>
                </a:lnTo>
                <a:lnTo>
                  <a:pt x="459916" y="711489"/>
                </a:lnTo>
                <a:lnTo>
                  <a:pt x="506050" y="733970"/>
                </a:lnTo>
                <a:lnTo>
                  <a:pt x="554005" y="755437"/>
                </a:lnTo>
                <a:lnTo>
                  <a:pt x="603725" y="775851"/>
                </a:lnTo>
                <a:lnTo>
                  <a:pt x="655159" y="795178"/>
                </a:lnTo>
                <a:lnTo>
                  <a:pt x="708254" y="813381"/>
                </a:lnTo>
                <a:lnTo>
                  <a:pt x="762954" y="830423"/>
                </a:lnTo>
                <a:lnTo>
                  <a:pt x="819209" y="846268"/>
                </a:lnTo>
                <a:lnTo>
                  <a:pt x="876963" y="860880"/>
                </a:lnTo>
                <a:lnTo>
                  <a:pt x="936165" y="874223"/>
                </a:lnTo>
                <a:lnTo>
                  <a:pt x="996760" y="886260"/>
                </a:lnTo>
                <a:lnTo>
                  <a:pt x="1058695" y="896955"/>
                </a:lnTo>
                <a:lnTo>
                  <a:pt x="1121918" y="906272"/>
                </a:lnTo>
                <a:lnTo>
                  <a:pt x="1121918" y="1048892"/>
                </a:lnTo>
                <a:lnTo>
                  <a:pt x="1487424" y="860551"/>
                </a:lnTo>
                <a:lnTo>
                  <a:pt x="1342319" y="766572"/>
                </a:lnTo>
                <a:lnTo>
                  <a:pt x="1121918" y="766572"/>
                </a:lnTo>
                <a:lnTo>
                  <a:pt x="1058695" y="757255"/>
                </a:lnTo>
                <a:lnTo>
                  <a:pt x="996760" y="746560"/>
                </a:lnTo>
                <a:lnTo>
                  <a:pt x="936165" y="734523"/>
                </a:lnTo>
                <a:lnTo>
                  <a:pt x="876963" y="721180"/>
                </a:lnTo>
                <a:lnTo>
                  <a:pt x="819209" y="706568"/>
                </a:lnTo>
                <a:lnTo>
                  <a:pt x="762954" y="690723"/>
                </a:lnTo>
                <a:lnTo>
                  <a:pt x="708254" y="673681"/>
                </a:lnTo>
                <a:lnTo>
                  <a:pt x="655159" y="655478"/>
                </a:lnTo>
                <a:lnTo>
                  <a:pt x="603725" y="636151"/>
                </a:lnTo>
                <a:lnTo>
                  <a:pt x="554005" y="615737"/>
                </a:lnTo>
                <a:lnTo>
                  <a:pt x="506050" y="594270"/>
                </a:lnTo>
                <a:lnTo>
                  <a:pt x="459916" y="571789"/>
                </a:lnTo>
                <a:lnTo>
                  <a:pt x="415655" y="548328"/>
                </a:lnTo>
                <a:lnTo>
                  <a:pt x="373320" y="523925"/>
                </a:lnTo>
                <a:lnTo>
                  <a:pt x="332965" y="498615"/>
                </a:lnTo>
                <a:lnTo>
                  <a:pt x="294643" y="472435"/>
                </a:lnTo>
                <a:lnTo>
                  <a:pt x="258407" y="445421"/>
                </a:lnTo>
                <a:lnTo>
                  <a:pt x="224311" y="417610"/>
                </a:lnTo>
                <a:lnTo>
                  <a:pt x="192407" y="389037"/>
                </a:lnTo>
                <a:lnTo>
                  <a:pt x="162750" y="359740"/>
                </a:lnTo>
                <a:lnTo>
                  <a:pt x="135392" y="329754"/>
                </a:lnTo>
                <a:lnTo>
                  <a:pt x="110387" y="299115"/>
                </a:lnTo>
                <a:lnTo>
                  <a:pt x="87787" y="267860"/>
                </a:lnTo>
                <a:lnTo>
                  <a:pt x="50020" y="203648"/>
                </a:lnTo>
                <a:lnTo>
                  <a:pt x="22515" y="137407"/>
                </a:lnTo>
                <a:lnTo>
                  <a:pt x="5699" y="69427"/>
                </a:lnTo>
                <a:lnTo>
                  <a:pt x="1433" y="34876"/>
                </a:lnTo>
                <a:lnTo>
                  <a:pt x="0" y="0"/>
                </a:lnTo>
                <a:close/>
              </a:path>
              <a:path w="1487804" h="1049020">
                <a:moveTo>
                  <a:pt x="1121918" y="623824"/>
                </a:moveTo>
                <a:lnTo>
                  <a:pt x="1121918" y="766572"/>
                </a:lnTo>
                <a:lnTo>
                  <a:pt x="1342319" y="766572"/>
                </a:lnTo>
                <a:lnTo>
                  <a:pt x="1121918" y="62382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28071" y="383286"/>
            <a:ext cx="1487805" cy="861060"/>
          </a:xfrm>
          <a:custGeom>
            <a:avLst/>
            <a:gdLst/>
            <a:ahLst/>
            <a:cxnLst/>
            <a:rect l="l" t="t" r="r" b="b"/>
            <a:pathLst>
              <a:path w="1487804" h="861060">
                <a:moveTo>
                  <a:pt x="1487477" y="0"/>
                </a:moveTo>
                <a:lnTo>
                  <a:pt x="1421707" y="762"/>
                </a:lnTo>
                <a:lnTo>
                  <a:pt x="1356032" y="3048"/>
                </a:lnTo>
                <a:lnTo>
                  <a:pt x="1293519" y="6693"/>
                </a:lnTo>
                <a:lnTo>
                  <a:pt x="1231895" y="11672"/>
                </a:lnTo>
                <a:lnTo>
                  <a:pt x="1171208" y="17953"/>
                </a:lnTo>
                <a:lnTo>
                  <a:pt x="1111505" y="25507"/>
                </a:lnTo>
                <a:lnTo>
                  <a:pt x="1052833" y="34304"/>
                </a:lnTo>
                <a:lnTo>
                  <a:pt x="995238" y="44314"/>
                </a:lnTo>
                <a:lnTo>
                  <a:pt x="938767" y="55508"/>
                </a:lnTo>
                <a:lnTo>
                  <a:pt x="883468" y="67856"/>
                </a:lnTo>
                <a:lnTo>
                  <a:pt x="829387" y="81328"/>
                </a:lnTo>
                <a:lnTo>
                  <a:pt x="776571" y="95894"/>
                </a:lnTo>
                <a:lnTo>
                  <a:pt x="725067" y="111525"/>
                </a:lnTo>
                <a:lnTo>
                  <a:pt x="674922" y="128191"/>
                </a:lnTo>
                <a:lnTo>
                  <a:pt x="626182" y="145861"/>
                </a:lnTo>
                <a:lnTo>
                  <a:pt x="578895" y="164507"/>
                </a:lnTo>
                <a:lnTo>
                  <a:pt x="533107" y="184099"/>
                </a:lnTo>
                <a:lnTo>
                  <a:pt x="488866" y="204606"/>
                </a:lnTo>
                <a:lnTo>
                  <a:pt x="446218" y="225999"/>
                </a:lnTo>
                <a:lnTo>
                  <a:pt x="405209" y="248248"/>
                </a:lnTo>
                <a:lnTo>
                  <a:pt x="365888" y="271323"/>
                </a:lnTo>
                <a:lnTo>
                  <a:pt x="328300" y="295196"/>
                </a:lnTo>
                <a:lnTo>
                  <a:pt x="292493" y="319835"/>
                </a:lnTo>
                <a:lnTo>
                  <a:pt x="258514" y="345211"/>
                </a:lnTo>
                <a:lnTo>
                  <a:pt x="226409" y="371295"/>
                </a:lnTo>
                <a:lnTo>
                  <a:pt x="196225" y="398056"/>
                </a:lnTo>
                <a:lnTo>
                  <a:pt x="168010" y="425466"/>
                </a:lnTo>
                <a:lnTo>
                  <a:pt x="141809" y="453493"/>
                </a:lnTo>
                <a:lnTo>
                  <a:pt x="95640" y="511283"/>
                </a:lnTo>
                <a:lnTo>
                  <a:pt x="58094" y="571188"/>
                </a:lnTo>
                <a:lnTo>
                  <a:pt x="29546" y="632970"/>
                </a:lnTo>
                <a:lnTo>
                  <a:pt x="10370" y="696391"/>
                </a:lnTo>
                <a:lnTo>
                  <a:pt x="941" y="761213"/>
                </a:lnTo>
                <a:lnTo>
                  <a:pt x="0" y="794075"/>
                </a:lnTo>
                <a:lnTo>
                  <a:pt x="1635" y="827198"/>
                </a:lnTo>
                <a:lnTo>
                  <a:pt x="5895" y="860551"/>
                </a:lnTo>
                <a:lnTo>
                  <a:pt x="12666" y="827679"/>
                </a:lnTo>
                <a:lnTo>
                  <a:pt x="21903" y="795250"/>
                </a:lnTo>
                <a:lnTo>
                  <a:pt x="47566" y="731825"/>
                </a:lnTo>
                <a:lnTo>
                  <a:pt x="82460" y="670482"/>
                </a:lnTo>
                <a:lnTo>
                  <a:pt x="126161" y="611427"/>
                </a:lnTo>
                <a:lnTo>
                  <a:pt x="178245" y="554867"/>
                </a:lnTo>
                <a:lnTo>
                  <a:pt x="207298" y="527587"/>
                </a:lnTo>
                <a:lnTo>
                  <a:pt x="238288" y="501008"/>
                </a:lnTo>
                <a:lnTo>
                  <a:pt x="271162" y="475155"/>
                </a:lnTo>
                <a:lnTo>
                  <a:pt x="305867" y="450055"/>
                </a:lnTo>
                <a:lnTo>
                  <a:pt x="342349" y="425733"/>
                </a:lnTo>
                <a:lnTo>
                  <a:pt x="380556" y="402215"/>
                </a:lnTo>
                <a:lnTo>
                  <a:pt x="420435" y="379526"/>
                </a:lnTo>
                <a:lnTo>
                  <a:pt x="461933" y="357694"/>
                </a:lnTo>
                <a:lnTo>
                  <a:pt x="504997" y="336742"/>
                </a:lnTo>
                <a:lnTo>
                  <a:pt x="549573" y="316698"/>
                </a:lnTo>
                <a:lnTo>
                  <a:pt x="595610" y="297587"/>
                </a:lnTo>
                <a:lnTo>
                  <a:pt x="643053" y="279434"/>
                </a:lnTo>
                <a:lnTo>
                  <a:pt x="691850" y="262266"/>
                </a:lnTo>
                <a:lnTo>
                  <a:pt x="741947" y="246107"/>
                </a:lnTo>
                <a:lnTo>
                  <a:pt x="793293" y="230985"/>
                </a:lnTo>
                <a:lnTo>
                  <a:pt x="845833" y="216924"/>
                </a:lnTo>
                <a:lnTo>
                  <a:pt x="899515" y="203951"/>
                </a:lnTo>
                <a:lnTo>
                  <a:pt x="954286" y="192091"/>
                </a:lnTo>
                <a:lnTo>
                  <a:pt x="1010093" y="181370"/>
                </a:lnTo>
                <a:lnTo>
                  <a:pt x="1066883" y="171814"/>
                </a:lnTo>
                <a:lnTo>
                  <a:pt x="1124602" y="163449"/>
                </a:lnTo>
                <a:lnTo>
                  <a:pt x="1183199" y="156299"/>
                </a:lnTo>
                <a:lnTo>
                  <a:pt x="1242619" y="150392"/>
                </a:lnTo>
                <a:lnTo>
                  <a:pt x="1302810" y="145753"/>
                </a:lnTo>
                <a:lnTo>
                  <a:pt x="1363718" y="142407"/>
                </a:lnTo>
                <a:lnTo>
                  <a:pt x="1425292" y="140381"/>
                </a:lnTo>
                <a:lnTo>
                  <a:pt x="1487477" y="139700"/>
                </a:lnTo>
                <a:lnTo>
                  <a:pt x="1487477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28126" y="383286"/>
            <a:ext cx="1487805" cy="1839595"/>
          </a:xfrm>
          <a:custGeom>
            <a:avLst/>
            <a:gdLst/>
            <a:ahLst/>
            <a:cxnLst/>
            <a:rect l="l" t="t" r="r" b="b"/>
            <a:pathLst>
              <a:path w="1487804" h="1839595">
                <a:moveTo>
                  <a:pt x="0" y="790701"/>
                </a:moveTo>
                <a:lnTo>
                  <a:pt x="5699" y="860129"/>
                </a:lnTo>
                <a:lnTo>
                  <a:pt x="22515" y="928109"/>
                </a:lnTo>
                <a:lnTo>
                  <a:pt x="50020" y="994350"/>
                </a:lnTo>
                <a:lnTo>
                  <a:pt x="87787" y="1058562"/>
                </a:lnTo>
                <a:lnTo>
                  <a:pt x="110387" y="1089817"/>
                </a:lnTo>
                <a:lnTo>
                  <a:pt x="135392" y="1120456"/>
                </a:lnTo>
                <a:lnTo>
                  <a:pt x="162750" y="1150442"/>
                </a:lnTo>
                <a:lnTo>
                  <a:pt x="192407" y="1179739"/>
                </a:lnTo>
                <a:lnTo>
                  <a:pt x="224311" y="1208312"/>
                </a:lnTo>
                <a:lnTo>
                  <a:pt x="258407" y="1236123"/>
                </a:lnTo>
                <a:lnTo>
                  <a:pt x="294643" y="1263137"/>
                </a:lnTo>
                <a:lnTo>
                  <a:pt x="332965" y="1289317"/>
                </a:lnTo>
                <a:lnTo>
                  <a:pt x="373320" y="1314627"/>
                </a:lnTo>
                <a:lnTo>
                  <a:pt x="415655" y="1339030"/>
                </a:lnTo>
                <a:lnTo>
                  <a:pt x="459916" y="1362491"/>
                </a:lnTo>
                <a:lnTo>
                  <a:pt x="506050" y="1384972"/>
                </a:lnTo>
                <a:lnTo>
                  <a:pt x="554005" y="1406439"/>
                </a:lnTo>
                <a:lnTo>
                  <a:pt x="603725" y="1426853"/>
                </a:lnTo>
                <a:lnTo>
                  <a:pt x="655159" y="1446180"/>
                </a:lnTo>
                <a:lnTo>
                  <a:pt x="708254" y="1464383"/>
                </a:lnTo>
                <a:lnTo>
                  <a:pt x="762954" y="1481425"/>
                </a:lnTo>
                <a:lnTo>
                  <a:pt x="819209" y="1497270"/>
                </a:lnTo>
                <a:lnTo>
                  <a:pt x="876963" y="1511882"/>
                </a:lnTo>
                <a:lnTo>
                  <a:pt x="936165" y="1525225"/>
                </a:lnTo>
                <a:lnTo>
                  <a:pt x="996760" y="1537262"/>
                </a:lnTo>
                <a:lnTo>
                  <a:pt x="1058695" y="1547957"/>
                </a:lnTo>
                <a:lnTo>
                  <a:pt x="1121918" y="1557274"/>
                </a:lnTo>
                <a:lnTo>
                  <a:pt x="1121918" y="1414526"/>
                </a:lnTo>
                <a:lnTo>
                  <a:pt x="1487424" y="1651253"/>
                </a:lnTo>
                <a:lnTo>
                  <a:pt x="1121918" y="1839594"/>
                </a:lnTo>
                <a:lnTo>
                  <a:pt x="1121918" y="1696974"/>
                </a:lnTo>
                <a:lnTo>
                  <a:pt x="1058695" y="1687657"/>
                </a:lnTo>
                <a:lnTo>
                  <a:pt x="996760" y="1676962"/>
                </a:lnTo>
                <a:lnTo>
                  <a:pt x="936165" y="1664925"/>
                </a:lnTo>
                <a:lnTo>
                  <a:pt x="876963" y="1651582"/>
                </a:lnTo>
                <a:lnTo>
                  <a:pt x="819209" y="1636970"/>
                </a:lnTo>
                <a:lnTo>
                  <a:pt x="762954" y="1621125"/>
                </a:lnTo>
                <a:lnTo>
                  <a:pt x="708254" y="1604083"/>
                </a:lnTo>
                <a:lnTo>
                  <a:pt x="655159" y="1585880"/>
                </a:lnTo>
                <a:lnTo>
                  <a:pt x="603725" y="1566553"/>
                </a:lnTo>
                <a:lnTo>
                  <a:pt x="554005" y="1546139"/>
                </a:lnTo>
                <a:lnTo>
                  <a:pt x="506050" y="1524672"/>
                </a:lnTo>
                <a:lnTo>
                  <a:pt x="459916" y="1502191"/>
                </a:lnTo>
                <a:lnTo>
                  <a:pt x="415655" y="1478730"/>
                </a:lnTo>
                <a:lnTo>
                  <a:pt x="373320" y="1454327"/>
                </a:lnTo>
                <a:lnTo>
                  <a:pt x="332965" y="1429017"/>
                </a:lnTo>
                <a:lnTo>
                  <a:pt x="294643" y="1402837"/>
                </a:lnTo>
                <a:lnTo>
                  <a:pt x="258407" y="1375823"/>
                </a:lnTo>
                <a:lnTo>
                  <a:pt x="224311" y="1348012"/>
                </a:lnTo>
                <a:lnTo>
                  <a:pt x="192407" y="1319439"/>
                </a:lnTo>
                <a:lnTo>
                  <a:pt x="162750" y="1290142"/>
                </a:lnTo>
                <a:lnTo>
                  <a:pt x="135392" y="1260156"/>
                </a:lnTo>
                <a:lnTo>
                  <a:pt x="110387" y="1229517"/>
                </a:lnTo>
                <a:lnTo>
                  <a:pt x="87787" y="1198262"/>
                </a:lnTo>
                <a:lnTo>
                  <a:pt x="50020" y="1134050"/>
                </a:lnTo>
                <a:lnTo>
                  <a:pt x="22515" y="1067809"/>
                </a:lnTo>
                <a:lnTo>
                  <a:pt x="5699" y="999829"/>
                </a:lnTo>
                <a:lnTo>
                  <a:pt x="0" y="930401"/>
                </a:lnTo>
                <a:lnTo>
                  <a:pt x="0" y="790701"/>
                </a:lnTo>
                <a:lnTo>
                  <a:pt x="4931" y="725861"/>
                </a:lnTo>
                <a:lnTo>
                  <a:pt x="19469" y="662462"/>
                </a:lnTo>
                <a:lnTo>
                  <a:pt x="43231" y="600708"/>
                </a:lnTo>
                <a:lnTo>
                  <a:pt x="75834" y="540804"/>
                </a:lnTo>
                <a:lnTo>
                  <a:pt x="116895" y="482953"/>
                </a:lnTo>
                <a:lnTo>
                  <a:pt x="166032" y="427358"/>
                </a:lnTo>
                <a:lnTo>
                  <a:pt x="193509" y="400470"/>
                </a:lnTo>
                <a:lnTo>
                  <a:pt x="222861" y="374223"/>
                </a:lnTo>
                <a:lnTo>
                  <a:pt x="254040" y="348642"/>
                </a:lnTo>
                <a:lnTo>
                  <a:pt x="286999" y="323752"/>
                </a:lnTo>
                <a:lnTo>
                  <a:pt x="321690" y="299579"/>
                </a:lnTo>
                <a:lnTo>
                  <a:pt x="358064" y="276148"/>
                </a:lnTo>
                <a:lnTo>
                  <a:pt x="396075" y="253485"/>
                </a:lnTo>
                <a:lnTo>
                  <a:pt x="435673" y="231616"/>
                </a:lnTo>
                <a:lnTo>
                  <a:pt x="476812" y="210565"/>
                </a:lnTo>
                <a:lnTo>
                  <a:pt x="519443" y="190358"/>
                </a:lnTo>
                <a:lnTo>
                  <a:pt x="563518" y="171021"/>
                </a:lnTo>
                <a:lnTo>
                  <a:pt x="608990" y="152578"/>
                </a:lnTo>
                <a:lnTo>
                  <a:pt x="655811" y="135057"/>
                </a:lnTo>
                <a:lnTo>
                  <a:pt x="703932" y="118481"/>
                </a:lnTo>
                <a:lnTo>
                  <a:pt x="753307" y="102876"/>
                </a:lnTo>
                <a:lnTo>
                  <a:pt x="803887" y="88269"/>
                </a:lnTo>
                <a:lnTo>
                  <a:pt x="855624" y="74684"/>
                </a:lnTo>
                <a:lnTo>
                  <a:pt x="908470" y="62146"/>
                </a:lnTo>
                <a:lnTo>
                  <a:pt x="962378" y="50682"/>
                </a:lnTo>
                <a:lnTo>
                  <a:pt x="1017300" y="40316"/>
                </a:lnTo>
                <a:lnTo>
                  <a:pt x="1073188" y="31075"/>
                </a:lnTo>
                <a:lnTo>
                  <a:pt x="1129993" y="22983"/>
                </a:lnTo>
                <a:lnTo>
                  <a:pt x="1187669" y="16066"/>
                </a:lnTo>
                <a:lnTo>
                  <a:pt x="1246167" y="10350"/>
                </a:lnTo>
                <a:lnTo>
                  <a:pt x="1305439" y="5860"/>
                </a:lnTo>
                <a:lnTo>
                  <a:pt x="1365438" y="2621"/>
                </a:lnTo>
                <a:lnTo>
                  <a:pt x="1426115" y="659"/>
                </a:lnTo>
                <a:lnTo>
                  <a:pt x="1487424" y="0"/>
                </a:lnTo>
                <a:lnTo>
                  <a:pt x="1487424" y="139700"/>
                </a:lnTo>
                <a:lnTo>
                  <a:pt x="1425238" y="140381"/>
                </a:lnTo>
                <a:lnTo>
                  <a:pt x="1363664" y="142407"/>
                </a:lnTo>
                <a:lnTo>
                  <a:pt x="1302756" y="145753"/>
                </a:lnTo>
                <a:lnTo>
                  <a:pt x="1242565" y="150392"/>
                </a:lnTo>
                <a:lnTo>
                  <a:pt x="1183145" y="156299"/>
                </a:lnTo>
                <a:lnTo>
                  <a:pt x="1124548" y="163449"/>
                </a:lnTo>
                <a:lnTo>
                  <a:pt x="1066829" y="171814"/>
                </a:lnTo>
                <a:lnTo>
                  <a:pt x="1010039" y="181370"/>
                </a:lnTo>
                <a:lnTo>
                  <a:pt x="954232" y="192091"/>
                </a:lnTo>
                <a:lnTo>
                  <a:pt x="899461" y="203951"/>
                </a:lnTo>
                <a:lnTo>
                  <a:pt x="845779" y="216924"/>
                </a:lnTo>
                <a:lnTo>
                  <a:pt x="793239" y="230985"/>
                </a:lnTo>
                <a:lnTo>
                  <a:pt x="741893" y="246107"/>
                </a:lnTo>
                <a:lnTo>
                  <a:pt x="691796" y="262266"/>
                </a:lnTo>
                <a:lnTo>
                  <a:pt x="642999" y="279434"/>
                </a:lnTo>
                <a:lnTo>
                  <a:pt x="595556" y="297587"/>
                </a:lnTo>
                <a:lnTo>
                  <a:pt x="549519" y="316698"/>
                </a:lnTo>
                <a:lnTo>
                  <a:pt x="504943" y="336742"/>
                </a:lnTo>
                <a:lnTo>
                  <a:pt x="461879" y="357694"/>
                </a:lnTo>
                <a:lnTo>
                  <a:pt x="420381" y="379526"/>
                </a:lnTo>
                <a:lnTo>
                  <a:pt x="380502" y="402215"/>
                </a:lnTo>
                <a:lnTo>
                  <a:pt x="342295" y="425733"/>
                </a:lnTo>
                <a:lnTo>
                  <a:pt x="305813" y="450055"/>
                </a:lnTo>
                <a:lnTo>
                  <a:pt x="271108" y="475155"/>
                </a:lnTo>
                <a:lnTo>
                  <a:pt x="238234" y="501008"/>
                </a:lnTo>
                <a:lnTo>
                  <a:pt x="207244" y="527587"/>
                </a:lnTo>
                <a:lnTo>
                  <a:pt x="178191" y="554867"/>
                </a:lnTo>
                <a:lnTo>
                  <a:pt x="151127" y="582823"/>
                </a:lnTo>
                <a:lnTo>
                  <a:pt x="103182" y="640656"/>
                </a:lnTo>
                <a:lnTo>
                  <a:pt x="63831" y="700881"/>
                </a:lnTo>
                <a:lnTo>
                  <a:pt x="33500" y="763290"/>
                </a:lnTo>
                <a:lnTo>
                  <a:pt x="12612" y="827679"/>
                </a:lnTo>
                <a:lnTo>
                  <a:pt x="5842" y="860551"/>
                </a:lnTo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68028" y="152400"/>
            <a:ext cx="2823972" cy="1315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69652" y="4832603"/>
            <a:ext cx="1949196" cy="182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69273" y="5080127"/>
            <a:ext cx="1485900" cy="1049020"/>
          </a:xfrm>
          <a:custGeom>
            <a:avLst/>
            <a:gdLst/>
            <a:ahLst/>
            <a:cxnLst/>
            <a:rect l="l" t="t" r="r" b="b"/>
            <a:pathLst>
              <a:path w="1485900" h="1049020">
                <a:moveTo>
                  <a:pt x="0" y="0"/>
                </a:moveTo>
                <a:lnTo>
                  <a:pt x="0" y="139573"/>
                </a:lnTo>
                <a:lnTo>
                  <a:pt x="1432" y="174450"/>
                </a:lnTo>
                <a:lnTo>
                  <a:pt x="12730" y="243194"/>
                </a:lnTo>
                <a:lnTo>
                  <a:pt x="34920" y="310348"/>
                </a:lnTo>
                <a:lnTo>
                  <a:pt x="67574" y="375621"/>
                </a:lnTo>
                <a:lnTo>
                  <a:pt x="110268" y="438722"/>
                </a:lnTo>
                <a:lnTo>
                  <a:pt x="135246" y="469367"/>
                </a:lnTo>
                <a:lnTo>
                  <a:pt x="162575" y="499360"/>
                </a:lnTo>
                <a:lnTo>
                  <a:pt x="192201" y="528665"/>
                </a:lnTo>
                <a:lnTo>
                  <a:pt x="224071" y="557244"/>
                </a:lnTo>
                <a:lnTo>
                  <a:pt x="258131" y="585062"/>
                </a:lnTo>
                <a:lnTo>
                  <a:pt x="294329" y="612083"/>
                </a:lnTo>
                <a:lnTo>
                  <a:pt x="332612" y="638269"/>
                </a:lnTo>
                <a:lnTo>
                  <a:pt x="372925" y="663585"/>
                </a:lnTo>
                <a:lnTo>
                  <a:pt x="415216" y="687994"/>
                </a:lnTo>
                <a:lnTo>
                  <a:pt x="459431" y="711460"/>
                </a:lnTo>
                <a:lnTo>
                  <a:pt x="505518" y="733946"/>
                </a:lnTo>
                <a:lnTo>
                  <a:pt x="553424" y="755416"/>
                </a:lnTo>
                <a:lnTo>
                  <a:pt x="603094" y="775834"/>
                </a:lnTo>
                <a:lnTo>
                  <a:pt x="654476" y="795163"/>
                </a:lnTo>
                <a:lnTo>
                  <a:pt x="707517" y="813367"/>
                </a:lnTo>
                <a:lnTo>
                  <a:pt x="762163" y="830409"/>
                </a:lnTo>
                <a:lnTo>
                  <a:pt x="818361" y="846254"/>
                </a:lnTo>
                <a:lnTo>
                  <a:pt x="876059" y="860864"/>
                </a:lnTo>
                <a:lnTo>
                  <a:pt x="935202" y="874203"/>
                </a:lnTo>
                <a:lnTo>
                  <a:pt x="995738" y="886236"/>
                </a:lnTo>
                <a:lnTo>
                  <a:pt x="1057613" y="896924"/>
                </a:lnTo>
                <a:lnTo>
                  <a:pt x="1120775" y="906233"/>
                </a:lnTo>
                <a:lnTo>
                  <a:pt x="1120775" y="1048778"/>
                </a:lnTo>
                <a:lnTo>
                  <a:pt x="1485900" y="860704"/>
                </a:lnTo>
                <a:lnTo>
                  <a:pt x="1340775" y="766673"/>
                </a:lnTo>
                <a:lnTo>
                  <a:pt x="1120775" y="766673"/>
                </a:lnTo>
                <a:lnTo>
                  <a:pt x="1057613" y="757365"/>
                </a:lnTo>
                <a:lnTo>
                  <a:pt x="995738" y="746677"/>
                </a:lnTo>
                <a:lnTo>
                  <a:pt x="935202" y="734646"/>
                </a:lnTo>
                <a:lnTo>
                  <a:pt x="876059" y="721307"/>
                </a:lnTo>
                <a:lnTo>
                  <a:pt x="818361" y="706697"/>
                </a:lnTo>
                <a:lnTo>
                  <a:pt x="762163" y="690853"/>
                </a:lnTo>
                <a:lnTo>
                  <a:pt x="707517" y="673810"/>
                </a:lnTo>
                <a:lnTo>
                  <a:pt x="654476" y="655606"/>
                </a:lnTo>
                <a:lnTo>
                  <a:pt x="603094" y="636277"/>
                </a:lnTo>
                <a:lnTo>
                  <a:pt x="553424" y="615859"/>
                </a:lnTo>
                <a:lnTo>
                  <a:pt x="505518" y="594388"/>
                </a:lnTo>
                <a:lnTo>
                  <a:pt x="459431" y="571901"/>
                </a:lnTo>
                <a:lnTo>
                  <a:pt x="415216" y="548434"/>
                </a:lnTo>
                <a:lnTo>
                  <a:pt x="372925" y="524024"/>
                </a:lnTo>
                <a:lnTo>
                  <a:pt x="332612" y="498708"/>
                </a:lnTo>
                <a:lnTo>
                  <a:pt x="294329" y="472520"/>
                </a:lnTo>
                <a:lnTo>
                  <a:pt x="258131" y="445499"/>
                </a:lnTo>
                <a:lnTo>
                  <a:pt x="224071" y="417680"/>
                </a:lnTo>
                <a:lnTo>
                  <a:pt x="192201" y="389099"/>
                </a:lnTo>
                <a:lnTo>
                  <a:pt x="162575" y="359794"/>
                </a:lnTo>
                <a:lnTo>
                  <a:pt x="135246" y="329800"/>
                </a:lnTo>
                <a:lnTo>
                  <a:pt x="110268" y="299154"/>
                </a:lnTo>
                <a:lnTo>
                  <a:pt x="87692" y="267892"/>
                </a:lnTo>
                <a:lnTo>
                  <a:pt x="49965" y="203667"/>
                </a:lnTo>
                <a:lnTo>
                  <a:pt x="22490" y="137416"/>
                </a:lnTo>
                <a:lnTo>
                  <a:pt x="5693" y="69430"/>
                </a:lnTo>
                <a:lnTo>
                  <a:pt x="1432" y="34877"/>
                </a:lnTo>
                <a:lnTo>
                  <a:pt x="0" y="0"/>
                </a:lnTo>
                <a:close/>
              </a:path>
              <a:path w="1485900" h="1049020">
                <a:moveTo>
                  <a:pt x="1120775" y="624128"/>
                </a:moveTo>
                <a:lnTo>
                  <a:pt x="1120775" y="766673"/>
                </a:lnTo>
                <a:lnTo>
                  <a:pt x="1340775" y="766673"/>
                </a:lnTo>
                <a:lnTo>
                  <a:pt x="1120775" y="62412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69252" y="4289297"/>
            <a:ext cx="1486535" cy="861060"/>
          </a:xfrm>
          <a:custGeom>
            <a:avLst/>
            <a:gdLst/>
            <a:ahLst/>
            <a:cxnLst/>
            <a:rect l="l" t="t" r="r" b="b"/>
            <a:pathLst>
              <a:path w="1486534" h="861060">
                <a:moveTo>
                  <a:pt x="1485921" y="0"/>
                </a:moveTo>
                <a:lnTo>
                  <a:pt x="1420294" y="762"/>
                </a:lnTo>
                <a:lnTo>
                  <a:pt x="1354857" y="3047"/>
                </a:lnTo>
                <a:lnTo>
                  <a:pt x="1292402" y="6693"/>
                </a:lnTo>
                <a:lnTo>
                  <a:pt x="1230836" y="11672"/>
                </a:lnTo>
                <a:lnTo>
                  <a:pt x="1170206" y="17953"/>
                </a:lnTo>
                <a:lnTo>
                  <a:pt x="1110560" y="25507"/>
                </a:lnTo>
                <a:lnTo>
                  <a:pt x="1051943" y="34304"/>
                </a:lnTo>
                <a:lnTo>
                  <a:pt x="994403" y="44315"/>
                </a:lnTo>
                <a:lnTo>
                  <a:pt x="937986" y="55509"/>
                </a:lnTo>
                <a:lnTo>
                  <a:pt x="882739" y="67857"/>
                </a:lnTo>
                <a:lnTo>
                  <a:pt x="828710" y="81330"/>
                </a:lnTo>
                <a:lnTo>
                  <a:pt x="775944" y="95897"/>
                </a:lnTo>
                <a:lnTo>
                  <a:pt x="724489" y="111528"/>
                </a:lnTo>
                <a:lnTo>
                  <a:pt x="674392" y="128194"/>
                </a:lnTo>
                <a:lnTo>
                  <a:pt x="625699" y="145866"/>
                </a:lnTo>
                <a:lnTo>
                  <a:pt x="578456" y="164513"/>
                </a:lnTo>
                <a:lnTo>
                  <a:pt x="532712" y="184106"/>
                </a:lnTo>
                <a:lnTo>
                  <a:pt x="488512" y="204614"/>
                </a:lnTo>
                <a:lnTo>
                  <a:pt x="445904" y="226009"/>
                </a:lnTo>
                <a:lnTo>
                  <a:pt x="404933" y="248260"/>
                </a:lnTo>
                <a:lnTo>
                  <a:pt x="365648" y="271338"/>
                </a:lnTo>
                <a:lnTo>
                  <a:pt x="328095" y="295213"/>
                </a:lnTo>
                <a:lnTo>
                  <a:pt x="292320" y="319855"/>
                </a:lnTo>
                <a:lnTo>
                  <a:pt x="258370" y="345234"/>
                </a:lnTo>
                <a:lnTo>
                  <a:pt x="226293" y="371321"/>
                </a:lnTo>
                <a:lnTo>
                  <a:pt x="196135" y="398086"/>
                </a:lnTo>
                <a:lnTo>
                  <a:pt x="167943" y="425499"/>
                </a:lnTo>
                <a:lnTo>
                  <a:pt x="141763" y="453531"/>
                </a:lnTo>
                <a:lnTo>
                  <a:pt x="95628" y="511330"/>
                </a:lnTo>
                <a:lnTo>
                  <a:pt x="58105" y="571246"/>
                </a:lnTo>
                <a:lnTo>
                  <a:pt x="29569" y="633040"/>
                </a:lnTo>
                <a:lnTo>
                  <a:pt x="10393" y="696475"/>
                </a:lnTo>
                <a:lnTo>
                  <a:pt x="952" y="761313"/>
                </a:lnTo>
                <a:lnTo>
                  <a:pt x="0" y="794183"/>
                </a:lnTo>
                <a:lnTo>
                  <a:pt x="1621" y="827315"/>
                </a:lnTo>
                <a:lnTo>
                  <a:pt x="5863" y="860678"/>
                </a:lnTo>
                <a:lnTo>
                  <a:pt x="12612" y="827796"/>
                </a:lnTo>
                <a:lnTo>
                  <a:pt x="21826" y="795357"/>
                </a:lnTo>
                <a:lnTo>
                  <a:pt x="47438" y="731911"/>
                </a:lnTo>
                <a:lnTo>
                  <a:pt x="82275" y="670548"/>
                </a:lnTo>
                <a:lnTo>
                  <a:pt x="125914" y="611473"/>
                </a:lnTo>
                <a:lnTo>
                  <a:pt x="177931" y="554894"/>
                </a:lnTo>
                <a:lnTo>
                  <a:pt x="206948" y="527604"/>
                </a:lnTo>
                <a:lnTo>
                  <a:pt x="237902" y="501015"/>
                </a:lnTo>
                <a:lnTo>
                  <a:pt x="270737" y="475153"/>
                </a:lnTo>
                <a:lnTo>
                  <a:pt x="305403" y="450044"/>
                </a:lnTo>
                <a:lnTo>
                  <a:pt x="341845" y="425714"/>
                </a:lnTo>
                <a:lnTo>
                  <a:pt x="380012" y="402187"/>
                </a:lnTo>
                <a:lnTo>
                  <a:pt x="419849" y="379491"/>
                </a:lnTo>
                <a:lnTo>
                  <a:pt x="461304" y="357650"/>
                </a:lnTo>
                <a:lnTo>
                  <a:pt x="504324" y="336691"/>
                </a:lnTo>
                <a:lnTo>
                  <a:pt x="548855" y="316639"/>
                </a:lnTo>
                <a:lnTo>
                  <a:pt x="594846" y="297521"/>
                </a:lnTo>
                <a:lnTo>
                  <a:pt x="642243" y="279361"/>
                </a:lnTo>
                <a:lnTo>
                  <a:pt x="690994" y="262186"/>
                </a:lnTo>
                <a:lnTo>
                  <a:pt x="741044" y="246022"/>
                </a:lnTo>
                <a:lnTo>
                  <a:pt x="792342" y="230894"/>
                </a:lnTo>
                <a:lnTo>
                  <a:pt x="844833" y="216828"/>
                </a:lnTo>
                <a:lnTo>
                  <a:pt x="898467" y="203849"/>
                </a:lnTo>
                <a:lnTo>
                  <a:pt x="953188" y="191985"/>
                </a:lnTo>
                <a:lnTo>
                  <a:pt x="1008945" y="181260"/>
                </a:lnTo>
                <a:lnTo>
                  <a:pt x="1065684" y="171700"/>
                </a:lnTo>
                <a:lnTo>
                  <a:pt x="1123353" y="163331"/>
                </a:lnTo>
                <a:lnTo>
                  <a:pt x="1181899" y="156179"/>
                </a:lnTo>
                <a:lnTo>
                  <a:pt x="1241268" y="150269"/>
                </a:lnTo>
                <a:lnTo>
                  <a:pt x="1301408" y="145628"/>
                </a:lnTo>
                <a:lnTo>
                  <a:pt x="1362265" y="142281"/>
                </a:lnTo>
                <a:lnTo>
                  <a:pt x="1423787" y="140254"/>
                </a:lnTo>
                <a:lnTo>
                  <a:pt x="1485921" y="139572"/>
                </a:lnTo>
                <a:lnTo>
                  <a:pt x="1485921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69273" y="4289297"/>
            <a:ext cx="1485900" cy="1840230"/>
          </a:xfrm>
          <a:custGeom>
            <a:avLst/>
            <a:gdLst/>
            <a:ahLst/>
            <a:cxnLst/>
            <a:rect l="l" t="t" r="r" b="b"/>
            <a:pathLst>
              <a:path w="1485900" h="1840229">
                <a:moveTo>
                  <a:pt x="0" y="790828"/>
                </a:moveTo>
                <a:lnTo>
                  <a:pt x="5693" y="860259"/>
                </a:lnTo>
                <a:lnTo>
                  <a:pt x="22490" y="928245"/>
                </a:lnTo>
                <a:lnTo>
                  <a:pt x="49965" y="994496"/>
                </a:lnTo>
                <a:lnTo>
                  <a:pt x="87692" y="1058721"/>
                </a:lnTo>
                <a:lnTo>
                  <a:pt x="110268" y="1089983"/>
                </a:lnTo>
                <a:lnTo>
                  <a:pt x="135246" y="1120629"/>
                </a:lnTo>
                <a:lnTo>
                  <a:pt x="162575" y="1150623"/>
                </a:lnTo>
                <a:lnTo>
                  <a:pt x="192201" y="1179928"/>
                </a:lnTo>
                <a:lnTo>
                  <a:pt x="224071" y="1208509"/>
                </a:lnTo>
                <a:lnTo>
                  <a:pt x="258131" y="1236328"/>
                </a:lnTo>
                <a:lnTo>
                  <a:pt x="294329" y="1263349"/>
                </a:lnTo>
                <a:lnTo>
                  <a:pt x="332612" y="1289537"/>
                </a:lnTo>
                <a:lnTo>
                  <a:pt x="372925" y="1314853"/>
                </a:lnTo>
                <a:lnTo>
                  <a:pt x="415216" y="1339263"/>
                </a:lnTo>
                <a:lnTo>
                  <a:pt x="459431" y="1362730"/>
                </a:lnTo>
                <a:lnTo>
                  <a:pt x="505518" y="1385217"/>
                </a:lnTo>
                <a:lnTo>
                  <a:pt x="553424" y="1406688"/>
                </a:lnTo>
                <a:lnTo>
                  <a:pt x="603094" y="1427106"/>
                </a:lnTo>
                <a:lnTo>
                  <a:pt x="654476" y="1446435"/>
                </a:lnTo>
                <a:lnTo>
                  <a:pt x="707517" y="1464639"/>
                </a:lnTo>
                <a:lnTo>
                  <a:pt x="762163" y="1481682"/>
                </a:lnTo>
                <a:lnTo>
                  <a:pt x="818361" y="1497526"/>
                </a:lnTo>
                <a:lnTo>
                  <a:pt x="876059" y="1512136"/>
                </a:lnTo>
                <a:lnTo>
                  <a:pt x="935202" y="1525475"/>
                </a:lnTo>
                <a:lnTo>
                  <a:pt x="995738" y="1537506"/>
                </a:lnTo>
                <a:lnTo>
                  <a:pt x="1057613" y="1548194"/>
                </a:lnTo>
                <a:lnTo>
                  <a:pt x="1120775" y="1557502"/>
                </a:lnTo>
                <a:lnTo>
                  <a:pt x="1120775" y="1414957"/>
                </a:lnTo>
                <a:lnTo>
                  <a:pt x="1485900" y="1651533"/>
                </a:lnTo>
                <a:lnTo>
                  <a:pt x="1120775" y="1839607"/>
                </a:lnTo>
                <a:lnTo>
                  <a:pt x="1120775" y="1697062"/>
                </a:lnTo>
                <a:lnTo>
                  <a:pt x="1057613" y="1687753"/>
                </a:lnTo>
                <a:lnTo>
                  <a:pt x="995738" y="1677065"/>
                </a:lnTo>
                <a:lnTo>
                  <a:pt x="935202" y="1665032"/>
                </a:lnTo>
                <a:lnTo>
                  <a:pt x="876059" y="1651693"/>
                </a:lnTo>
                <a:lnTo>
                  <a:pt x="818361" y="1637083"/>
                </a:lnTo>
                <a:lnTo>
                  <a:pt x="762163" y="1621238"/>
                </a:lnTo>
                <a:lnTo>
                  <a:pt x="707517" y="1604196"/>
                </a:lnTo>
                <a:lnTo>
                  <a:pt x="654476" y="1585992"/>
                </a:lnTo>
                <a:lnTo>
                  <a:pt x="603094" y="1566663"/>
                </a:lnTo>
                <a:lnTo>
                  <a:pt x="553424" y="1546245"/>
                </a:lnTo>
                <a:lnTo>
                  <a:pt x="505518" y="1524775"/>
                </a:lnTo>
                <a:lnTo>
                  <a:pt x="459431" y="1502289"/>
                </a:lnTo>
                <a:lnTo>
                  <a:pt x="415216" y="1478823"/>
                </a:lnTo>
                <a:lnTo>
                  <a:pt x="372925" y="1454414"/>
                </a:lnTo>
                <a:lnTo>
                  <a:pt x="332612" y="1429098"/>
                </a:lnTo>
                <a:lnTo>
                  <a:pt x="294329" y="1402912"/>
                </a:lnTo>
                <a:lnTo>
                  <a:pt x="258131" y="1375891"/>
                </a:lnTo>
                <a:lnTo>
                  <a:pt x="224071" y="1348073"/>
                </a:lnTo>
                <a:lnTo>
                  <a:pt x="192201" y="1319494"/>
                </a:lnTo>
                <a:lnTo>
                  <a:pt x="162575" y="1290189"/>
                </a:lnTo>
                <a:lnTo>
                  <a:pt x="135246" y="1260196"/>
                </a:lnTo>
                <a:lnTo>
                  <a:pt x="110268" y="1229551"/>
                </a:lnTo>
                <a:lnTo>
                  <a:pt x="87692" y="1198290"/>
                </a:lnTo>
                <a:lnTo>
                  <a:pt x="49965" y="1134067"/>
                </a:lnTo>
                <a:lnTo>
                  <a:pt x="22490" y="1067817"/>
                </a:lnTo>
                <a:lnTo>
                  <a:pt x="5693" y="999831"/>
                </a:lnTo>
                <a:lnTo>
                  <a:pt x="0" y="930401"/>
                </a:lnTo>
                <a:lnTo>
                  <a:pt x="0" y="790828"/>
                </a:lnTo>
                <a:lnTo>
                  <a:pt x="4925" y="725970"/>
                </a:lnTo>
                <a:lnTo>
                  <a:pt x="19447" y="662554"/>
                </a:lnTo>
                <a:lnTo>
                  <a:pt x="43182" y="600786"/>
                </a:lnTo>
                <a:lnTo>
                  <a:pt x="75748" y="540869"/>
                </a:lnTo>
                <a:lnTo>
                  <a:pt x="116764" y="483006"/>
                </a:lnTo>
                <a:lnTo>
                  <a:pt x="165847" y="427401"/>
                </a:lnTo>
                <a:lnTo>
                  <a:pt x="193293" y="400509"/>
                </a:lnTo>
                <a:lnTo>
                  <a:pt x="222613" y="374258"/>
                </a:lnTo>
                <a:lnTo>
                  <a:pt x="253759" y="348673"/>
                </a:lnTo>
                <a:lnTo>
                  <a:pt x="286682" y="323779"/>
                </a:lnTo>
                <a:lnTo>
                  <a:pt x="321335" y="299603"/>
                </a:lnTo>
                <a:lnTo>
                  <a:pt x="357671" y="276169"/>
                </a:lnTo>
                <a:lnTo>
                  <a:pt x="395640" y="253504"/>
                </a:lnTo>
                <a:lnTo>
                  <a:pt x="435197" y="231632"/>
                </a:lnTo>
                <a:lnTo>
                  <a:pt x="476292" y="210578"/>
                </a:lnTo>
                <a:lnTo>
                  <a:pt x="518878" y="190369"/>
                </a:lnTo>
                <a:lnTo>
                  <a:pt x="562907" y="171030"/>
                </a:lnTo>
                <a:lnTo>
                  <a:pt x="608332" y="152586"/>
                </a:lnTo>
                <a:lnTo>
                  <a:pt x="655104" y="135063"/>
                </a:lnTo>
                <a:lnTo>
                  <a:pt x="703176" y="118486"/>
                </a:lnTo>
                <a:lnTo>
                  <a:pt x="752500" y="102881"/>
                </a:lnTo>
                <a:lnTo>
                  <a:pt x="803028" y="88272"/>
                </a:lnTo>
                <a:lnTo>
                  <a:pt x="854713" y="74686"/>
                </a:lnTo>
                <a:lnTo>
                  <a:pt x="907506" y="62148"/>
                </a:lnTo>
                <a:lnTo>
                  <a:pt x="961360" y="50683"/>
                </a:lnTo>
                <a:lnTo>
                  <a:pt x="1016227" y="40317"/>
                </a:lnTo>
                <a:lnTo>
                  <a:pt x="1072060" y="31076"/>
                </a:lnTo>
                <a:lnTo>
                  <a:pt x="1128809" y="22984"/>
                </a:lnTo>
                <a:lnTo>
                  <a:pt x="1186429" y="16067"/>
                </a:lnTo>
                <a:lnTo>
                  <a:pt x="1244871" y="10350"/>
                </a:lnTo>
                <a:lnTo>
                  <a:pt x="1304086" y="5860"/>
                </a:lnTo>
                <a:lnTo>
                  <a:pt x="1364028" y="2621"/>
                </a:lnTo>
                <a:lnTo>
                  <a:pt x="1424648" y="659"/>
                </a:lnTo>
                <a:lnTo>
                  <a:pt x="1485900" y="0"/>
                </a:lnTo>
                <a:lnTo>
                  <a:pt x="1485900" y="139572"/>
                </a:lnTo>
                <a:lnTo>
                  <a:pt x="1423766" y="140254"/>
                </a:lnTo>
                <a:lnTo>
                  <a:pt x="1362243" y="142281"/>
                </a:lnTo>
                <a:lnTo>
                  <a:pt x="1301386" y="145628"/>
                </a:lnTo>
                <a:lnTo>
                  <a:pt x="1241246" y="150269"/>
                </a:lnTo>
                <a:lnTo>
                  <a:pt x="1181877" y="156179"/>
                </a:lnTo>
                <a:lnTo>
                  <a:pt x="1123332" y="163331"/>
                </a:lnTo>
                <a:lnTo>
                  <a:pt x="1065663" y="171700"/>
                </a:lnTo>
                <a:lnTo>
                  <a:pt x="1008923" y="181260"/>
                </a:lnTo>
                <a:lnTo>
                  <a:pt x="953166" y="191985"/>
                </a:lnTo>
                <a:lnTo>
                  <a:pt x="898445" y="203849"/>
                </a:lnTo>
                <a:lnTo>
                  <a:pt x="844812" y="216828"/>
                </a:lnTo>
                <a:lnTo>
                  <a:pt x="792320" y="230894"/>
                </a:lnTo>
                <a:lnTo>
                  <a:pt x="741022" y="246022"/>
                </a:lnTo>
                <a:lnTo>
                  <a:pt x="690972" y="262186"/>
                </a:lnTo>
                <a:lnTo>
                  <a:pt x="642222" y="279361"/>
                </a:lnTo>
                <a:lnTo>
                  <a:pt x="594825" y="297521"/>
                </a:lnTo>
                <a:lnTo>
                  <a:pt x="548834" y="316639"/>
                </a:lnTo>
                <a:lnTo>
                  <a:pt x="504302" y="336691"/>
                </a:lnTo>
                <a:lnTo>
                  <a:pt x="461282" y="357650"/>
                </a:lnTo>
                <a:lnTo>
                  <a:pt x="419827" y="379491"/>
                </a:lnTo>
                <a:lnTo>
                  <a:pt x="379990" y="402187"/>
                </a:lnTo>
                <a:lnTo>
                  <a:pt x="341824" y="425714"/>
                </a:lnTo>
                <a:lnTo>
                  <a:pt x="305381" y="450044"/>
                </a:lnTo>
                <a:lnTo>
                  <a:pt x="270716" y="475153"/>
                </a:lnTo>
                <a:lnTo>
                  <a:pt x="237880" y="501015"/>
                </a:lnTo>
                <a:lnTo>
                  <a:pt x="206926" y="527604"/>
                </a:lnTo>
                <a:lnTo>
                  <a:pt x="177909" y="554894"/>
                </a:lnTo>
                <a:lnTo>
                  <a:pt x="150880" y="582859"/>
                </a:lnTo>
                <a:lnTo>
                  <a:pt x="102999" y="640712"/>
                </a:lnTo>
                <a:lnTo>
                  <a:pt x="63708" y="700956"/>
                </a:lnTo>
                <a:lnTo>
                  <a:pt x="33431" y="763387"/>
                </a:lnTo>
                <a:lnTo>
                  <a:pt x="12590" y="827796"/>
                </a:lnTo>
                <a:lnTo>
                  <a:pt x="5842" y="860678"/>
                </a:lnTo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68028" y="3448811"/>
            <a:ext cx="2823972" cy="1313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26358"/>
            <a:ext cx="11447780" cy="110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dirty="0"/>
              <a:t>Sweetness </a:t>
            </a:r>
            <a:r>
              <a:rPr spc="-5" dirty="0"/>
              <a:t>is </a:t>
            </a:r>
            <a:r>
              <a:rPr dirty="0"/>
              <a:t>not a characteristic </a:t>
            </a:r>
            <a:r>
              <a:rPr spc="-5" dirty="0"/>
              <a:t>of </a:t>
            </a:r>
            <a:r>
              <a:rPr dirty="0"/>
              <a:t>all sugars: some sugars have </a:t>
            </a:r>
            <a:r>
              <a:rPr spc="-10" dirty="0"/>
              <a:t>no  </a:t>
            </a:r>
            <a:r>
              <a:rPr dirty="0"/>
              <a:t>sweet taste </a:t>
            </a:r>
            <a:r>
              <a:rPr spc="5" dirty="0"/>
              <a:t>and </a:t>
            </a:r>
            <a:r>
              <a:rPr dirty="0"/>
              <a:t>some non-sugars are very</a:t>
            </a:r>
            <a:r>
              <a:rPr spc="-75" dirty="0"/>
              <a:t> </a:t>
            </a:r>
            <a:r>
              <a:rPr dirty="0"/>
              <a:t>sweet.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0" y="533400"/>
            <a:ext cx="3696725" cy="2120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39" y="1676400"/>
            <a:ext cx="11275061" cy="5032660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422909" algn="just" rtl="0">
              <a:lnSpc>
                <a:spcPct val="100000"/>
              </a:lnSpc>
              <a:spcBef>
                <a:spcPts val="1955"/>
              </a:spcBef>
            </a:pPr>
            <a:r>
              <a:rPr sz="3200" b="1" spc="-25" dirty="0">
                <a:latin typeface="Times New Roman"/>
                <a:cs typeface="Times New Roman"/>
              </a:rPr>
              <a:t>POLYSACCHARIDES</a:t>
            </a:r>
            <a:endParaRPr sz="3200" dirty="0">
              <a:latin typeface="Times New Roman"/>
              <a:cs typeface="Times New Roman"/>
            </a:endParaRPr>
          </a:p>
          <a:p>
            <a:pPr marL="114300" marR="2395220" indent="-102235" algn="just" rtl="0">
              <a:lnSpc>
                <a:spcPct val="141000"/>
              </a:lnSpc>
              <a:spcBef>
                <a:spcPts val="80"/>
              </a:spcBef>
            </a:pPr>
            <a:r>
              <a:rPr sz="2800" dirty="0">
                <a:latin typeface="Times New Roman"/>
                <a:cs typeface="Times New Roman"/>
              </a:rPr>
              <a:t>Polysaccharides are not </a:t>
            </a:r>
            <a:r>
              <a:rPr sz="2800" spc="-5" dirty="0">
                <a:latin typeface="Times New Roman"/>
                <a:cs typeface="Times New Roman"/>
              </a:rPr>
              <a:t>water-soluble. </a:t>
            </a:r>
            <a:r>
              <a:rPr sz="2800" dirty="0">
                <a:latin typeface="Times New Roman"/>
                <a:cs typeface="Times New Roman"/>
              </a:rPr>
              <a:t>They include  important nutrients such as starch, cellulose and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glycogen.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14999"/>
              </a:lnSpc>
              <a:spcBef>
                <a:spcPts val="1005"/>
              </a:spcBef>
            </a:pPr>
            <a:r>
              <a:rPr sz="2800" dirty="0">
                <a:latin typeface="Times New Roman"/>
                <a:cs typeface="Times New Roman"/>
              </a:rPr>
              <a:t>Seeds, potato tubers and roots store starch as an </a:t>
            </a:r>
            <a:r>
              <a:rPr sz="2800" spc="-10" dirty="0">
                <a:latin typeface="Times New Roman"/>
                <a:cs typeface="Times New Roman"/>
              </a:rPr>
              <a:t>energy </a:t>
            </a:r>
            <a:r>
              <a:rPr sz="2800" dirty="0">
                <a:latin typeface="Times New Roman"/>
                <a:cs typeface="Times New Roman"/>
              </a:rPr>
              <a:t>reserve. It is  made up from long chains of glucose molecules, with from 300 to </a:t>
            </a:r>
            <a:r>
              <a:rPr sz="2800" spc="5" dirty="0">
                <a:latin typeface="Times New Roman"/>
                <a:cs typeface="Times New Roman"/>
              </a:rPr>
              <a:t>many  </a:t>
            </a:r>
            <a:r>
              <a:rPr sz="2800" dirty="0">
                <a:latin typeface="Times New Roman"/>
                <a:cs typeface="Times New Roman"/>
              </a:rPr>
              <a:t>thousands of sugar molecules in each starch molecule. A starch molecule  may be a long unbranched chain called an amylose area branched chain  called amylopectin. In nature starch is' found within granules, which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need  to be ruptured first before the starch can be easily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digested.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65" y="1189793"/>
            <a:ext cx="7463536" cy="4432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 algn="just" rtl="0">
              <a:lnSpc>
                <a:spcPct val="114999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Proteins are the tissue builders and tissue  repairers. They also supply </a:t>
            </a:r>
            <a:r>
              <a:rPr sz="2800" spc="-10" dirty="0">
                <a:latin typeface="Times New Roman"/>
                <a:cs typeface="Times New Roman"/>
              </a:rPr>
              <a:t>energy </a:t>
            </a:r>
            <a:r>
              <a:rPr sz="2800" dirty="0">
                <a:latin typeface="Times New Roman"/>
                <a:cs typeface="Times New Roman"/>
              </a:rPr>
              <a:t>if  carbohydrates and fats are in short </a:t>
            </a:r>
            <a:r>
              <a:rPr sz="2800" spc="-30" dirty="0">
                <a:latin typeface="Times New Roman"/>
                <a:cs typeface="Times New Roman"/>
              </a:rPr>
              <a:t>supply,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  </a:t>
            </a:r>
            <a:r>
              <a:rPr sz="2800" dirty="0">
                <a:latin typeface="Times New Roman"/>
                <a:cs typeface="Times New Roman"/>
              </a:rPr>
              <a:t>aid in regulating our tissue water balance. All  our important body defenses (antibodies) </a:t>
            </a:r>
            <a:r>
              <a:rPr sz="2800" spc="5" dirty="0">
                <a:latin typeface="Times New Roman"/>
                <a:cs typeface="Times New Roman"/>
              </a:rPr>
              <a:t>and  </a:t>
            </a:r>
            <a:r>
              <a:rPr sz="2800" dirty="0">
                <a:latin typeface="Times New Roman"/>
                <a:cs typeface="Times New Roman"/>
              </a:rPr>
              <a:t>all our enzymes are proteins. Chemically  proteins are made up of carbon, hydrogen,  oxygen and nitrogen. Many proteins also  contain the elements Sulphur and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phosphorus.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527" y="243078"/>
            <a:ext cx="261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PRO</a:t>
            </a:r>
            <a:r>
              <a:rPr sz="4000" b="1" spc="-20" dirty="0">
                <a:latin typeface="Times New Roman"/>
                <a:cs typeface="Times New Roman"/>
              </a:rPr>
              <a:t>T</a:t>
            </a:r>
            <a:r>
              <a:rPr sz="4000" b="1" spc="-5" dirty="0">
                <a:latin typeface="Times New Roman"/>
                <a:cs typeface="Times New Roman"/>
              </a:rPr>
              <a:t>EINS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7619" y="0"/>
            <a:ext cx="456438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058" y="1432382"/>
            <a:ext cx="9545955" cy="295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99"/>
              </a:lnSpc>
              <a:spcBef>
                <a:spcPts val="100"/>
              </a:spcBef>
              <a:tabLst>
                <a:tab pos="2159000" algn="l"/>
              </a:tabLst>
            </a:pPr>
            <a:r>
              <a:rPr sz="3200" dirty="0">
                <a:latin typeface="Times New Roman"/>
                <a:cs typeface="Times New Roman"/>
              </a:rPr>
              <a:t>They are complex </a:t>
            </a:r>
            <a:r>
              <a:rPr sz="3200" spc="-5" dirty="0">
                <a:latin typeface="Times New Roman"/>
                <a:cs typeface="Times New Roman"/>
              </a:rPr>
              <a:t>organic </a:t>
            </a:r>
            <a:r>
              <a:rPr sz="3200" dirty="0">
                <a:latin typeface="Times New Roman"/>
                <a:cs typeface="Times New Roman"/>
              </a:rPr>
              <a:t>molecules that are basically  chains of amino acids joined by peptide links. One protein  </a:t>
            </a:r>
            <a:r>
              <a:rPr sz="3200" spc="-10" dirty="0">
                <a:latin typeface="Times New Roman"/>
                <a:cs typeface="Times New Roman"/>
              </a:rPr>
              <a:t>differs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	another in the types of amino acids to be  found the chain, the order in which they are joined up,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and  </a:t>
            </a:r>
            <a:r>
              <a:rPr sz="3200" dirty="0">
                <a:latin typeface="Times New Roman"/>
                <a:cs typeface="Times New Roman"/>
              </a:rPr>
              <a:t>the way the chain branches and folds up </a:t>
            </a:r>
            <a:r>
              <a:rPr sz="3200" spc="-5" dirty="0">
                <a:latin typeface="Times New Roman"/>
                <a:cs typeface="Times New Roman"/>
              </a:rPr>
              <a:t>into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5" dirty="0">
                <a:latin typeface="Times New Roman"/>
                <a:cs typeface="Times New Roman"/>
              </a:rPr>
              <a:t>three-  </a:t>
            </a:r>
            <a:r>
              <a:rPr sz="3200" dirty="0">
                <a:latin typeface="Times New Roman"/>
                <a:cs typeface="Times New Roman"/>
              </a:rPr>
              <a:t>dimensional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structure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527" y="243078"/>
            <a:ext cx="261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PRO</a:t>
            </a:r>
            <a:r>
              <a:rPr sz="4000" b="1" spc="-20" dirty="0">
                <a:latin typeface="Times New Roman"/>
                <a:cs typeface="Times New Roman"/>
              </a:rPr>
              <a:t>T</a:t>
            </a:r>
            <a:r>
              <a:rPr sz="4000" b="1" spc="-5" dirty="0">
                <a:latin typeface="Times New Roman"/>
                <a:cs typeface="Times New Roman"/>
              </a:rPr>
              <a:t>EINS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045" y="183591"/>
            <a:ext cx="2804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Amino</a:t>
            </a:r>
            <a:r>
              <a:rPr sz="3600" b="1" spc="-22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Acids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86800" y="0"/>
            <a:ext cx="3505200" cy="2538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97B7C3-4325-49D2-923D-1C72EFB92E7D}"/>
              </a:ext>
            </a:extLst>
          </p:cNvPr>
          <p:cNvSpPr txBox="1"/>
          <p:nvPr/>
        </p:nvSpPr>
        <p:spPr>
          <a:xfrm>
            <a:off x="533400" y="2590800"/>
            <a:ext cx="107442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3200" dirty="0"/>
              <a:t>Subunits of Proteins, Proteins are macromolecules with amino acid subunits.</a:t>
            </a:r>
          </a:p>
          <a:p>
            <a:pPr algn="just" rtl="0"/>
            <a:r>
              <a:rPr lang="en-US" sz="3200" dirty="0"/>
              <a:t>The central carbon atom in an amino acid bonds  to a hydrogen atom and also to three other  groups of atoms.</a:t>
            </a:r>
          </a:p>
          <a:p>
            <a:pPr algn="just" rtl="0"/>
            <a:r>
              <a:rPr lang="en-US" sz="3200" dirty="0"/>
              <a:t>The name amino </a:t>
            </a:r>
            <a:r>
              <a:rPr lang="en-US" sz="3200" dirty="0" err="1"/>
              <a:t>acidis</a:t>
            </a:r>
            <a:r>
              <a:rPr lang="en-US" sz="3200" dirty="0"/>
              <a:t> appropriate because one of these groups  is an —NH2(amino group) and another is a —COOH (carboxyl  group, an acid). The third group is the R group for an amino acid.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2811"/>
            <a:ext cx="7753350" cy="619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14999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There are </a:t>
            </a:r>
            <a:r>
              <a:rPr sz="3200" spc="-5" dirty="0">
                <a:latin typeface="Times New Roman"/>
                <a:cs typeface="Times New Roman"/>
              </a:rPr>
              <a:t>22 amino </a:t>
            </a:r>
            <a:r>
              <a:rPr sz="3200" dirty="0">
                <a:latin typeface="Times New Roman"/>
                <a:cs typeface="Times New Roman"/>
              </a:rPr>
              <a:t>acids </a:t>
            </a:r>
            <a:r>
              <a:rPr sz="3200" spc="-5" dirty="0">
                <a:latin typeface="Times New Roman"/>
                <a:cs typeface="Times New Roman"/>
              </a:rPr>
              <a:t>from which </a:t>
            </a:r>
            <a:r>
              <a:rPr sz="3200" dirty="0">
                <a:latin typeface="Times New Roman"/>
                <a:cs typeface="Times New Roman"/>
              </a:rPr>
              <a:t>a protein  molecule </a:t>
            </a:r>
            <a:r>
              <a:rPr sz="3200" spc="5" dirty="0">
                <a:latin typeface="Times New Roman"/>
                <a:cs typeface="Times New Roman"/>
              </a:rPr>
              <a:t>can </a:t>
            </a:r>
            <a:r>
              <a:rPr sz="3200" dirty="0">
                <a:latin typeface="Times New Roman"/>
                <a:cs typeface="Times New Roman"/>
              </a:rPr>
              <a:t>be </a:t>
            </a:r>
            <a:r>
              <a:rPr sz="3200" spc="-5" dirty="0">
                <a:latin typeface="Times New Roman"/>
                <a:cs typeface="Times New Roman"/>
              </a:rPr>
              <a:t>built, </a:t>
            </a:r>
            <a:r>
              <a:rPr sz="3200" dirty="0">
                <a:latin typeface="Times New Roman"/>
                <a:cs typeface="Times New Roman"/>
              </a:rPr>
              <a:t>but </a:t>
            </a:r>
            <a:r>
              <a:rPr sz="3200" spc="5" dirty="0">
                <a:latin typeface="Times New Roman"/>
                <a:cs typeface="Times New Roman"/>
              </a:rPr>
              <a:t>not </a:t>
            </a:r>
            <a:r>
              <a:rPr sz="3200" dirty="0">
                <a:latin typeface="Times New Roman"/>
                <a:cs typeface="Times New Roman"/>
              </a:rPr>
              <a:t>all of </a:t>
            </a:r>
            <a:r>
              <a:rPr sz="3200" spc="-5" dirty="0">
                <a:latin typeface="Times New Roman"/>
                <a:cs typeface="Times New Roman"/>
              </a:rPr>
              <a:t>them </a:t>
            </a:r>
            <a:r>
              <a:rPr sz="3200" dirty="0">
                <a:latin typeface="Times New Roman"/>
                <a:cs typeface="Times New Roman"/>
              </a:rPr>
              <a:t>are  essential to our diet, essential </a:t>
            </a:r>
            <a:r>
              <a:rPr sz="3200" spc="-5" dirty="0">
                <a:latin typeface="Times New Roman"/>
                <a:cs typeface="Times New Roman"/>
              </a:rPr>
              <a:t>amino </a:t>
            </a:r>
            <a:r>
              <a:rPr sz="3200" dirty="0">
                <a:latin typeface="Times New Roman"/>
                <a:cs typeface="Times New Roman"/>
              </a:rPr>
              <a:t>acids are  those that must </a:t>
            </a:r>
            <a:r>
              <a:rPr sz="3200" spc="-5" dirty="0">
                <a:latin typeface="Times New Roman"/>
                <a:cs typeface="Times New Roman"/>
              </a:rPr>
              <a:t>be </a:t>
            </a:r>
            <a:r>
              <a:rPr sz="3200" dirty="0">
                <a:latin typeface="Times New Roman"/>
                <a:cs typeface="Times New Roman"/>
              </a:rPr>
              <a:t>in our diet because </a:t>
            </a:r>
            <a:r>
              <a:rPr sz="3200" spc="-5" dirty="0">
                <a:latin typeface="Times New Roman"/>
                <a:cs typeface="Times New Roman"/>
              </a:rPr>
              <a:t>we </a:t>
            </a:r>
            <a:r>
              <a:rPr sz="3200" dirty="0">
                <a:latin typeface="Times New Roman"/>
                <a:cs typeface="Times New Roman"/>
              </a:rPr>
              <a:t>are  </a:t>
            </a:r>
            <a:r>
              <a:rPr sz="3200" spc="-5" dirty="0">
                <a:latin typeface="Times New Roman"/>
                <a:cs typeface="Times New Roman"/>
              </a:rPr>
              <a:t>unable </a:t>
            </a:r>
            <a:r>
              <a:rPr sz="3200" spc="-10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manufacture </a:t>
            </a:r>
            <a:r>
              <a:rPr sz="3200" spc="-5" dirty="0">
                <a:latin typeface="Times New Roman"/>
                <a:cs typeface="Times New Roman"/>
              </a:rPr>
              <a:t>them in the </a:t>
            </a:r>
            <a:r>
              <a:rPr sz="3200" dirty="0">
                <a:latin typeface="Times New Roman"/>
                <a:cs typeface="Times New Roman"/>
              </a:rPr>
              <a:t>body .There  are at least eight such essential amino acids.  Some proteins, </a:t>
            </a:r>
            <a:r>
              <a:rPr sz="3200" spc="-5" dirty="0">
                <a:latin typeface="Times New Roman"/>
                <a:cs typeface="Times New Roman"/>
              </a:rPr>
              <a:t>called complete </a:t>
            </a:r>
            <a:r>
              <a:rPr sz="3200" dirty="0">
                <a:latin typeface="Times New Roman"/>
                <a:cs typeface="Times New Roman"/>
              </a:rPr>
              <a:t>proteins,  contain all the essential </a:t>
            </a:r>
            <a:r>
              <a:rPr sz="3200" spc="-5" dirty="0">
                <a:latin typeface="Times New Roman"/>
                <a:cs typeface="Times New Roman"/>
              </a:rPr>
              <a:t>amino acids </a:t>
            </a:r>
            <a:r>
              <a:rPr sz="3200" dirty="0">
                <a:latin typeface="Times New Roman"/>
                <a:cs typeface="Times New Roman"/>
              </a:rPr>
              <a:t>and are </a:t>
            </a:r>
            <a:r>
              <a:rPr sz="3200" spc="5" dirty="0">
                <a:latin typeface="Times New Roman"/>
                <a:cs typeface="Times New Roman"/>
              </a:rPr>
              <a:t>of  </a:t>
            </a:r>
            <a:r>
              <a:rPr sz="3200" dirty="0">
                <a:latin typeface="Times New Roman"/>
                <a:cs typeface="Times New Roman"/>
              </a:rPr>
              <a:t>high biological </a:t>
            </a:r>
            <a:r>
              <a:rPr sz="3200" spc="-5" dirty="0">
                <a:latin typeface="Times New Roman"/>
                <a:cs typeface="Times New Roman"/>
              </a:rPr>
              <a:t>value </a:t>
            </a:r>
            <a:r>
              <a:rPr sz="3200" dirty="0">
                <a:latin typeface="Times New Roman"/>
                <a:cs typeface="Times New Roman"/>
              </a:rPr>
              <a:t>as foods. Others are  </a:t>
            </a:r>
            <a:r>
              <a:rPr sz="3200" spc="-5" dirty="0">
                <a:latin typeface="Times New Roman"/>
                <a:cs typeface="Times New Roman"/>
              </a:rPr>
              <a:t>lacking in </a:t>
            </a:r>
            <a:r>
              <a:rPr sz="3200" dirty="0">
                <a:latin typeface="Times New Roman"/>
                <a:cs typeface="Times New Roman"/>
              </a:rPr>
              <a:t>one or more essential amino </a:t>
            </a:r>
            <a:r>
              <a:rPr sz="3200" spc="-5" dirty="0">
                <a:latin typeface="Times New Roman"/>
                <a:cs typeface="Times New Roman"/>
              </a:rPr>
              <a:t>acids  </a:t>
            </a:r>
            <a:r>
              <a:rPr sz="3200" dirty="0">
                <a:latin typeface="Times New Roman"/>
                <a:cs typeface="Times New Roman"/>
              </a:rPr>
              <a:t>and are called incomplete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proteins.</a:t>
            </a:r>
          </a:p>
        </p:txBody>
      </p:sp>
      <p:sp>
        <p:nvSpPr>
          <p:cNvPr id="3" name="object 3"/>
          <p:cNvSpPr/>
          <p:nvPr/>
        </p:nvSpPr>
        <p:spPr>
          <a:xfrm>
            <a:off x="8052816" y="320040"/>
            <a:ext cx="4139183" cy="5919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81000"/>
            <a:ext cx="11201400" cy="438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Peptides</a:t>
            </a:r>
            <a:endParaRPr sz="2800" dirty="0"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two </a:t>
            </a:r>
            <a:r>
              <a:rPr sz="2800" spc="-5" dirty="0">
                <a:latin typeface="Arial"/>
                <a:cs typeface="Arial"/>
              </a:rPr>
              <a:t>amino acids join by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dehydration reaction between the  </a:t>
            </a:r>
            <a:r>
              <a:rPr sz="2800" dirty="0">
                <a:latin typeface="Arial"/>
                <a:cs typeface="Arial"/>
              </a:rPr>
              <a:t>carboxyl </a:t>
            </a:r>
            <a:r>
              <a:rPr sz="2800" spc="-5" dirty="0">
                <a:latin typeface="Arial"/>
                <a:cs typeface="Arial"/>
              </a:rPr>
              <a:t>group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one and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amino group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30" dirty="0">
                <a:latin typeface="Arial"/>
                <a:cs typeface="Arial"/>
              </a:rPr>
              <a:t>another. </a:t>
            </a:r>
            <a:r>
              <a:rPr sz="2800" dirty="0">
                <a:latin typeface="Arial"/>
                <a:cs typeface="Arial"/>
              </a:rPr>
              <a:t>The  covalent </a:t>
            </a:r>
            <a:r>
              <a:rPr sz="2800" spc="-5" dirty="0">
                <a:latin typeface="Arial"/>
                <a:cs typeface="Arial"/>
              </a:rPr>
              <a:t>bond between </a:t>
            </a:r>
            <a:r>
              <a:rPr sz="2800" dirty="0">
                <a:latin typeface="Arial"/>
                <a:cs typeface="Arial"/>
              </a:rPr>
              <a:t>two </a:t>
            </a:r>
            <a:r>
              <a:rPr sz="2800" spc="-5" dirty="0">
                <a:latin typeface="Arial"/>
                <a:cs typeface="Arial"/>
              </a:rPr>
              <a:t>amino acids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called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peptide bond.  When three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more amino </a:t>
            </a:r>
            <a:r>
              <a:rPr sz="2800" dirty="0">
                <a:latin typeface="Arial"/>
                <a:cs typeface="Arial"/>
              </a:rPr>
              <a:t>acids are </a:t>
            </a:r>
            <a:r>
              <a:rPr sz="2800" spc="-5" dirty="0">
                <a:latin typeface="Arial"/>
                <a:cs typeface="Arial"/>
              </a:rPr>
              <a:t>linked </a:t>
            </a:r>
            <a:r>
              <a:rPr sz="2800" spc="-1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peptide bonds, </a:t>
            </a:r>
            <a:r>
              <a:rPr sz="2800" dirty="0">
                <a:latin typeface="Arial"/>
                <a:cs typeface="Arial"/>
              </a:rPr>
              <a:t>the  chain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dirty="0">
                <a:latin typeface="Arial"/>
                <a:cs typeface="Arial"/>
              </a:rPr>
              <a:t>results is called a </a:t>
            </a:r>
            <a:r>
              <a:rPr sz="2800" spc="-5" dirty="0">
                <a:latin typeface="Arial"/>
                <a:cs typeface="Arial"/>
              </a:rPr>
              <a:t>polypeptide.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atoms </a:t>
            </a:r>
            <a:r>
              <a:rPr sz="2800" dirty="0">
                <a:latin typeface="Arial"/>
                <a:cs typeface="Arial"/>
              </a:rPr>
              <a:t>associated  with </a:t>
            </a:r>
            <a:r>
              <a:rPr sz="2800" spc="-5" dirty="0">
                <a:latin typeface="Arial"/>
                <a:cs typeface="Arial"/>
              </a:rPr>
              <a:t>the peptide bond </a:t>
            </a:r>
            <a:r>
              <a:rPr sz="2800" dirty="0">
                <a:latin typeface="Arial"/>
                <a:cs typeface="Arial"/>
              </a:rPr>
              <a:t>share </a:t>
            </a:r>
            <a:r>
              <a:rPr sz="2800" spc="-5" dirty="0">
                <a:latin typeface="Arial"/>
                <a:cs typeface="Arial"/>
              </a:rPr>
              <a:t>the electrons unevenly </a:t>
            </a:r>
            <a:r>
              <a:rPr sz="2800" dirty="0">
                <a:latin typeface="Arial"/>
                <a:cs typeface="Arial"/>
              </a:rPr>
              <a:t>because  oxygen attracts </a:t>
            </a:r>
            <a:r>
              <a:rPr sz="2800" spc="-5" dirty="0">
                <a:latin typeface="Arial"/>
                <a:cs typeface="Arial"/>
              </a:rPr>
              <a:t>electrons more than nitrogen. Therefore, the  hydrogen attached </a:t>
            </a:r>
            <a:r>
              <a:rPr sz="2800" dirty="0">
                <a:latin typeface="Arial"/>
                <a:cs typeface="Arial"/>
              </a:rPr>
              <a:t>to the </a:t>
            </a:r>
            <a:r>
              <a:rPr sz="2800" spc="-5" dirty="0">
                <a:latin typeface="Arial"/>
                <a:cs typeface="Arial"/>
              </a:rPr>
              <a:t>nitrogen has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slightly positive  charge(δ+), whereas the </a:t>
            </a:r>
            <a:r>
              <a:rPr sz="2800" dirty="0">
                <a:latin typeface="Arial"/>
                <a:cs typeface="Arial"/>
              </a:rPr>
              <a:t>oxygen </a:t>
            </a:r>
            <a:r>
              <a:rPr sz="2800" spc="-5" dirty="0">
                <a:latin typeface="Arial"/>
                <a:cs typeface="Arial"/>
              </a:rPr>
              <a:t>has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slightly negative charge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(δ</a:t>
            </a:r>
            <a:r>
              <a:rPr sz="3200" dirty="0">
                <a:latin typeface="Arial"/>
                <a:cs typeface="Arial"/>
              </a:rPr>
              <a:t>−)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263896"/>
            <a:ext cx="3276599" cy="136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4953000"/>
            <a:ext cx="89154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30834"/>
            <a:ext cx="5748655" cy="619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All </a:t>
            </a:r>
            <a:r>
              <a:rPr sz="3200" spc="-5" dirty="0">
                <a:latin typeface="Times New Roman"/>
                <a:cs typeface="Times New Roman"/>
              </a:rPr>
              <a:t>animal </a:t>
            </a:r>
            <a:r>
              <a:rPr sz="3200" dirty="0">
                <a:latin typeface="Times New Roman"/>
                <a:cs typeface="Times New Roman"/>
              </a:rPr>
              <a:t>proteins (except  </a:t>
            </a:r>
            <a:r>
              <a:rPr sz="3200" spc="-5" dirty="0">
                <a:latin typeface="Times New Roman"/>
                <a:cs typeface="Times New Roman"/>
              </a:rPr>
              <a:t>gelatin) </a:t>
            </a:r>
            <a:r>
              <a:rPr sz="3200" dirty="0">
                <a:latin typeface="Times New Roman"/>
                <a:cs typeface="Times New Roman"/>
              </a:rPr>
              <a:t>are complete </a:t>
            </a:r>
            <a:r>
              <a:rPr sz="3200" spc="-5" dirty="0">
                <a:latin typeface="Times New Roman"/>
                <a:cs typeface="Times New Roman"/>
              </a:rPr>
              <a:t>proteins. All  </a:t>
            </a:r>
            <a:r>
              <a:rPr sz="3200" dirty="0">
                <a:latin typeface="Times New Roman"/>
                <a:cs typeface="Times New Roman"/>
              </a:rPr>
              <a:t>vegetable proteins (except</a:t>
            </a:r>
            <a:r>
              <a:rPr sz="3200" spc="6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soya  bean) are incomplete proteins.  This creates a potential problem  for </a:t>
            </a:r>
            <a:r>
              <a:rPr sz="3200" spc="-5" dirty="0">
                <a:latin typeface="Times New Roman"/>
                <a:cs typeface="Times New Roman"/>
              </a:rPr>
              <a:t>those </a:t>
            </a:r>
            <a:r>
              <a:rPr sz="3200" dirty="0">
                <a:latin typeface="Times New Roman"/>
                <a:cs typeface="Times New Roman"/>
              </a:rPr>
              <a:t>people who never </a:t>
            </a:r>
            <a:r>
              <a:rPr sz="3200" spc="5" dirty="0">
                <a:latin typeface="Times New Roman"/>
                <a:cs typeface="Times New Roman"/>
              </a:rPr>
              <a:t>eat  </a:t>
            </a:r>
            <a:r>
              <a:rPr sz="3200" dirty="0">
                <a:latin typeface="Times New Roman"/>
                <a:cs typeface="Times New Roman"/>
              </a:rPr>
              <a:t>food of </a:t>
            </a:r>
            <a:r>
              <a:rPr sz="3200" spc="-5" dirty="0">
                <a:latin typeface="Times New Roman"/>
                <a:cs typeface="Times New Roman"/>
              </a:rPr>
              <a:t>animal origin  </a:t>
            </a:r>
            <a:r>
              <a:rPr sz="3200" dirty="0">
                <a:latin typeface="Times New Roman"/>
                <a:cs typeface="Times New Roman"/>
              </a:rPr>
              <a:t>(vegetarians), for they must plan  their diets and </a:t>
            </a:r>
            <a:r>
              <a:rPr sz="3200" spc="-5" dirty="0">
                <a:latin typeface="Times New Roman"/>
                <a:cs typeface="Times New Roman"/>
              </a:rPr>
              <a:t>food supplements  </a:t>
            </a:r>
            <a:r>
              <a:rPr sz="3200" dirty="0">
                <a:latin typeface="Times New Roman"/>
                <a:cs typeface="Times New Roman"/>
              </a:rPr>
              <a:t>very carefully </a:t>
            </a:r>
            <a:r>
              <a:rPr sz="3200" spc="-5" dirty="0">
                <a:latin typeface="Times New Roman"/>
                <a:cs typeface="Times New Roman"/>
              </a:rPr>
              <a:t>if </a:t>
            </a:r>
            <a:r>
              <a:rPr sz="3200" dirty="0">
                <a:latin typeface="Times New Roman"/>
                <a:cs typeface="Times New Roman"/>
              </a:rPr>
              <a:t>they </a:t>
            </a:r>
            <a:r>
              <a:rPr sz="3200" spc="-10" dirty="0">
                <a:latin typeface="Times New Roman"/>
                <a:cs typeface="Times New Roman"/>
              </a:rPr>
              <a:t>are </a:t>
            </a:r>
            <a:r>
              <a:rPr sz="3200" spc="5" dirty="0">
                <a:latin typeface="Times New Roman"/>
                <a:cs typeface="Times New Roman"/>
              </a:rPr>
              <a:t>not </a:t>
            </a:r>
            <a:r>
              <a:rPr sz="3200" spc="-15" dirty="0">
                <a:latin typeface="Times New Roman"/>
                <a:cs typeface="Times New Roman"/>
              </a:rPr>
              <a:t>to  </a:t>
            </a:r>
            <a:r>
              <a:rPr sz="3200" dirty="0">
                <a:latin typeface="Times New Roman"/>
                <a:cs typeface="Times New Roman"/>
              </a:rPr>
              <a:t>suite; from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malnutrition.</a:t>
            </a:r>
          </a:p>
        </p:txBody>
      </p:sp>
      <p:sp>
        <p:nvSpPr>
          <p:cNvPr id="3" name="object 3"/>
          <p:cNvSpPr/>
          <p:nvPr/>
        </p:nvSpPr>
        <p:spPr>
          <a:xfrm>
            <a:off x="6748271" y="0"/>
            <a:ext cx="544372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-76200"/>
            <a:ext cx="11811000" cy="6826250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639"/>
              </a:spcBef>
            </a:pPr>
            <a:r>
              <a:rPr sz="3000" b="1" dirty="0">
                <a:latin typeface="Times New Roman"/>
                <a:cs typeface="Times New Roman"/>
              </a:rPr>
              <a:t>PROTEINS </a:t>
            </a:r>
            <a:r>
              <a:rPr sz="3000" b="1" spc="-5" dirty="0">
                <a:latin typeface="Times New Roman"/>
                <a:cs typeface="Times New Roman"/>
              </a:rPr>
              <a:t>IN </a:t>
            </a:r>
            <a:r>
              <a:rPr sz="3000" b="1" dirty="0">
                <a:latin typeface="Times New Roman"/>
                <a:cs typeface="Times New Roman"/>
              </a:rPr>
              <a:t>OUR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FOOD</a:t>
            </a:r>
            <a:endParaRPr sz="3000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14999"/>
              </a:lnSpc>
              <a:spcBef>
                <a:spcPts val="1000"/>
              </a:spcBef>
            </a:pPr>
            <a:r>
              <a:rPr sz="3000" spc="-5" dirty="0">
                <a:latin typeface="Times New Roman"/>
                <a:cs typeface="Times New Roman"/>
              </a:rPr>
              <a:t>It </a:t>
            </a:r>
            <a:r>
              <a:rPr sz="3000" dirty="0">
                <a:latin typeface="Times New Roman"/>
                <a:cs typeface="Times New Roman"/>
              </a:rPr>
              <a:t>can be seen that meats are the best source of protein but that legumes and  nuts are quits good. There are occasions when greater amounts of protein need  </a:t>
            </a:r>
            <a:r>
              <a:rPr sz="3000" spc="-5" dirty="0">
                <a:latin typeface="Times New Roman"/>
                <a:cs typeface="Times New Roman"/>
              </a:rPr>
              <a:t>to be </a:t>
            </a:r>
            <a:r>
              <a:rPr sz="3000" dirty="0">
                <a:latin typeface="Times New Roman"/>
                <a:cs typeface="Times New Roman"/>
              </a:rPr>
              <a:t>eaten, such </a:t>
            </a:r>
            <a:r>
              <a:rPr sz="3000" spc="-5" dirty="0">
                <a:latin typeface="Times New Roman"/>
                <a:cs typeface="Times New Roman"/>
              </a:rPr>
              <a:t>as during </a:t>
            </a:r>
            <a:r>
              <a:rPr sz="3000" dirty="0">
                <a:latin typeface="Times New Roman"/>
                <a:cs typeface="Times New Roman"/>
              </a:rPr>
              <a:t>growth.Other times when the protein component </a:t>
            </a:r>
            <a:r>
              <a:rPr sz="3000" spc="-5" dirty="0">
                <a:latin typeface="Times New Roman"/>
                <a:cs typeface="Times New Roman"/>
              </a:rPr>
              <a:t>of  </a:t>
            </a:r>
            <a:r>
              <a:rPr sz="3000" dirty="0">
                <a:latin typeface="Times New Roman"/>
                <a:cs typeface="Times New Roman"/>
              </a:rPr>
              <a:t>the diet needs </a:t>
            </a:r>
            <a:r>
              <a:rPr sz="3000" spc="-5" dirty="0">
                <a:latin typeface="Times New Roman"/>
                <a:cs typeface="Times New Roman"/>
              </a:rPr>
              <a:t>to </a:t>
            </a:r>
            <a:r>
              <a:rPr sz="3000" dirty="0">
                <a:latin typeface="Times New Roman"/>
                <a:cs typeface="Times New Roman"/>
              </a:rPr>
              <a:t>be </a:t>
            </a:r>
            <a:r>
              <a:rPr sz="3000" spc="-5" dirty="0">
                <a:latin typeface="Times New Roman"/>
                <a:cs typeface="Times New Roman"/>
              </a:rPr>
              <a:t>increased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are:</a:t>
            </a:r>
            <a:endParaRPr sz="3000" dirty="0">
              <a:latin typeface="Times New Roman"/>
              <a:cs typeface="Times New Roman"/>
            </a:endParaRPr>
          </a:p>
          <a:p>
            <a:pPr marL="384175" indent="-372110" algn="l" rtl="0">
              <a:lnSpc>
                <a:spcPct val="100000"/>
              </a:lnSpc>
              <a:spcBef>
                <a:spcPts val="1535"/>
              </a:spcBef>
              <a:buSzPct val="96666"/>
              <a:buAutoNum type="alphaUcPeriod"/>
              <a:tabLst>
                <a:tab pos="384810" algn="l"/>
              </a:tabLst>
            </a:pPr>
            <a:r>
              <a:rPr sz="3000" b="1" spc="-5" dirty="0">
                <a:latin typeface="Times New Roman"/>
                <a:cs typeface="Times New Roman"/>
              </a:rPr>
              <a:t>During</a:t>
            </a:r>
            <a:r>
              <a:rPr sz="3000" b="1" spc="-10" dirty="0">
                <a:latin typeface="Times New Roman"/>
                <a:cs typeface="Times New Roman"/>
              </a:rPr>
              <a:t> pregnancy</a:t>
            </a:r>
            <a:endParaRPr sz="3000" dirty="0">
              <a:latin typeface="Times New Roman"/>
              <a:cs typeface="Times New Roman"/>
            </a:endParaRPr>
          </a:p>
          <a:p>
            <a:pPr marL="362585" indent="-350520" algn="l" rtl="0">
              <a:lnSpc>
                <a:spcPct val="100000"/>
              </a:lnSpc>
              <a:spcBef>
                <a:spcPts val="1550"/>
              </a:spcBef>
              <a:buSzPct val="96666"/>
              <a:buAutoNum type="alphaUcPeriod"/>
              <a:tabLst>
                <a:tab pos="363220" algn="l"/>
              </a:tabLst>
            </a:pPr>
            <a:r>
              <a:rPr sz="3000" b="1" spc="-5" dirty="0">
                <a:latin typeface="Times New Roman"/>
                <a:cs typeface="Times New Roman"/>
              </a:rPr>
              <a:t>During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lactation</a:t>
            </a:r>
            <a:endParaRPr sz="3000" dirty="0">
              <a:latin typeface="Times New Roman"/>
              <a:cs typeface="Times New Roman"/>
            </a:endParaRPr>
          </a:p>
          <a:p>
            <a:pPr marL="384175" indent="-372110" algn="l" rtl="0">
              <a:lnSpc>
                <a:spcPct val="100000"/>
              </a:lnSpc>
              <a:spcBef>
                <a:spcPts val="1535"/>
              </a:spcBef>
              <a:buSzPct val="96666"/>
              <a:buAutoNum type="alphaUcPeriod"/>
              <a:tabLst>
                <a:tab pos="384810" algn="l"/>
              </a:tabLst>
            </a:pPr>
            <a:r>
              <a:rPr sz="3000" b="1" spc="-5" dirty="0">
                <a:latin typeface="Times New Roman"/>
                <a:cs typeface="Times New Roman"/>
              </a:rPr>
              <a:t>During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convalescence</a:t>
            </a:r>
            <a:endParaRPr sz="3000" dirty="0">
              <a:latin typeface="Times New Roman"/>
              <a:cs typeface="Times New Roman"/>
            </a:endParaRPr>
          </a:p>
          <a:p>
            <a:pPr marL="384175" indent="-372110" algn="l" rtl="0">
              <a:lnSpc>
                <a:spcPct val="100000"/>
              </a:lnSpc>
              <a:spcBef>
                <a:spcPts val="1535"/>
              </a:spcBef>
              <a:buSzPct val="96666"/>
              <a:buAutoNum type="alphaUcPeriod"/>
              <a:tabLst>
                <a:tab pos="384810" algn="l"/>
              </a:tabLst>
            </a:pPr>
            <a:r>
              <a:rPr sz="3000" b="1" dirty="0">
                <a:latin typeface="Times New Roman"/>
                <a:cs typeface="Times New Roman"/>
              </a:rPr>
              <a:t>During </a:t>
            </a:r>
            <a:r>
              <a:rPr sz="3000" b="1" spc="-5" dirty="0">
                <a:latin typeface="Times New Roman"/>
                <a:cs typeface="Times New Roman"/>
              </a:rPr>
              <a:t>an infectious disease and </a:t>
            </a:r>
            <a:r>
              <a:rPr sz="3000" b="1" dirty="0">
                <a:latin typeface="Times New Roman"/>
                <a:cs typeface="Times New Roman"/>
              </a:rPr>
              <a:t>fever</a:t>
            </a:r>
            <a:endParaRPr sz="3000" dirty="0">
              <a:latin typeface="Times New Roman"/>
              <a:cs typeface="Times New Roman"/>
            </a:endParaRPr>
          </a:p>
          <a:p>
            <a:pPr marL="362585" indent="-350520" algn="l" rtl="0">
              <a:lnSpc>
                <a:spcPct val="100000"/>
              </a:lnSpc>
              <a:spcBef>
                <a:spcPts val="1550"/>
              </a:spcBef>
              <a:buSzPct val="96666"/>
              <a:buAutoNum type="alphaUcPeriod"/>
              <a:tabLst>
                <a:tab pos="363220" algn="l"/>
              </a:tabLst>
            </a:pPr>
            <a:r>
              <a:rPr sz="3000" b="1" spc="-10" dirty="0">
                <a:latin typeface="Times New Roman"/>
                <a:cs typeface="Times New Roman"/>
              </a:rPr>
              <a:t>in </a:t>
            </a:r>
            <a:r>
              <a:rPr sz="3000" b="1" spc="-5" dirty="0">
                <a:latin typeface="Times New Roman"/>
                <a:cs typeface="Times New Roman"/>
              </a:rPr>
              <a:t>cases </a:t>
            </a:r>
            <a:r>
              <a:rPr sz="3000" b="1" dirty="0">
                <a:latin typeface="Times New Roman"/>
                <a:cs typeface="Times New Roman"/>
              </a:rPr>
              <a:t>of </a:t>
            </a:r>
            <a:r>
              <a:rPr sz="3000" b="1" spc="-15" dirty="0">
                <a:latin typeface="Times New Roman"/>
                <a:cs typeface="Times New Roman"/>
              </a:rPr>
              <a:t>over-active </a:t>
            </a:r>
            <a:r>
              <a:rPr sz="3000" b="1" spc="-10" dirty="0">
                <a:latin typeface="Times New Roman"/>
                <a:cs typeface="Times New Roman"/>
              </a:rPr>
              <a:t>thyroid</a:t>
            </a:r>
            <a:r>
              <a:rPr sz="3000" b="1" spc="6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gland</a:t>
            </a:r>
            <a:endParaRPr sz="3000" dirty="0">
              <a:latin typeface="Times New Roman"/>
              <a:cs typeface="Times New Roman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535"/>
              </a:spcBef>
              <a:buSzPct val="96666"/>
              <a:buAutoNum type="alphaUcPeriod"/>
              <a:tabLst>
                <a:tab pos="355600" algn="l"/>
              </a:tabLst>
            </a:pPr>
            <a:r>
              <a:rPr sz="3000" b="1" dirty="0">
                <a:latin typeface="Times New Roman"/>
                <a:cs typeface="Times New Roman"/>
              </a:rPr>
              <a:t>For </a:t>
            </a:r>
            <a:r>
              <a:rPr sz="3000" b="1" spc="-5" dirty="0">
                <a:latin typeface="Times New Roman"/>
                <a:cs typeface="Times New Roman"/>
              </a:rPr>
              <a:t>those suffering</a:t>
            </a:r>
            <a:r>
              <a:rPr sz="3000" b="1" spc="-3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burns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722" y="995378"/>
            <a:ext cx="7306309" cy="5634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2395" algn="just" rtl="0">
              <a:lnSpc>
                <a:spcPct val="114999"/>
              </a:lnSpc>
              <a:spcBef>
                <a:spcPts val="95"/>
              </a:spcBef>
            </a:pPr>
            <a:r>
              <a:rPr sz="3200" spc="-30" dirty="0">
                <a:latin typeface="Arial"/>
                <a:cs typeface="Arial"/>
              </a:rPr>
              <a:t>We </a:t>
            </a:r>
            <a:r>
              <a:rPr sz="3200" spc="-5" dirty="0">
                <a:latin typeface="Arial"/>
                <a:cs typeface="Arial"/>
              </a:rPr>
              <a:t>need firstly </a:t>
            </a:r>
            <a:r>
              <a:rPr sz="3200" dirty="0">
                <a:latin typeface="Arial"/>
                <a:cs typeface="Arial"/>
              </a:rPr>
              <a:t>to say </a:t>
            </a:r>
            <a:r>
              <a:rPr sz="3200" spc="-5" dirty="0">
                <a:latin typeface="Arial"/>
                <a:cs typeface="Arial"/>
              </a:rPr>
              <a:t>what </a:t>
            </a:r>
            <a:r>
              <a:rPr sz="3200" dirty="0">
                <a:latin typeface="Arial"/>
                <a:cs typeface="Arial"/>
              </a:rPr>
              <a:t>we </a:t>
            </a:r>
            <a:r>
              <a:rPr sz="3200" spc="-5" dirty="0">
                <a:latin typeface="Arial"/>
                <a:cs typeface="Arial"/>
              </a:rPr>
              <a:t>mean </a:t>
            </a:r>
            <a:r>
              <a:rPr sz="3200" spc="-10" dirty="0">
                <a:latin typeface="Arial"/>
                <a:cs typeface="Arial"/>
              </a:rPr>
              <a:t>by 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"food". </a:t>
            </a:r>
            <a:r>
              <a:rPr sz="3200" dirty="0">
                <a:latin typeface="Arial"/>
                <a:cs typeface="Arial"/>
              </a:rPr>
              <a:t>Food can be </a:t>
            </a:r>
            <a:r>
              <a:rPr sz="3200" spc="-5" dirty="0">
                <a:latin typeface="Arial"/>
                <a:cs typeface="Arial"/>
              </a:rPr>
              <a:t>solid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liquid,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that 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they are eaten </a:t>
            </a:r>
            <a:r>
              <a:rPr sz="3200" dirty="0">
                <a:latin typeface="Arial"/>
                <a:cs typeface="Arial"/>
              </a:rPr>
              <a:t>or drunk. The type of  </a:t>
            </a:r>
            <a:r>
              <a:rPr sz="3200" spc="-5" dirty="0">
                <a:latin typeface="Arial"/>
                <a:cs typeface="Arial"/>
              </a:rPr>
              <a:t>material that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called food will </a:t>
            </a:r>
            <a:r>
              <a:rPr sz="3200" spc="-15" dirty="0">
                <a:latin typeface="Arial"/>
                <a:cs typeface="Arial"/>
              </a:rPr>
              <a:t>differ  </a:t>
            </a:r>
            <a:r>
              <a:rPr sz="3200" dirty="0">
                <a:latin typeface="Arial"/>
                <a:cs typeface="Arial"/>
              </a:rPr>
              <a:t>from country to </a:t>
            </a:r>
            <a:r>
              <a:rPr sz="3200" spc="-30" dirty="0">
                <a:latin typeface="Arial"/>
                <a:cs typeface="Arial"/>
              </a:rPr>
              <a:t>country. </a:t>
            </a:r>
            <a:r>
              <a:rPr sz="3200" dirty="0">
                <a:latin typeface="Arial"/>
                <a:cs typeface="Arial"/>
              </a:rPr>
              <a:t>Not </a:t>
            </a:r>
            <a:r>
              <a:rPr sz="3200" spc="-5" dirty="0">
                <a:latin typeface="Arial"/>
                <a:cs typeface="Arial"/>
              </a:rPr>
              <a:t>too many </a:t>
            </a:r>
            <a:r>
              <a:rPr sz="3200" dirty="0">
                <a:latin typeface="Arial"/>
                <a:cs typeface="Arial"/>
              </a:rPr>
              <a:t>of  the </a:t>
            </a:r>
            <a:r>
              <a:rPr sz="3200" spc="-5" dirty="0">
                <a:latin typeface="Arial"/>
                <a:cs typeface="Arial"/>
              </a:rPr>
              <a:t>people reading this book will </a:t>
            </a:r>
            <a:r>
              <a:rPr sz="3200" dirty="0">
                <a:latin typeface="Arial"/>
                <a:cs typeface="Arial"/>
              </a:rPr>
              <a:t>be  accustomed to </a:t>
            </a:r>
            <a:r>
              <a:rPr sz="3200" spc="-5" dirty="0">
                <a:latin typeface="Arial"/>
                <a:cs typeface="Arial"/>
              </a:rPr>
              <a:t>hors, dog </a:t>
            </a:r>
            <a:r>
              <a:rPr sz="3200" spc="-1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ants </a:t>
            </a:r>
            <a:r>
              <a:rPr sz="3200" dirty="0">
                <a:latin typeface="Arial"/>
                <a:cs typeface="Arial"/>
              </a:rPr>
              <a:t>as  items of </a:t>
            </a:r>
            <a:r>
              <a:rPr sz="3200" spc="-5" dirty="0">
                <a:latin typeface="Arial"/>
                <a:cs typeface="Arial"/>
              </a:rPr>
              <a:t>food, but there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acceptable 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food will </a:t>
            </a:r>
            <a:r>
              <a:rPr sz="3200" spc="-10" dirty="0">
                <a:latin typeface="Arial"/>
                <a:cs typeface="Arial"/>
              </a:rPr>
              <a:t>differ </a:t>
            </a:r>
            <a:r>
              <a:rPr sz="3200" dirty="0">
                <a:latin typeface="Arial"/>
                <a:cs typeface="Arial"/>
              </a:rPr>
              <a:t>from </a:t>
            </a:r>
            <a:r>
              <a:rPr sz="3200" spc="-5" dirty="0">
                <a:latin typeface="Arial"/>
                <a:cs typeface="Arial"/>
              </a:rPr>
              <a:t>culture </a:t>
            </a:r>
            <a:r>
              <a:rPr sz="3200" dirty="0">
                <a:latin typeface="Arial"/>
                <a:cs typeface="Arial"/>
              </a:rPr>
              <a:t>to culture  </a:t>
            </a:r>
            <a:r>
              <a:rPr sz="3200" spc="-5" dirty="0">
                <a:latin typeface="Arial"/>
                <a:cs typeface="Arial"/>
              </a:rPr>
              <a:t>and country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country.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722" y="221107"/>
            <a:ext cx="1148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INTRODUCTION </a:t>
            </a:r>
            <a:r>
              <a:rPr sz="3600" b="1" spc="-35" dirty="0">
                <a:latin typeface="Arial"/>
                <a:cs typeface="Arial"/>
              </a:rPr>
              <a:t>TO </a:t>
            </a:r>
            <a:r>
              <a:rPr sz="3600" b="1" spc="-5" dirty="0">
                <a:latin typeface="Arial"/>
                <a:cs typeface="Arial"/>
              </a:rPr>
              <a:t>FOODS, </a:t>
            </a:r>
            <a:r>
              <a:rPr sz="3600" b="1" dirty="0">
                <a:latin typeface="Arial"/>
                <a:cs typeface="Arial"/>
              </a:rPr>
              <a:t>NUTRIENTS </a:t>
            </a:r>
            <a:r>
              <a:rPr sz="3600" b="1" spc="-5" dirty="0">
                <a:latin typeface="Arial"/>
                <a:cs typeface="Arial"/>
              </a:rPr>
              <a:t>AND</a:t>
            </a:r>
            <a:r>
              <a:rPr sz="3600" b="1" spc="-17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DIETS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14004" y="845819"/>
            <a:ext cx="3648455" cy="2820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8288" y="3838955"/>
            <a:ext cx="4468367" cy="2510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960861" cy="663829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530"/>
              </a:spcBef>
            </a:pPr>
            <a:r>
              <a:rPr sz="2400" b="1" spc="-5" dirty="0">
                <a:latin typeface="Arial"/>
                <a:cs typeface="Arial"/>
              </a:rPr>
              <a:t>THE USES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PROTEINS</a:t>
            </a:r>
            <a:endParaRPr sz="2400" dirty="0">
              <a:latin typeface="Arial"/>
              <a:cs typeface="Arial"/>
            </a:endParaRPr>
          </a:p>
          <a:p>
            <a:pPr marL="96520" algn="just" rtl="0">
              <a:lnSpc>
                <a:spcPct val="100000"/>
              </a:lnSpc>
              <a:spcBef>
                <a:spcPts val="1430"/>
              </a:spcBef>
            </a:pPr>
            <a:r>
              <a:rPr sz="2400" spc="-5" dirty="0">
                <a:latin typeface="Arial"/>
                <a:cs typeface="Arial"/>
              </a:rPr>
              <a:t>Proteins are digested by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intestinal enzymes called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proteases.</a:t>
            </a:r>
            <a:endParaRPr sz="2400" dirty="0">
              <a:latin typeface="Arial"/>
              <a:cs typeface="Arial"/>
            </a:endParaRPr>
          </a:p>
          <a:p>
            <a:pPr marL="91440" algn="just" rtl="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This digestion produces amino acids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are absorbed into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  <a:p>
            <a:pPr marL="96520" algn="just" rtl="0">
              <a:lnSpc>
                <a:spcPct val="100000"/>
              </a:lnSpc>
              <a:spcBef>
                <a:spcPts val="1425"/>
              </a:spcBef>
            </a:pPr>
            <a:r>
              <a:rPr sz="2400" spc="-5" dirty="0">
                <a:latin typeface="Arial"/>
                <a:cs typeface="Arial"/>
              </a:rPr>
              <a:t>blood </a:t>
            </a:r>
            <a:r>
              <a:rPr sz="2400" dirty="0">
                <a:latin typeface="Arial"/>
                <a:cs typeface="Arial"/>
              </a:rPr>
              <a:t>stream </a:t>
            </a:r>
            <a:r>
              <a:rPr sz="2400" spc="-5" dirty="0">
                <a:latin typeface="Arial"/>
                <a:cs typeface="Arial"/>
              </a:rPr>
              <a:t>and distributed around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body </a:t>
            </a:r>
            <a:r>
              <a:rPr sz="2400" dirty="0">
                <a:latin typeface="Arial"/>
                <a:cs typeface="Arial"/>
              </a:rPr>
              <a:t>for use </a:t>
            </a:r>
            <a:r>
              <a:rPr sz="2400" spc="-5" dirty="0">
                <a:latin typeface="Arial"/>
                <a:cs typeface="Arial"/>
              </a:rPr>
              <a:t>as outlined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below:</a:t>
            </a:r>
            <a:endParaRPr sz="2400" dirty="0">
              <a:latin typeface="Arial"/>
              <a:cs typeface="Arial"/>
            </a:endParaRPr>
          </a:p>
          <a:p>
            <a:pPr marL="355600" indent="-342900" algn="just" rtl="0">
              <a:lnSpc>
                <a:spcPct val="100000"/>
              </a:lnSpc>
              <a:spcBef>
                <a:spcPts val="1430"/>
              </a:spcBef>
              <a:buAutoNum type="alphaU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New </a:t>
            </a:r>
            <a:r>
              <a:rPr sz="2400" dirty="0">
                <a:latin typeface="Arial"/>
                <a:cs typeface="Arial"/>
              </a:rPr>
              <a:t>tissues </a:t>
            </a:r>
            <a:r>
              <a:rPr sz="2400" spc="-5" dirty="0">
                <a:latin typeface="Arial"/>
                <a:cs typeface="Arial"/>
              </a:rPr>
              <a:t>are built, </a:t>
            </a:r>
            <a:r>
              <a:rPr sz="2400" dirty="0">
                <a:latin typeface="Arial"/>
                <a:cs typeface="Arial"/>
              </a:rPr>
              <a:t>Old tissues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repaired.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 rtl="0">
              <a:lnSpc>
                <a:spcPct val="114999"/>
              </a:lnSpc>
              <a:spcBef>
                <a:spcPts val="1010"/>
              </a:spcBef>
              <a:buAutoNum type="alphaU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Energy is produced (1 g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protein yields 4 kilocalories). This is an expensive way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produce </a:t>
            </a:r>
            <a:r>
              <a:rPr sz="2400" spc="-30" dirty="0">
                <a:latin typeface="Arial"/>
                <a:cs typeface="Arial"/>
              </a:rPr>
              <a:t>energy, </a:t>
            </a:r>
            <a:r>
              <a:rPr sz="2400" spc="-5" dirty="0">
                <a:latin typeface="Arial"/>
                <a:cs typeface="Arial"/>
              </a:rPr>
              <a:t>though, and is only used if we are </a:t>
            </a:r>
            <a:r>
              <a:rPr sz="2400" dirty="0">
                <a:latin typeface="Arial"/>
                <a:cs typeface="Arial"/>
              </a:rPr>
              <a:t>short of </a:t>
            </a:r>
            <a:r>
              <a:rPr sz="2400" spc="-5" dirty="0">
                <a:latin typeface="Arial"/>
                <a:cs typeface="Arial"/>
              </a:rPr>
              <a:t>carbohydrates and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fats.</a:t>
            </a:r>
            <a:endParaRPr sz="2400" dirty="0">
              <a:latin typeface="Arial"/>
              <a:cs typeface="Arial"/>
            </a:endParaRPr>
          </a:p>
          <a:p>
            <a:pPr marL="355600" marR="6350" indent="-342900" algn="just" rtl="0">
              <a:lnSpc>
                <a:spcPct val="114999"/>
              </a:lnSpc>
              <a:spcBef>
                <a:spcPts val="1000"/>
              </a:spcBef>
              <a:buAutoNum type="alphaU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 water balance of the body is </a:t>
            </a:r>
            <a:r>
              <a:rPr sz="2400" dirty="0">
                <a:latin typeface="Arial"/>
                <a:cs typeface="Arial"/>
              </a:rPr>
              <a:t>maintained. </a:t>
            </a:r>
            <a:r>
              <a:rPr sz="2400" spc="-5" dirty="0">
                <a:latin typeface="Arial"/>
                <a:cs typeface="Arial"/>
              </a:rPr>
              <a:t>This water balance can be upset if there  is not enough </a:t>
            </a:r>
            <a:r>
              <a:rPr sz="2400" dirty="0">
                <a:latin typeface="Arial"/>
                <a:cs typeface="Arial"/>
              </a:rPr>
              <a:t>protein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blood. The water </a:t>
            </a:r>
            <a:r>
              <a:rPr sz="2400" dirty="0">
                <a:latin typeface="Arial"/>
                <a:cs typeface="Arial"/>
              </a:rPr>
              <a:t>will </a:t>
            </a:r>
            <a:r>
              <a:rPr sz="2400" spc="-5" dirty="0">
                <a:latin typeface="Arial"/>
                <a:cs typeface="Arial"/>
              </a:rPr>
              <a:t>accumulate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tissues </a:t>
            </a:r>
            <a:r>
              <a:rPr sz="2400" dirty="0">
                <a:latin typeface="Arial"/>
                <a:cs typeface="Arial"/>
              </a:rPr>
              <a:t>causing  </a:t>
            </a:r>
            <a:r>
              <a:rPr sz="2400" spc="-5" dirty="0">
                <a:latin typeface="Arial"/>
                <a:cs typeface="Arial"/>
              </a:rPr>
              <a:t>swelling or edema </a:t>
            </a:r>
            <a:r>
              <a:rPr sz="2400" dirty="0">
                <a:latin typeface="Arial"/>
                <a:cs typeface="Arial"/>
              </a:rPr>
              <a:t>.This </a:t>
            </a:r>
            <a:r>
              <a:rPr sz="2400" spc="-5" dirty="0">
                <a:latin typeface="Arial"/>
                <a:cs typeface="Arial"/>
              </a:rPr>
              <a:t>can be seen in cases of kwashiorkor or protein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starvation.</a:t>
            </a:r>
            <a:endParaRPr sz="2400" dirty="0">
              <a:latin typeface="Arial"/>
              <a:cs typeface="Arial"/>
            </a:endParaRPr>
          </a:p>
          <a:p>
            <a:pPr marL="355600" indent="-342900" algn="just" rtl="0">
              <a:lnSpc>
                <a:spcPct val="100000"/>
              </a:lnSpc>
              <a:spcBef>
                <a:spcPts val="1430"/>
              </a:spcBef>
              <a:buAutoNum type="alphaU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Antibodies are made, these proteins help us </a:t>
            </a:r>
            <a:r>
              <a:rPr sz="2400" dirty="0">
                <a:latin typeface="Arial"/>
                <a:cs typeface="Arial"/>
              </a:rPr>
              <a:t>resist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disease.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 rtl="0">
              <a:lnSpc>
                <a:spcPct val="114999"/>
              </a:lnSpc>
              <a:spcBef>
                <a:spcPts val="1005"/>
              </a:spcBef>
              <a:buAutoNum type="alphaU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Many secretion of our bodies, including </a:t>
            </a:r>
            <a:r>
              <a:rPr sz="2400" dirty="0">
                <a:latin typeface="Arial"/>
                <a:cs typeface="Arial"/>
              </a:rPr>
              <a:t>all </a:t>
            </a:r>
            <a:r>
              <a:rPr sz="2400" spc="-5" dirty="0">
                <a:latin typeface="Arial"/>
                <a:cs typeface="Arial"/>
              </a:rPr>
              <a:t>enzymes </a:t>
            </a:r>
            <a:r>
              <a:rPr sz="2400" dirty="0">
                <a:latin typeface="Arial"/>
                <a:cs typeface="Arial"/>
              </a:rPr>
              <a:t>and some </a:t>
            </a:r>
            <a:r>
              <a:rPr sz="2400" spc="-5" dirty="0">
                <a:latin typeface="Arial"/>
                <a:cs typeface="Arial"/>
              </a:rPr>
              <a:t>hormones, are built </a:t>
            </a:r>
            <a:r>
              <a:rPr sz="2400" spc="-10" dirty="0">
                <a:latin typeface="Arial"/>
                <a:cs typeface="Arial"/>
              </a:rPr>
              <a:t>up 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amino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acids.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0242" y="49479"/>
            <a:ext cx="1127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70" dirty="0">
                <a:latin typeface="Times New Roman"/>
                <a:cs typeface="Times New Roman"/>
              </a:rPr>
              <a:t>F</a:t>
            </a:r>
            <a:r>
              <a:rPr sz="3600" b="1" spc="-260" dirty="0">
                <a:latin typeface="Times New Roman"/>
                <a:cs typeface="Times New Roman"/>
              </a:rPr>
              <a:t>A</a:t>
            </a:r>
            <a:r>
              <a:rPr sz="3600" b="1" dirty="0">
                <a:latin typeface="Times New Roman"/>
                <a:cs typeface="Times New Roman"/>
              </a:rPr>
              <a:t>TS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39" y="809782"/>
            <a:ext cx="11808461" cy="5591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5585" indent="101600" algn="l" rtl="0">
              <a:lnSpc>
                <a:spcPct val="114999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Fats are </a:t>
            </a:r>
            <a:r>
              <a:rPr sz="2800" spc="-5" dirty="0">
                <a:latin typeface="Times New Roman"/>
                <a:cs typeface="Times New Roman"/>
              </a:rPr>
              <a:t>energy-yielding </a:t>
            </a:r>
            <a:r>
              <a:rPr sz="2800" dirty="0">
                <a:latin typeface="Times New Roman"/>
                <a:cs typeface="Times New Roman"/>
              </a:rPr>
              <a:t>foods, when digested they </a:t>
            </a:r>
            <a:r>
              <a:rPr sz="2800" spc="5" dirty="0">
                <a:latin typeface="Times New Roman"/>
                <a:cs typeface="Times New Roman"/>
              </a:rPr>
              <a:t>release. </a:t>
            </a:r>
            <a:r>
              <a:rPr sz="2800" dirty="0">
                <a:latin typeface="Times New Roman"/>
                <a:cs typeface="Times New Roman"/>
              </a:rPr>
              <a:t>about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twice  as much </a:t>
            </a:r>
            <a:r>
              <a:rPr sz="2800" spc="-10" dirty="0">
                <a:latin typeface="Times New Roman"/>
                <a:cs typeface="Times New Roman"/>
              </a:rPr>
              <a:t>energy </a:t>
            </a:r>
            <a:r>
              <a:rPr sz="2800" dirty="0">
                <a:latin typeface="Times New Roman"/>
                <a:cs typeface="Times New Roman"/>
              </a:rPr>
              <a:t>as carbohydrates or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proteins.</a:t>
            </a:r>
          </a:p>
          <a:p>
            <a:pPr marL="12700" algn="l" rtl="0">
              <a:lnSpc>
                <a:spcPct val="100000"/>
              </a:lnSpc>
              <a:spcBef>
                <a:spcPts val="1585"/>
              </a:spcBef>
            </a:pPr>
            <a:r>
              <a:rPr sz="2800" spc="5" dirty="0">
                <a:latin typeface="Times New Roman"/>
                <a:cs typeface="Times New Roman"/>
              </a:rPr>
              <a:t>100 </a:t>
            </a:r>
            <a:r>
              <a:rPr sz="2800" dirty="0">
                <a:latin typeface="Times New Roman"/>
                <a:cs typeface="Times New Roman"/>
              </a:rPr>
              <a:t>g of fat yields </a:t>
            </a:r>
            <a:r>
              <a:rPr sz="2800" spc="5" dirty="0">
                <a:latin typeface="Times New Roman"/>
                <a:cs typeface="Times New Roman"/>
              </a:rPr>
              <a:t>900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kcal.</a:t>
            </a:r>
          </a:p>
          <a:p>
            <a:pPr marL="12700" marR="5807075" algn="l" rtl="0">
              <a:lnSpc>
                <a:spcPts val="5410"/>
              </a:lnSpc>
              <a:spcBef>
                <a:spcPts val="445"/>
              </a:spcBef>
            </a:pPr>
            <a:r>
              <a:rPr sz="2800" spc="5" dirty="0">
                <a:latin typeface="Times New Roman"/>
                <a:cs typeface="Times New Roman"/>
              </a:rPr>
              <a:t>100 </a:t>
            </a:r>
            <a:r>
              <a:rPr sz="2800" dirty="0">
                <a:latin typeface="Times New Roman"/>
                <a:cs typeface="Times New Roman"/>
              </a:rPr>
              <a:t>g of carbohydrate yields </a:t>
            </a:r>
            <a:r>
              <a:rPr sz="2800" spc="5" dirty="0">
                <a:latin typeface="Times New Roman"/>
                <a:cs typeface="Times New Roman"/>
              </a:rPr>
              <a:t>400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kcal  100 </a:t>
            </a:r>
            <a:r>
              <a:rPr sz="2800" dirty="0">
                <a:latin typeface="Times New Roman"/>
                <a:cs typeface="Times New Roman"/>
              </a:rPr>
              <a:t>g of protein yields </a:t>
            </a:r>
            <a:r>
              <a:rPr sz="2800" spc="5" dirty="0">
                <a:latin typeface="Times New Roman"/>
                <a:cs typeface="Times New Roman"/>
              </a:rPr>
              <a:t>400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kcal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14999"/>
              </a:lnSpc>
              <a:spcBef>
                <a:spcPts val="570"/>
              </a:spcBef>
            </a:pP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industrialized Europe </a:t>
            </a:r>
            <a:r>
              <a:rPr sz="2800" dirty="0">
                <a:latin typeface="Times New Roman"/>
                <a:cs typeface="Times New Roman"/>
              </a:rPr>
              <a:t>and North America fat makes up </a:t>
            </a:r>
            <a:r>
              <a:rPr sz="2800" spc="-5" dirty="0">
                <a:latin typeface="Times New Roman"/>
                <a:cs typeface="Times New Roman"/>
              </a:rPr>
              <a:t>about 15-20%  </a:t>
            </a:r>
            <a:r>
              <a:rPr sz="2800" dirty="0">
                <a:latin typeface="Times New Roman"/>
                <a:cs typeface="Times New Roman"/>
              </a:rPr>
              <a:t>by weight of our </a:t>
            </a:r>
            <a:r>
              <a:rPr sz="2800" spc="-5" dirty="0">
                <a:latin typeface="Times New Roman"/>
                <a:cs typeface="Times New Roman"/>
              </a:rPr>
              <a:t>food and </a:t>
            </a:r>
            <a:r>
              <a:rPr sz="2800" dirty="0">
                <a:latin typeface="Times New Roman"/>
                <a:cs typeface="Times New Roman"/>
              </a:rPr>
              <a:t>yields about </a:t>
            </a:r>
            <a:r>
              <a:rPr sz="2800" spc="-5" dirty="0">
                <a:latin typeface="Times New Roman"/>
                <a:cs typeface="Times New Roman"/>
              </a:rPr>
              <a:t>40% </a:t>
            </a:r>
            <a:r>
              <a:rPr sz="2800" dirty="0">
                <a:latin typeface="Times New Roman"/>
                <a:cs typeface="Times New Roman"/>
              </a:rPr>
              <a:t>of our calories. In </a:t>
            </a:r>
            <a:r>
              <a:rPr sz="2800" spc="-5" dirty="0">
                <a:latin typeface="Times New Roman"/>
                <a:cs typeface="Times New Roman"/>
              </a:rPr>
              <a:t>those  countries </a:t>
            </a:r>
            <a:r>
              <a:rPr sz="280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consume lower </a:t>
            </a:r>
            <a:r>
              <a:rPr sz="2800" dirty="0">
                <a:latin typeface="Times New Roman"/>
                <a:cs typeface="Times New Roman"/>
              </a:rPr>
              <a:t>amounts </a:t>
            </a:r>
            <a:r>
              <a:rPr sz="2800" spc="-5" dirty="0">
                <a:latin typeface="Times New Roman"/>
                <a:cs typeface="Times New Roman"/>
              </a:rPr>
              <a:t>of fat (25-30 </a:t>
            </a:r>
            <a:r>
              <a:rPr sz="2800" spc="5" dirty="0">
                <a:latin typeface="Calibri"/>
                <a:cs typeface="Calibri"/>
              </a:rPr>
              <a:t>%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diet </a:t>
            </a:r>
            <a:r>
              <a:rPr sz="2800" spc="-5" dirty="0">
                <a:latin typeface="Times New Roman"/>
                <a:cs typeface="Times New Roman"/>
              </a:rPr>
              <a:t>calories)  </a:t>
            </a:r>
            <a:r>
              <a:rPr sz="2800" dirty="0">
                <a:latin typeface="Times New Roman"/>
                <a:cs typeface="Times New Roman"/>
              </a:rPr>
              <a:t>there is also </a:t>
            </a:r>
            <a:r>
              <a:rPr sz="2800" spc="-5" dirty="0">
                <a:latin typeface="Times New Roman"/>
                <a:cs typeface="Times New Roman"/>
              </a:rPr>
              <a:t>lower </a:t>
            </a:r>
            <a:r>
              <a:rPr sz="2800" dirty="0">
                <a:latin typeface="Times New Roman"/>
                <a:cs typeface="Times New Roman"/>
              </a:rPr>
              <a:t>incidence of heart disease </a:t>
            </a:r>
            <a:r>
              <a:rPr sz="2800" spc="5" dirty="0">
                <a:latin typeface="Times New Roman"/>
                <a:cs typeface="Times New Roman"/>
              </a:rPr>
              <a:t>.Does </a:t>
            </a:r>
            <a:r>
              <a:rPr sz="2800" dirty="0">
                <a:latin typeface="Times New Roman"/>
                <a:cs typeface="Times New Roman"/>
              </a:rPr>
              <a:t>this men that </a:t>
            </a:r>
            <a:r>
              <a:rPr sz="2800" spc="-5" dirty="0">
                <a:latin typeface="Times New Roman"/>
                <a:cs typeface="Times New Roman"/>
              </a:rPr>
              <a:t>fatty  </a:t>
            </a:r>
            <a:r>
              <a:rPr sz="2800" dirty="0">
                <a:latin typeface="Times New Roman"/>
                <a:cs typeface="Times New Roman"/>
              </a:rPr>
              <a:t>foods cause heart disease? It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as easy as that. </a:t>
            </a:r>
            <a:r>
              <a:rPr sz="2800" spc="-125" dirty="0">
                <a:latin typeface="Times New Roman"/>
                <a:cs typeface="Times New Roman"/>
              </a:rPr>
              <a:t>We </a:t>
            </a:r>
            <a:r>
              <a:rPr sz="2800" dirty="0">
                <a:latin typeface="Times New Roman"/>
                <a:cs typeface="Times New Roman"/>
              </a:rPr>
              <a:t>shall discuss this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later.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" y="2807309"/>
            <a:ext cx="12078335" cy="3932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203835" algn="l" rtl="0">
              <a:lnSpc>
                <a:spcPct val="114999"/>
              </a:lnSpc>
              <a:spcBef>
                <a:spcPts val="105"/>
              </a:spcBef>
            </a:pPr>
            <a:r>
              <a:rPr sz="2900" dirty="0">
                <a:latin typeface="Arial"/>
                <a:cs typeface="Arial"/>
              </a:rPr>
              <a:t>Chemically fats are made up of carbon, hydrogen and oxygen but not in  the same proportion as they are in carbohydrates </a:t>
            </a:r>
            <a:r>
              <a:rPr sz="2900" spc="10" dirty="0">
                <a:latin typeface="Arial"/>
                <a:cs typeface="Arial"/>
              </a:rPr>
              <a:t>(CH</a:t>
            </a:r>
            <a:r>
              <a:rPr sz="2850" spc="15" baseline="-20467" dirty="0">
                <a:latin typeface="Arial"/>
                <a:cs typeface="Arial"/>
              </a:rPr>
              <a:t>2</a:t>
            </a:r>
            <a:r>
              <a:rPr sz="2900" spc="10" dirty="0">
                <a:latin typeface="Arial"/>
                <a:cs typeface="Arial"/>
              </a:rPr>
              <a:t>O). </a:t>
            </a:r>
            <a:r>
              <a:rPr sz="2900" dirty="0">
                <a:latin typeface="Arial"/>
                <a:cs typeface="Arial"/>
              </a:rPr>
              <a:t>In fats there</a:t>
            </a:r>
            <a:r>
              <a:rPr sz="2900" spc="-3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is  more carbon and hydrogen and relatively less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oxygen.</a:t>
            </a:r>
            <a:endParaRPr sz="2900" dirty="0">
              <a:latin typeface="Arial"/>
              <a:cs typeface="Arial"/>
            </a:endParaRPr>
          </a:p>
          <a:p>
            <a:pPr marL="39370" marR="30480" algn="just" rtl="0">
              <a:lnSpc>
                <a:spcPct val="100000"/>
              </a:lnSpc>
              <a:spcBef>
                <a:spcPts val="1345"/>
              </a:spcBef>
            </a:pPr>
            <a:r>
              <a:rPr sz="2900" dirty="0">
                <a:latin typeface="Arial"/>
                <a:cs typeface="Arial"/>
              </a:rPr>
              <a:t>Fats are essential to our health and are familiar to everybody because we  eat them at most meals in one form or </a:t>
            </a:r>
            <a:r>
              <a:rPr sz="2900" spc="-20" dirty="0">
                <a:latin typeface="Arial"/>
                <a:cs typeface="Arial"/>
              </a:rPr>
              <a:t>another. </a:t>
            </a:r>
            <a:r>
              <a:rPr sz="2900" dirty="0">
                <a:latin typeface="Arial"/>
                <a:cs typeface="Arial"/>
              </a:rPr>
              <a:t>Fats are lipids, that is</a:t>
            </a:r>
            <a:r>
              <a:rPr sz="2900" spc="-2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they  belong to a wide group of chemicals that include waxes and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cholesterol.</a:t>
            </a:r>
          </a:p>
          <a:p>
            <a:pPr marL="39370" marR="249554" algn="just" rtl="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Fats are also described as triglycerides, because they are made up</a:t>
            </a:r>
            <a:r>
              <a:rPr sz="2900" spc="-2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from  three molecules of glycerol combined with three fatty acids, as shown</a:t>
            </a:r>
            <a:r>
              <a:rPr sz="2900" spc="-2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761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2037060" cy="639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marR="4593590" indent="-102235" algn="l" rtl="0">
              <a:lnSpc>
                <a:spcPct val="141100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The fats that we eat </a:t>
            </a:r>
            <a:r>
              <a:rPr sz="3200" spc="5" dirty="0">
                <a:latin typeface="Times New Roman"/>
                <a:cs typeface="Times New Roman"/>
              </a:rPr>
              <a:t>may </a:t>
            </a:r>
            <a:r>
              <a:rPr sz="3200" dirty="0">
                <a:latin typeface="Times New Roman"/>
                <a:cs typeface="Times New Roman"/>
              </a:rPr>
              <a:t>be liquid,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semi-solid  or solid (e.g. </a:t>
            </a:r>
            <a:r>
              <a:rPr sz="3200" spc="-20" dirty="0">
                <a:latin typeface="Times New Roman"/>
                <a:cs typeface="Times New Roman"/>
              </a:rPr>
              <a:t>butter, </a:t>
            </a:r>
            <a:r>
              <a:rPr sz="3200" spc="-5" dirty="0">
                <a:latin typeface="Times New Roman"/>
                <a:cs typeface="Times New Roman"/>
              </a:rPr>
              <a:t>margarine, </a:t>
            </a:r>
            <a:r>
              <a:rPr sz="3200" dirty="0">
                <a:latin typeface="Times New Roman"/>
                <a:cs typeface="Times New Roman"/>
              </a:rPr>
              <a:t>lard, </a:t>
            </a:r>
            <a:r>
              <a:rPr sz="3200" spc="5" dirty="0">
                <a:latin typeface="Times New Roman"/>
                <a:cs typeface="Times New Roman"/>
              </a:rPr>
              <a:t>beef </a:t>
            </a:r>
            <a:r>
              <a:rPr sz="3200" dirty="0">
                <a:latin typeface="Times New Roman"/>
                <a:cs typeface="Times New Roman"/>
              </a:rPr>
              <a:t>fat,  vegetable oils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salad oils). These fats are  </a:t>
            </a:r>
            <a:r>
              <a:rPr sz="3200" spc="-5" dirty="0">
                <a:latin typeface="Times New Roman"/>
                <a:cs typeface="Times New Roman"/>
              </a:rPr>
              <a:t>different </a:t>
            </a:r>
            <a:r>
              <a:rPr sz="3200" dirty="0">
                <a:latin typeface="Times New Roman"/>
                <a:cs typeface="Times New Roman"/>
              </a:rPr>
              <a:t>because of the fatty acids that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they</a:t>
            </a:r>
          </a:p>
          <a:p>
            <a:pPr marL="12700" marR="5080" indent="101600" algn="just" rtl="0">
              <a:lnSpc>
                <a:spcPct val="114999"/>
              </a:lnSpc>
              <a:spcBef>
                <a:spcPts val="1000"/>
              </a:spcBef>
            </a:pPr>
            <a:r>
              <a:rPr sz="3200" dirty="0">
                <a:latin typeface="Times New Roman"/>
                <a:cs typeface="Times New Roman"/>
              </a:rPr>
              <a:t>contain. The </a:t>
            </a:r>
            <a:r>
              <a:rPr sz="3200" spc="-5" dirty="0">
                <a:latin typeface="Times New Roman"/>
                <a:cs typeface="Times New Roman"/>
              </a:rPr>
              <a:t>animal </a:t>
            </a:r>
            <a:r>
              <a:rPr sz="3200" dirty="0">
                <a:latin typeface="Times New Roman"/>
                <a:cs typeface="Times New Roman"/>
              </a:rPr>
              <a:t>fats and coconut oil are </a:t>
            </a:r>
            <a:r>
              <a:rPr sz="3200" spc="-5" dirty="0">
                <a:latin typeface="Times New Roman"/>
                <a:cs typeface="Times New Roman"/>
              </a:rPr>
              <a:t>solid </a:t>
            </a:r>
            <a:r>
              <a:rPr sz="3200" dirty="0">
                <a:latin typeface="Times New Roman"/>
                <a:cs typeface="Times New Roman"/>
              </a:rPr>
              <a:t>at </a:t>
            </a:r>
            <a:r>
              <a:rPr sz="3200" spc="-5" dirty="0">
                <a:latin typeface="Times New Roman"/>
                <a:cs typeface="Times New Roman"/>
              </a:rPr>
              <a:t>room temperature  </a:t>
            </a:r>
            <a:r>
              <a:rPr sz="3200" dirty="0">
                <a:latin typeface="Times New Roman"/>
                <a:cs typeface="Times New Roman"/>
              </a:rPr>
              <a:t>and are described as saturated. This means </a:t>
            </a:r>
            <a:r>
              <a:rPr sz="3200" spc="-5" dirty="0">
                <a:latin typeface="Times New Roman"/>
                <a:cs typeface="Times New Roman"/>
              </a:rPr>
              <a:t>that they </a:t>
            </a:r>
            <a:r>
              <a:rPr sz="3200" dirty="0">
                <a:latin typeface="Times New Roman"/>
                <a:cs typeface="Times New Roman"/>
              </a:rPr>
              <a:t>contain fatty acids of  the saturated type, such as stearic acid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palmitic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acids.</a:t>
            </a:r>
          </a:p>
          <a:p>
            <a:pPr marL="12700" marR="7620" algn="just" rtl="0">
              <a:lnSpc>
                <a:spcPct val="114999"/>
              </a:lnSpc>
              <a:spcBef>
                <a:spcPts val="1005"/>
              </a:spcBef>
            </a:pP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plant </a:t>
            </a:r>
            <a:r>
              <a:rPr sz="3200" dirty="0">
                <a:latin typeface="Times New Roman"/>
                <a:cs typeface="Times New Roman"/>
              </a:rPr>
              <a:t>or vegetable fats and fish oils are liquid at </a:t>
            </a:r>
            <a:r>
              <a:rPr sz="3200" spc="-5" dirty="0">
                <a:latin typeface="Times New Roman"/>
                <a:cs typeface="Times New Roman"/>
              </a:rPr>
              <a:t>room temperature  </a:t>
            </a:r>
            <a:r>
              <a:rPr sz="3200" dirty="0">
                <a:latin typeface="Times New Roman"/>
                <a:cs typeface="Times New Roman"/>
              </a:rPr>
              <a:t>and are described as unsaturated. </a:t>
            </a:r>
            <a:r>
              <a:rPr sz="3200" spc="-5" dirty="0">
                <a:latin typeface="Times New Roman"/>
                <a:cs typeface="Times New Roman"/>
              </a:rPr>
              <a:t>This </a:t>
            </a:r>
            <a:r>
              <a:rPr sz="3200" dirty="0">
                <a:latin typeface="Times New Roman"/>
                <a:cs typeface="Times New Roman"/>
              </a:rPr>
              <a:t>means that they contain </a:t>
            </a:r>
            <a:r>
              <a:rPr sz="3200" spc="-5" dirty="0">
                <a:latin typeface="Times New Roman"/>
                <a:cs typeface="Times New Roman"/>
              </a:rPr>
              <a:t>fatty </a:t>
            </a:r>
            <a:r>
              <a:rPr sz="3200" dirty="0">
                <a:latin typeface="Times New Roman"/>
                <a:cs typeface="Times New Roman"/>
              </a:rPr>
              <a:t>acids  of the unsaturated type, such as linoleic acid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oleic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acid.</a:t>
            </a:r>
          </a:p>
        </p:txBody>
      </p:sp>
      <p:sp>
        <p:nvSpPr>
          <p:cNvPr id="3" name="object 3"/>
          <p:cNvSpPr/>
          <p:nvPr/>
        </p:nvSpPr>
        <p:spPr>
          <a:xfrm>
            <a:off x="7668768" y="289559"/>
            <a:ext cx="4474464" cy="242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3250" y="892047"/>
          <a:ext cx="9657080" cy="4764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8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8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400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Saturated fatty</a:t>
                      </a:r>
                      <a:r>
                        <a:rPr sz="32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acids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Unsaturated fatty</a:t>
                      </a:r>
                      <a:r>
                        <a:rPr sz="3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acids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046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Solid at room</a:t>
                      </a:r>
                      <a:r>
                        <a:rPr sz="3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temperature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7945" marR="233045">
                        <a:lnSpc>
                          <a:spcPct val="114999"/>
                        </a:lnSpc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palmitic acid and stearic  acid and stearic acid</a:t>
                      </a:r>
                      <a:r>
                        <a:rPr sz="3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animal  fats and coconut oil;  Contain high percentage of  saturated fatty</a:t>
                      </a:r>
                      <a:r>
                        <a:rPr sz="3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acids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Liquid at room</a:t>
                      </a:r>
                      <a:r>
                        <a:rPr sz="3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temperature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9215" marR="384810">
                        <a:lnSpc>
                          <a:spcPct val="114999"/>
                        </a:lnSpc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oleic acid and linoleic</a:t>
                      </a:r>
                      <a:r>
                        <a:rPr sz="3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acid  liquid </a:t>
                      </a:r>
                      <a:r>
                        <a:rPr sz="3200" spc="5" dirty="0">
                          <a:latin typeface="Times New Roman"/>
                          <a:cs typeface="Times New Roman"/>
                        </a:rPr>
                        <a:t>vegetable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oils and  fish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9215" marR="836294">
                        <a:lnSpc>
                          <a:spcPts val="4420"/>
                        </a:lnSpc>
                        <a:spcBef>
                          <a:spcPts val="240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Oil; contain</a:t>
                      </a:r>
                      <a:r>
                        <a:rPr sz="3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unsaturated  fatty</a:t>
                      </a:r>
                      <a:r>
                        <a:rPr sz="3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acids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056" y="49479"/>
            <a:ext cx="4196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THE USES </a:t>
            </a:r>
            <a:r>
              <a:rPr sz="3600" b="1" spc="-10" dirty="0">
                <a:latin typeface="Times New Roman"/>
                <a:cs typeface="Times New Roman"/>
              </a:rPr>
              <a:t>OF</a:t>
            </a:r>
            <a:r>
              <a:rPr sz="3600" b="1" spc="-215" dirty="0">
                <a:latin typeface="Times New Roman"/>
                <a:cs typeface="Times New Roman"/>
              </a:rPr>
              <a:t> </a:t>
            </a:r>
            <a:r>
              <a:rPr sz="3600" b="1" spc="-135" dirty="0">
                <a:latin typeface="Times New Roman"/>
                <a:cs typeface="Times New Roman"/>
              </a:rPr>
              <a:t>FATS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056" y="731875"/>
            <a:ext cx="6337300" cy="576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101600" algn="just" rtl="0">
              <a:lnSpc>
                <a:spcPct val="114999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Before fats can be digested </a:t>
            </a:r>
            <a:r>
              <a:rPr sz="3200" spc="-65" dirty="0">
                <a:latin typeface="Times New Roman"/>
                <a:cs typeface="Times New Roman"/>
              </a:rPr>
              <a:t>by, </a:t>
            </a:r>
            <a:r>
              <a:rPr sz="3200" dirty="0">
                <a:latin typeface="Times New Roman"/>
                <a:cs typeface="Times New Roman"/>
              </a:rPr>
              <a:t>fat  enzymes (lipases) they must be  dispersed as fine particles. This is  called emulsification and takes place  when we secrete bile juice into </a:t>
            </a:r>
            <a:r>
              <a:rPr sz="3200" spc="-5" dirty="0">
                <a:latin typeface="Times New Roman"/>
                <a:cs typeface="Times New Roman"/>
              </a:rPr>
              <a:t>the  </a:t>
            </a:r>
            <a:r>
              <a:rPr sz="3200" dirty="0">
                <a:latin typeface="Times New Roman"/>
                <a:cs typeface="Times New Roman"/>
              </a:rPr>
              <a:t>duodenum. Fats are digested much  more slowly than other foods,  particularly in infants and older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people</a:t>
            </a:r>
          </a:p>
          <a:p>
            <a:pPr marL="12700" marR="61594" algn="just" rtl="0">
              <a:lnSpc>
                <a:spcPct val="114999"/>
              </a:lnSpc>
              <a:spcBef>
                <a:spcPts val="1010"/>
              </a:spcBef>
            </a:pPr>
            <a:r>
              <a:rPr sz="3200" dirty="0">
                <a:latin typeface="Times New Roman"/>
                <a:cs typeface="Times New Roman"/>
              </a:rPr>
              <a:t>Fats and fat-containing foods have a  wide range of uses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the human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body.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4828" y="0"/>
            <a:ext cx="5567172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3892" y="2776727"/>
            <a:ext cx="7347204" cy="1528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4757" y="2899917"/>
            <a:ext cx="7208901" cy="139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10439400" cy="11460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5"/>
              </a:spcBef>
            </a:pPr>
            <a:r>
              <a:rPr dirty="0"/>
              <a:t>These </a:t>
            </a:r>
            <a:r>
              <a:rPr spc="-5" dirty="0"/>
              <a:t>foods </a:t>
            </a:r>
            <a:r>
              <a:rPr dirty="0"/>
              <a:t>have something </a:t>
            </a:r>
            <a:r>
              <a:rPr spc="-10" dirty="0"/>
              <a:t>in </a:t>
            </a:r>
            <a:r>
              <a:rPr spc="-5" dirty="0"/>
              <a:t>common: they </a:t>
            </a:r>
            <a:r>
              <a:rPr dirty="0"/>
              <a:t>all  contain nutrients. The nutrients presents </a:t>
            </a:r>
            <a:r>
              <a:rPr spc="-5" dirty="0"/>
              <a:t>in these  </a:t>
            </a:r>
            <a:r>
              <a:rPr dirty="0"/>
              <a:t>food</a:t>
            </a:r>
            <a:r>
              <a:rPr spc="-30" dirty="0"/>
              <a:t> </a:t>
            </a:r>
            <a:r>
              <a:rPr dirty="0"/>
              <a:t>are: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49289"/>
              </p:ext>
            </p:extLst>
          </p:nvPr>
        </p:nvGraphicFramePr>
        <p:xfrm>
          <a:off x="2840990" y="1371831"/>
          <a:ext cx="6510020" cy="1525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12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127000" algn="ctr">
                        <a:lnSpc>
                          <a:spcPts val="3650"/>
                        </a:lnSpc>
                      </a:pP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Carbohydrates</a:t>
                      </a:r>
                      <a:endParaRPr sz="3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ts val="3650"/>
                        </a:lnSpc>
                      </a:pPr>
                      <a:r>
                        <a:rPr sz="3200" b="1" spc="-15" dirty="0">
                          <a:latin typeface="Trebuchet MS"/>
                          <a:cs typeface="Trebuchet MS"/>
                        </a:rPr>
                        <a:t>Mineral</a:t>
                      </a:r>
                      <a:r>
                        <a:rPr sz="3200" b="1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5" dirty="0">
                          <a:latin typeface="Trebuchet MS"/>
                          <a:cs typeface="Trebuchet MS"/>
                        </a:rPr>
                        <a:t>elements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718"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Proteins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Vitamins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775">
                <a:tc>
                  <a:txBody>
                    <a:bodyPr/>
                    <a:lstStyle/>
                    <a:p>
                      <a:pPr marL="127000" algn="ctr">
                        <a:lnSpc>
                          <a:spcPts val="3810"/>
                        </a:lnSpc>
                        <a:spcBef>
                          <a:spcPts val="15"/>
                        </a:spcBef>
                      </a:pPr>
                      <a:r>
                        <a:rPr sz="3200" b="1" spc="-35" dirty="0">
                          <a:latin typeface="Trebuchet MS"/>
                          <a:cs typeface="Trebuchet MS"/>
                        </a:rPr>
                        <a:t>Fats</a:t>
                      </a:r>
                      <a:endParaRPr sz="32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ts val="3810"/>
                        </a:lnSpc>
                        <a:spcBef>
                          <a:spcPts val="15"/>
                        </a:spcBef>
                      </a:pPr>
                      <a:r>
                        <a:rPr sz="3200" b="1" spc="-25" dirty="0">
                          <a:latin typeface="Trebuchet MS"/>
                          <a:cs typeface="Trebuchet MS"/>
                        </a:rPr>
                        <a:t>Water</a:t>
                      </a:r>
                      <a:endParaRPr sz="32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40284" y="3123136"/>
            <a:ext cx="11012805" cy="2830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 rtl="0">
              <a:lnSpc>
                <a:spcPct val="114999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It does not </a:t>
            </a:r>
            <a:r>
              <a:rPr sz="3200" spc="-5" dirty="0">
                <a:latin typeface="Times New Roman"/>
                <a:cs typeface="Times New Roman"/>
              </a:rPr>
              <a:t>matter </a:t>
            </a:r>
            <a:r>
              <a:rPr sz="3200" dirty="0">
                <a:latin typeface="Times New Roman"/>
                <a:cs typeface="Times New Roman"/>
              </a:rPr>
              <a:t>what food we eat as long as </a:t>
            </a:r>
            <a:r>
              <a:rPr sz="3200" spc="-5" dirty="0">
                <a:latin typeface="Times New Roman"/>
                <a:cs typeface="Times New Roman"/>
              </a:rPr>
              <a:t>it </a:t>
            </a:r>
            <a:r>
              <a:rPr sz="3200" dirty="0">
                <a:latin typeface="Times New Roman"/>
                <a:cs typeface="Times New Roman"/>
              </a:rPr>
              <a:t>contains </a:t>
            </a:r>
            <a:r>
              <a:rPr sz="3200" spc="-5" dirty="0">
                <a:latin typeface="Times New Roman"/>
                <a:cs typeface="Times New Roman"/>
              </a:rPr>
              <a:t>these  </a:t>
            </a:r>
            <a:r>
              <a:rPr sz="3200" dirty="0">
                <a:latin typeface="Times New Roman"/>
                <a:cs typeface="Times New Roman"/>
              </a:rPr>
              <a:t>nutrients. </a:t>
            </a:r>
            <a:r>
              <a:rPr sz="3200" spc="-5" dirty="0">
                <a:latin typeface="Times New Roman"/>
                <a:cs typeface="Times New Roman"/>
              </a:rPr>
              <a:t>Some of </a:t>
            </a:r>
            <a:r>
              <a:rPr sz="3200" dirty="0">
                <a:latin typeface="Times New Roman"/>
                <a:cs typeface="Times New Roman"/>
              </a:rPr>
              <a:t>these </a:t>
            </a:r>
            <a:r>
              <a:rPr sz="3200" spc="-5" dirty="0">
                <a:latin typeface="Times New Roman"/>
                <a:cs typeface="Times New Roman"/>
              </a:rPr>
              <a:t>nutrients </a:t>
            </a:r>
            <a:r>
              <a:rPr sz="3200" dirty="0">
                <a:latin typeface="Times New Roman"/>
                <a:cs typeface="Times New Roman"/>
              </a:rPr>
              <a:t>are described as essential </a:t>
            </a:r>
            <a:r>
              <a:rPr sz="3200" spc="-10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our  diet because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body cannot make them </a:t>
            </a:r>
            <a:r>
              <a:rPr sz="3200" spc="-10" dirty="0">
                <a:latin typeface="Times New Roman"/>
                <a:cs typeface="Times New Roman"/>
              </a:rPr>
              <a:t>in sufficient </a:t>
            </a:r>
            <a:r>
              <a:rPr sz="3200" dirty="0">
                <a:latin typeface="Times New Roman"/>
                <a:cs typeface="Times New Roman"/>
              </a:rPr>
              <a:t>amounts </a:t>
            </a:r>
            <a:r>
              <a:rPr sz="3200" spc="-5" dirty="0">
                <a:latin typeface="Times New Roman"/>
                <a:cs typeface="Times New Roman"/>
              </a:rPr>
              <a:t>for  </a:t>
            </a:r>
            <a:r>
              <a:rPr sz="3200" dirty="0">
                <a:latin typeface="Times New Roman"/>
                <a:cs typeface="Times New Roman"/>
              </a:rPr>
              <a:t>our needs.In </a:t>
            </a:r>
            <a:r>
              <a:rPr sz="3200" spc="-5" dirty="0">
                <a:latin typeface="Times New Roman"/>
                <a:cs typeface="Times New Roman"/>
              </a:rPr>
              <a:t>order </a:t>
            </a:r>
            <a:r>
              <a:rPr sz="3200" spc="-10" dirty="0">
                <a:latin typeface="Times New Roman"/>
                <a:cs typeface="Times New Roman"/>
              </a:rPr>
              <a:t>to </a:t>
            </a:r>
            <a:r>
              <a:rPr sz="3200" spc="-5" dirty="0">
                <a:latin typeface="Times New Roman"/>
                <a:cs typeface="Times New Roman"/>
              </a:rPr>
              <a:t>survive </a:t>
            </a:r>
            <a:r>
              <a:rPr sz="3200" spc="-10" dirty="0">
                <a:latin typeface="Times New Roman"/>
                <a:cs typeface="Times New Roman"/>
              </a:rPr>
              <a:t>in </a:t>
            </a:r>
            <a:r>
              <a:rPr sz="3200" spc="-5" dirty="0">
                <a:latin typeface="Times New Roman"/>
                <a:cs typeface="Times New Roman"/>
              </a:rPr>
              <a:t>good health </a:t>
            </a:r>
            <a:r>
              <a:rPr sz="3200" dirty="0">
                <a:latin typeface="Times New Roman"/>
                <a:cs typeface="Times New Roman"/>
              </a:rPr>
              <a:t>our </a:t>
            </a:r>
            <a:r>
              <a:rPr sz="3200" spc="-5" dirty="0">
                <a:latin typeface="Times New Roman"/>
                <a:cs typeface="Times New Roman"/>
              </a:rPr>
              <a:t>daily </a:t>
            </a:r>
            <a:r>
              <a:rPr sz="3200" dirty="0">
                <a:latin typeface="Times New Roman"/>
                <a:cs typeface="Times New Roman"/>
              </a:rPr>
              <a:t>diet should  contain a balanced quantity of these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nutrients.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888" y="307695"/>
            <a:ext cx="10732135" cy="5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9885" algn="l" rtl="0">
              <a:lnSpc>
                <a:spcPct val="114999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The idea of a </a:t>
            </a:r>
            <a:r>
              <a:rPr sz="3200" spc="5" dirty="0">
                <a:latin typeface="Times New Roman"/>
                <a:cs typeface="Times New Roman"/>
              </a:rPr>
              <a:t>balanced </a:t>
            </a:r>
            <a:r>
              <a:rPr sz="3200" dirty="0">
                <a:latin typeface="Times New Roman"/>
                <a:cs typeface="Times New Roman"/>
              </a:rPr>
              <a:t>diet will be discussed </a:t>
            </a:r>
            <a:r>
              <a:rPr sz="3200" spc="-30" dirty="0">
                <a:latin typeface="Times New Roman"/>
                <a:cs typeface="Times New Roman"/>
              </a:rPr>
              <a:t>later. </a:t>
            </a:r>
            <a:r>
              <a:rPr sz="3200" dirty="0">
                <a:latin typeface="Times New Roman"/>
                <a:cs typeface="Times New Roman"/>
              </a:rPr>
              <a:t>The result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 consuming an </a:t>
            </a:r>
            <a:r>
              <a:rPr sz="3200" spc="5" dirty="0">
                <a:latin typeface="Times New Roman"/>
                <a:cs typeface="Times New Roman"/>
              </a:rPr>
              <a:t>unbalanced </a:t>
            </a:r>
            <a:r>
              <a:rPr sz="3200" dirty="0">
                <a:latin typeface="Times New Roman"/>
                <a:cs typeface="Times New Roman"/>
              </a:rPr>
              <a:t>diet is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malnutrition.</a:t>
            </a:r>
          </a:p>
          <a:p>
            <a:pPr marL="12700" algn="l" rtl="0">
              <a:lnSpc>
                <a:spcPct val="100000"/>
              </a:lnSpc>
              <a:spcBef>
                <a:spcPts val="1570"/>
              </a:spcBef>
            </a:pPr>
            <a:r>
              <a:rPr sz="3200" spc="-125" dirty="0">
                <a:latin typeface="Times New Roman"/>
                <a:cs typeface="Times New Roman"/>
              </a:rPr>
              <a:t>We </a:t>
            </a:r>
            <a:r>
              <a:rPr sz="3200" dirty="0">
                <a:latin typeface="Times New Roman"/>
                <a:cs typeface="Times New Roman"/>
              </a:rPr>
              <a:t>need the nutrients in our diet in order to be able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to:</a:t>
            </a:r>
          </a:p>
          <a:p>
            <a:pPr marL="408940" indent="-396875" algn="l" rtl="0">
              <a:lnSpc>
                <a:spcPct val="100000"/>
              </a:lnSpc>
              <a:spcBef>
                <a:spcPts val="1585"/>
              </a:spcBef>
              <a:buSzPct val="96875"/>
              <a:buAutoNum type="alphaUcPeriod"/>
              <a:tabLst>
                <a:tab pos="40957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Build </a:t>
            </a:r>
            <a:r>
              <a:rPr sz="3200" b="1" dirty="0">
                <a:latin typeface="Times New Roman"/>
                <a:cs typeface="Times New Roman"/>
              </a:rPr>
              <a:t>and maintain our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body</a:t>
            </a:r>
            <a:endParaRPr sz="3200" dirty="0">
              <a:latin typeface="Times New Roman"/>
              <a:cs typeface="Times New Roman"/>
            </a:endParaRPr>
          </a:p>
          <a:p>
            <a:pPr marL="386080" indent="-374015" algn="l" rtl="0">
              <a:lnSpc>
                <a:spcPct val="100000"/>
              </a:lnSpc>
              <a:spcBef>
                <a:spcPts val="1575"/>
              </a:spcBef>
              <a:buSzPct val="96875"/>
              <a:buAutoNum type="alphaUcPeriod"/>
              <a:tabLst>
                <a:tab pos="38671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Supply </a:t>
            </a:r>
            <a:r>
              <a:rPr sz="3200" b="1" dirty="0">
                <a:latin typeface="Times New Roman"/>
                <a:cs typeface="Times New Roman"/>
              </a:rPr>
              <a:t>energy for </a:t>
            </a:r>
            <a:r>
              <a:rPr sz="3200" b="1" spc="-5" dirty="0">
                <a:latin typeface="Times New Roman"/>
                <a:cs typeface="Times New Roman"/>
              </a:rPr>
              <a:t>life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processes</a:t>
            </a:r>
            <a:endParaRPr sz="3200" dirty="0">
              <a:latin typeface="Times New Roman"/>
              <a:cs typeface="Times New Roman"/>
            </a:endParaRPr>
          </a:p>
          <a:p>
            <a:pPr marL="408940" indent="-396875" algn="l" rtl="0">
              <a:lnSpc>
                <a:spcPct val="100000"/>
              </a:lnSpc>
              <a:spcBef>
                <a:spcPts val="1570"/>
              </a:spcBef>
              <a:buSzPct val="96875"/>
              <a:buAutoNum type="alphaUcPeriod"/>
              <a:tabLst>
                <a:tab pos="409575" algn="l"/>
              </a:tabLst>
            </a:pPr>
            <a:r>
              <a:rPr sz="3200" b="1" dirty="0">
                <a:latin typeface="Times New Roman"/>
                <a:cs typeface="Times New Roman"/>
              </a:rPr>
              <a:t>Regulate our </a:t>
            </a:r>
            <a:r>
              <a:rPr sz="3200" b="1" spc="-5" dirty="0">
                <a:latin typeface="Times New Roman"/>
                <a:cs typeface="Times New Roman"/>
              </a:rPr>
              <a:t>life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processes</a:t>
            </a:r>
            <a:endParaRPr sz="3500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14999"/>
              </a:lnSpc>
              <a:spcBef>
                <a:spcPts val="2400"/>
              </a:spcBef>
            </a:pPr>
            <a:r>
              <a:rPr sz="3200" spc="-125" dirty="0">
                <a:latin typeface="Times New Roman"/>
                <a:cs typeface="Times New Roman"/>
              </a:rPr>
              <a:t>We </a:t>
            </a:r>
            <a:r>
              <a:rPr sz="3200" dirty="0">
                <a:latin typeface="Times New Roman"/>
                <a:cs typeface="Times New Roman"/>
              </a:rPr>
              <a:t>need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eat materials that benefit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spc="-40" dirty="0">
                <a:latin typeface="Times New Roman"/>
                <a:cs typeface="Times New Roman"/>
              </a:rPr>
              <a:t>body. </a:t>
            </a:r>
            <a:r>
              <a:rPr sz="3200" spc="-5" dirty="0">
                <a:latin typeface="Times New Roman"/>
                <a:cs typeface="Times New Roman"/>
              </a:rPr>
              <a:t>By eating, </a:t>
            </a:r>
            <a:r>
              <a:rPr sz="3200" dirty="0">
                <a:latin typeface="Times New Roman"/>
                <a:cs typeface="Times New Roman"/>
              </a:rPr>
              <a:t>we  replace </a:t>
            </a:r>
            <a:r>
              <a:rPr sz="3200" spc="-5" dirty="0">
                <a:latin typeface="Times New Roman"/>
                <a:cs typeface="Times New Roman"/>
              </a:rPr>
              <a:t>these </a:t>
            </a:r>
            <a:r>
              <a:rPr sz="3200" dirty="0">
                <a:latin typeface="Times New Roman"/>
                <a:cs typeface="Times New Roman"/>
              </a:rPr>
              <a:t>components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components </a:t>
            </a:r>
            <a:r>
              <a:rPr sz="3200" spc="-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our diet. </a:t>
            </a:r>
            <a:r>
              <a:rPr sz="3200" spc="-5" dirty="0">
                <a:latin typeface="Times New Roman"/>
                <a:cs typeface="Times New Roman"/>
              </a:rPr>
              <a:t>By </a:t>
            </a:r>
            <a:r>
              <a:rPr sz="3200" dirty="0">
                <a:latin typeface="Times New Roman"/>
                <a:cs typeface="Times New Roman"/>
              </a:rPr>
              <a:t>eating,  we replace these components as they are used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up.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3116" y="110744"/>
            <a:ext cx="3855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CARBOHYDATES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488" y="792940"/>
            <a:ext cx="11405312" cy="5659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just" rtl="0">
              <a:lnSpc>
                <a:spcPct val="114999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Carbohydrates </a:t>
            </a:r>
            <a:r>
              <a:rPr sz="3200" spc="-5" dirty="0">
                <a:latin typeface="Times New Roman"/>
                <a:cs typeface="Times New Roman"/>
              </a:rPr>
              <a:t>are the energy-supplying nutrients, that is </a:t>
            </a:r>
            <a:r>
              <a:rPr sz="3200" dirty="0">
                <a:latin typeface="Times New Roman"/>
                <a:cs typeface="Times New Roman"/>
              </a:rPr>
              <a:t>when  broken </a:t>
            </a:r>
            <a:r>
              <a:rPr sz="3200" spc="-5" dirty="0">
                <a:latin typeface="Times New Roman"/>
                <a:cs typeface="Times New Roman"/>
              </a:rPr>
              <a:t>down by digestion they </a:t>
            </a:r>
            <a:r>
              <a:rPr sz="3200" dirty="0">
                <a:latin typeface="Times New Roman"/>
                <a:cs typeface="Times New Roman"/>
              </a:rPr>
              <a:t>release </a:t>
            </a:r>
            <a:r>
              <a:rPr sz="3200" spc="-40" dirty="0">
                <a:latin typeface="Times New Roman"/>
                <a:cs typeface="Times New Roman"/>
              </a:rPr>
              <a:t>energy. </a:t>
            </a:r>
            <a:r>
              <a:rPr sz="3200" dirty="0">
                <a:latin typeface="Times New Roman"/>
                <a:cs typeface="Times New Roman"/>
              </a:rPr>
              <a:t>Chemically </a:t>
            </a:r>
            <a:r>
              <a:rPr sz="3200" spc="-5" dirty="0">
                <a:latin typeface="Times New Roman"/>
                <a:cs typeface="Times New Roman"/>
              </a:rPr>
              <a:t>they  </a:t>
            </a:r>
            <a:r>
              <a:rPr sz="3200" dirty="0">
                <a:latin typeface="Times New Roman"/>
                <a:cs typeface="Times New Roman"/>
              </a:rPr>
              <a:t>are made up </a:t>
            </a: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the elements carbon, hydrogen and oxygen,  with the hydrogen </a:t>
            </a:r>
            <a:r>
              <a:rPr sz="3200" spc="5" dirty="0">
                <a:latin typeface="Times New Roman"/>
                <a:cs typeface="Times New Roman"/>
              </a:rPr>
              <a:t>and oxygen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the ratio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2:1.</a:t>
            </a:r>
          </a:p>
          <a:p>
            <a:pPr marL="38100" algn="just" rtl="0">
              <a:lnSpc>
                <a:spcPct val="100000"/>
              </a:lnSpc>
              <a:spcBef>
                <a:spcPts val="1585"/>
              </a:spcBef>
            </a:pPr>
            <a:r>
              <a:rPr sz="3200" dirty="0">
                <a:latin typeface="Times New Roman"/>
                <a:cs typeface="Times New Roman"/>
              </a:rPr>
              <a:t>Example: Glucose sugar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Times New Roman"/>
                <a:cs typeface="Times New Roman"/>
              </a:rPr>
              <a:t>C</a:t>
            </a:r>
            <a:r>
              <a:rPr sz="3150" spc="15" baseline="-21164" dirty="0">
                <a:latin typeface="Times New Roman"/>
                <a:cs typeface="Times New Roman"/>
              </a:rPr>
              <a:t>6</a:t>
            </a:r>
            <a:r>
              <a:rPr sz="3200" spc="10" dirty="0">
                <a:latin typeface="Times New Roman"/>
                <a:cs typeface="Times New Roman"/>
              </a:rPr>
              <a:t>H</a:t>
            </a:r>
            <a:r>
              <a:rPr sz="3150" spc="15" baseline="-21164" dirty="0">
                <a:latin typeface="Times New Roman"/>
                <a:cs typeface="Times New Roman"/>
              </a:rPr>
              <a:t>12</a:t>
            </a:r>
            <a:r>
              <a:rPr sz="3200" spc="10" dirty="0">
                <a:latin typeface="Times New Roman"/>
                <a:cs typeface="Times New Roman"/>
              </a:rPr>
              <a:t>O</a:t>
            </a:r>
            <a:r>
              <a:rPr sz="3150" spc="15" baseline="-21164" dirty="0">
                <a:latin typeface="Times New Roman"/>
                <a:cs typeface="Times New Roman"/>
              </a:rPr>
              <a:t>6</a:t>
            </a:r>
            <a:endParaRPr sz="3150" baseline="-21164" dirty="0">
              <a:latin typeface="Times New Roman"/>
              <a:cs typeface="Times New Roman"/>
            </a:endParaRPr>
          </a:p>
          <a:p>
            <a:pPr marL="1764664" algn="just" rtl="0">
              <a:lnSpc>
                <a:spcPct val="100000"/>
              </a:lnSpc>
              <a:spcBef>
                <a:spcPts val="1575"/>
              </a:spcBef>
            </a:pPr>
            <a:r>
              <a:rPr sz="3200" dirty="0">
                <a:latin typeface="Times New Roman"/>
                <a:cs typeface="Times New Roman"/>
              </a:rPr>
              <a:t>Note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ratio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CH</a:t>
            </a:r>
            <a:r>
              <a:rPr sz="3150" spc="7" baseline="-21164" dirty="0">
                <a:latin typeface="Times New Roman"/>
                <a:cs typeface="Times New Roman"/>
              </a:rPr>
              <a:t>2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endParaRPr sz="32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</a:pPr>
            <a:endParaRPr sz="5550" dirty="0">
              <a:latin typeface="Times New Roman"/>
              <a:cs typeface="Times New Roman"/>
            </a:endParaRPr>
          </a:p>
          <a:p>
            <a:pPr marL="38100" marR="29845" algn="just" rtl="0">
              <a:lnSpc>
                <a:spcPct val="114999"/>
              </a:lnSpc>
            </a:pPr>
            <a:r>
              <a:rPr sz="3200" dirty="0">
                <a:latin typeface="Times New Roman"/>
                <a:cs typeface="Times New Roman"/>
              </a:rPr>
              <a:t>These nutrients </a:t>
            </a:r>
            <a:r>
              <a:rPr sz="3200" spc="-1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found as </a:t>
            </a:r>
            <a:r>
              <a:rPr sz="3200" dirty="0">
                <a:latin typeface="Times New Roman"/>
                <a:cs typeface="Times New Roman"/>
              </a:rPr>
              <a:t>sugars and starches </a:t>
            </a:r>
            <a:r>
              <a:rPr sz="3200" spc="-10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foods such  as </a:t>
            </a:r>
            <a:r>
              <a:rPr sz="3200" spc="-35" dirty="0">
                <a:latin typeface="Times New Roman"/>
                <a:cs typeface="Times New Roman"/>
              </a:rPr>
              <a:t>honey, </a:t>
            </a:r>
            <a:r>
              <a:rPr sz="3200" dirty="0">
                <a:latin typeface="Times New Roman"/>
                <a:cs typeface="Times New Roman"/>
              </a:rPr>
              <a:t>table </a:t>
            </a:r>
            <a:r>
              <a:rPr sz="3200" spc="-20" dirty="0">
                <a:latin typeface="Times New Roman"/>
                <a:cs typeface="Times New Roman"/>
              </a:rPr>
              <a:t>sugar, </a:t>
            </a:r>
            <a:r>
              <a:rPr sz="3200" dirty="0">
                <a:latin typeface="Times New Roman"/>
                <a:cs typeface="Times New Roman"/>
              </a:rPr>
              <a:t>bread, potatoes </a:t>
            </a:r>
            <a:r>
              <a:rPr sz="3200" spc="5" dirty="0">
                <a:latin typeface="Times New Roman"/>
                <a:cs typeface="Times New Roman"/>
              </a:rPr>
              <a:t>and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rice.</a:t>
            </a:r>
          </a:p>
        </p:txBody>
      </p:sp>
      <p:sp>
        <p:nvSpPr>
          <p:cNvPr id="4" name="object 4"/>
          <p:cNvSpPr/>
          <p:nvPr/>
        </p:nvSpPr>
        <p:spPr>
          <a:xfrm>
            <a:off x="6577583" y="3314700"/>
            <a:ext cx="5384291" cy="1874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39" y="143002"/>
            <a:ext cx="10970261" cy="3617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Times New Roman"/>
                <a:cs typeface="Times New Roman"/>
              </a:rPr>
              <a:t>For </a:t>
            </a:r>
            <a:r>
              <a:rPr sz="3000" dirty="0">
                <a:latin typeface="Times New Roman"/>
                <a:cs typeface="Times New Roman"/>
              </a:rPr>
              <a:t>convenience </a:t>
            </a:r>
            <a:r>
              <a:rPr sz="3000" spc="-5" dirty="0">
                <a:latin typeface="Times New Roman"/>
                <a:cs typeface="Times New Roman"/>
              </a:rPr>
              <a:t>it possible to </a:t>
            </a:r>
            <a:r>
              <a:rPr sz="3000" dirty="0">
                <a:latin typeface="Times New Roman"/>
                <a:cs typeface="Times New Roman"/>
              </a:rPr>
              <a:t>group carbohydrates </a:t>
            </a:r>
            <a:r>
              <a:rPr sz="3000" spc="-5" dirty="0">
                <a:latin typeface="Times New Roman"/>
                <a:cs typeface="Times New Roman"/>
              </a:rPr>
              <a:t>as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below:</a:t>
            </a:r>
          </a:p>
          <a:p>
            <a:pPr algn="l" rtl="0"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 marL="12700" algn="ctr" rtl="0">
              <a:lnSpc>
                <a:spcPct val="100000"/>
              </a:lnSpc>
              <a:spcBef>
                <a:spcPts val="2880"/>
              </a:spcBef>
            </a:pPr>
            <a:r>
              <a:rPr sz="3000" b="1" spc="-5" dirty="0">
                <a:latin typeface="Times New Roman"/>
                <a:cs typeface="Times New Roman"/>
              </a:rPr>
              <a:t>Monosaccharaides ("simple"</a:t>
            </a:r>
            <a:r>
              <a:rPr sz="3000" b="1" spc="3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sugar)</a:t>
            </a:r>
            <a:endParaRPr sz="30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545"/>
              </a:spcBef>
            </a:pPr>
            <a:r>
              <a:rPr sz="3000" spc="-35" dirty="0">
                <a:latin typeface="Times New Roman"/>
                <a:cs typeface="Times New Roman"/>
              </a:rPr>
              <a:t>With </a:t>
            </a:r>
            <a:r>
              <a:rPr sz="3000" spc="-5" dirty="0">
                <a:latin typeface="Times New Roman"/>
                <a:cs typeface="Times New Roman"/>
              </a:rPr>
              <a:t>five carbons (pentose) </a:t>
            </a:r>
            <a:r>
              <a:rPr sz="3000" dirty="0">
                <a:latin typeface="Times New Roman"/>
                <a:cs typeface="Times New Roman"/>
              </a:rPr>
              <a:t>–</a:t>
            </a:r>
            <a:r>
              <a:rPr sz="3000" spc="114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ribose</a:t>
            </a:r>
            <a:endParaRPr sz="300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14999"/>
              </a:lnSpc>
              <a:spcBef>
                <a:spcPts val="1000"/>
              </a:spcBef>
              <a:tabLst>
                <a:tab pos="935990" algn="l"/>
                <a:tab pos="1556385" algn="l"/>
                <a:tab pos="2917190" algn="l"/>
                <a:tab pos="4406900" algn="l"/>
                <a:tab pos="4773930" algn="l"/>
                <a:tab pos="6113780" algn="l"/>
                <a:tab pos="7264400" algn="l"/>
                <a:tab pos="8392795" algn="l"/>
              </a:tabLst>
            </a:pPr>
            <a:r>
              <a:rPr sz="3000" spc="-120" dirty="0">
                <a:latin typeface="Times New Roman"/>
                <a:cs typeface="Times New Roman"/>
              </a:rPr>
              <a:t>W</a:t>
            </a:r>
            <a:r>
              <a:rPr sz="3000" dirty="0">
                <a:latin typeface="Times New Roman"/>
                <a:cs typeface="Times New Roman"/>
              </a:rPr>
              <a:t>ith	</a:t>
            </a:r>
            <a:r>
              <a:rPr sz="3000" spc="-5" dirty="0">
                <a:latin typeface="Times New Roman"/>
                <a:cs typeface="Times New Roman"/>
              </a:rPr>
              <a:t>six</a:t>
            </a:r>
            <a:r>
              <a:rPr sz="3000" dirty="0">
                <a:latin typeface="Times New Roman"/>
                <a:cs typeface="Times New Roman"/>
              </a:rPr>
              <a:t>	carbons	(h</a:t>
            </a:r>
            <a:r>
              <a:rPr sz="3000" spc="5" dirty="0">
                <a:latin typeface="Times New Roman"/>
                <a:cs typeface="Times New Roman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xose)	–	gluco</a:t>
            </a:r>
            <a:r>
              <a:rPr sz="3000" spc="-10" dirty="0">
                <a:latin typeface="Times New Roman"/>
                <a:cs typeface="Times New Roman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e	(grape	sugar)	fruc</a:t>
            </a:r>
            <a:r>
              <a:rPr sz="3000" spc="5" dirty="0">
                <a:latin typeface="Times New Roman"/>
                <a:cs typeface="Times New Roman"/>
              </a:rPr>
              <a:t>t</a:t>
            </a:r>
            <a:r>
              <a:rPr sz="3000" spc="-5" dirty="0">
                <a:latin typeface="Times New Roman"/>
                <a:cs typeface="Times New Roman"/>
              </a:rPr>
              <a:t>ose  (fruit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sugar)</a:t>
            </a:r>
          </a:p>
        </p:txBody>
      </p:sp>
      <p:sp>
        <p:nvSpPr>
          <p:cNvPr id="3" name="object 3"/>
          <p:cNvSpPr/>
          <p:nvPr/>
        </p:nvSpPr>
        <p:spPr>
          <a:xfrm>
            <a:off x="2328672" y="3887723"/>
            <a:ext cx="6679692" cy="232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315" y="148183"/>
            <a:ext cx="9671685" cy="208978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670"/>
              </a:spcBef>
            </a:pPr>
            <a:r>
              <a:rPr sz="3200" b="1" dirty="0">
                <a:latin typeface="Times New Roman"/>
                <a:cs typeface="Times New Roman"/>
              </a:rPr>
              <a:t>Disaccharides </a:t>
            </a:r>
            <a:r>
              <a:rPr sz="3200" b="1" spc="-5" dirty="0">
                <a:latin typeface="Times New Roman"/>
                <a:cs typeface="Times New Roman"/>
              </a:rPr>
              <a:t>("double"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sugar)</a:t>
            </a:r>
            <a:endParaRPr sz="32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570"/>
              </a:spcBef>
            </a:pPr>
            <a:r>
              <a:rPr sz="3200" dirty="0">
                <a:latin typeface="Times New Roman"/>
                <a:cs typeface="Times New Roman"/>
              </a:rPr>
              <a:t>Sucrose – from sugar </a:t>
            </a:r>
            <a:r>
              <a:rPr sz="3200" spc="5" dirty="0">
                <a:latin typeface="Times New Roman"/>
                <a:cs typeface="Times New Roman"/>
              </a:rPr>
              <a:t>beet </a:t>
            </a:r>
            <a:r>
              <a:rPr sz="3200" dirty="0">
                <a:latin typeface="Times New Roman"/>
                <a:cs typeface="Times New Roman"/>
              </a:rPr>
              <a:t>or sugar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cane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3200" dirty="0">
                <a:latin typeface="Times New Roman"/>
                <a:cs typeface="Times New Roman"/>
              </a:rPr>
              <a:t>Maltose – from germinated cereal grains, Lactose –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milk</a:t>
            </a:r>
          </a:p>
        </p:txBody>
      </p:sp>
      <p:sp>
        <p:nvSpPr>
          <p:cNvPr id="3" name="object 3"/>
          <p:cNvSpPr/>
          <p:nvPr/>
        </p:nvSpPr>
        <p:spPr>
          <a:xfrm>
            <a:off x="562355" y="3272028"/>
            <a:ext cx="9057132" cy="248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68414"/>
            <a:ext cx="6400800" cy="3793986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1664"/>
              </a:spcBef>
            </a:pPr>
            <a:r>
              <a:rPr sz="3200" b="1" dirty="0">
                <a:latin typeface="Times New Roman"/>
                <a:cs typeface="Times New Roman"/>
              </a:rPr>
              <a:t>Polysaccharides ("multiple"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sugar)</a:t>
            </a:r>
            <a:endParaRPr sz="3200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15100"/>
              </a:lnSpc>
              <a:spcBef>
                <a:spcPts val="995"/>
              </a:spcBef>
            </a:pPr>
            <a:r>
              <a:rPr sz="3200" dirty="0">
                <a:latin typeface="Times New Roman"/>
                <a:cs typeface="Times New Roman"/>
              </a:rPr>
              <a:t>Starch – found in seeds, tubers and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roots,  Cellulose – found in plant cell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walls</a:t>
            </a:r>
          </a:p>
          <a:p>
            <a:pPr marL="12700" marR="466725" algn="just" rtl="0">
              <a:lnSpc>
                <a:spcPct val="115100"/>
              </a:lnSpc>
              <a:spcBef>
                <a:spcPts val="1000"/>
              </a:spcBef>
            </a:pPr>
            <a:r>
              <a:rPr sz="3200" dirty="0">
                <a:latin typeface="Times New Roman"/>
                <a:cs typeface="Times New Roman"/>
              </a:rPr>
              <a:t>Glycogen – ("animal starch") found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  liver and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muscles.</a:t>
            </a:r>
          </a:p>
        </p:txBody>
      </p:sp>
      <p:sp>
        <p:nvSpPr>
          <p:cNvPr id="3" name="object 3"/>
          <p:cNvSpPr/>
          <p:nvPr/>
        </p:nvSpPr>
        <p:spPr>
          <a:xfrm>
            <a:off x="6809231" y="0"/>
            <a:ext cx="538276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229" y="803249"/>
            <a:ext cx="7263130" cy="395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14999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Sugar </a:t>
            </a:r>
            <a:r>
              <a:rPr sz="3200" spc="-1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found in </a:t>
            </a:r>
            <a:r>
              <a:rPr sz="3200" dirty="0">
                <a:latin typeface="Times New Roman"/>
                <a:cs typeface="Times New Roman"/>
              </a:rPr>
              <a:t>plants. Plants </a:t>
            </a:r>
            <a:r>
              <a:rPr sz="3200" spc="-5" dirty="0">
                <a:latin typeface="Times New Roman"/>
                <a:cs typeface="Times New Roman"/>
              </a:rPr>
              <a:t>transport  </a:t>
            </a:r>
            <a:r>
              <a:rPr sz="3200" dirty="0">
                <a:latin typeface="Times New Roman"/>
                <a:cs typeface="Times New Roman"/>
              </a:rPr>
              <a:t>their </a:t>
            </a:r>
            <a:r>
              <a:rPr sz="3200" spc="-5" dirty="0">
                <a:latin typeface="Times New Roman"/>
                <a:cs typeface="Times New Roman"/>
              </a:rPr>
              <a:t>carbohydrates around from tissue </a:t>
            </a:r>
            <a:r>
              <a:rPr sz="3200" spc="-15" dirty="0">
                <a:latin typeface="Times New Roman"/>
                <a:cs typeface="Times New Roman"/>
              </a:rPr>
              <a:t>to  </a:t>
            </a:r>
            <a:r>
              <a:rPr sz="3200" dirty="0">
                <a:latin typeface="Times New Roman"/>
                <a:cs typeface="Times New Roman"/>
              </a:rPr>
              <a:t>tissue dissolved in water (sap), and </a:t>
            </a:r>
            <a:r>
              <a:rPr sz="3200" spc="-5" dirty="0">
                <a:latin typeface="Times New Roman"/>
                <a:cs typeface="Times New Roman"/>
              </a:rPr>
              <a:t>the  </a:t>
            </a:r>
            <a:r>
              <a:rPr sz="3200" dirty="0">
                <a:latin typeface="Times New Roman"/>
                <a:cs typeface="Times New Roman"/>
              </a:rPr>
              <a:t>juices </a:t>
            </a:r>
            <a:r>
              <a:rPr sz="3200" spc="-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plants contain such </a:t>
            </a:r>
            <a:r>
              <a:rPr sz="3200" spc="-5" dirty="0">
                <a:latin typeface="Times New Roman"/>
                <a:cs typeface="Times New Roman"/>
              </a:rPr>
              <a:t>sugars </a:t>
            </a:r>
            <a:r>
              <a:rPr sz="3200" spc="5" dirty="0">
                <a:latin typeface="Times New Roman"/>
                <a:cs typeface="Times New Roman"/>
              </a:rPr>
              <a:t>as  </a:t>
            </a:r>
            <a:r>
              <a:rPr sz="3200" dirty="0">
                <a:latin typeface="Times New Roman"/>
                <a:cs typeface="Times New Roman"/>
              </a:rPr>
              <a:t>glucose, fructose and sucrose.  Carbohydrates are stored in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plant </a:t>
            </a:r>
            <a:r>
              <a:rPr sz="3200" spc="-10" dirty="0">
                <a:latin typeface="Times New Roman"/>
                <a:cs typeface="Times New Roman"/>
              </a:rPr>
              <a:t>as  </a:t>
            </a:r>
            <a:r>
              <a:rPr sz="3200" dirty="0">
                <a:latin typeface="Times New Roman"/>
                <a:cs typeface="Times New Roman"/>
              </a:rPr>
              <a:t>insoluble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starch.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559" y="49479"/>
            <a:ext cx="9858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MONOSACCHARIDES AND</a:t>
            </a:r>
            <a:r>
              <a:rPr sz="3600" b="1" spc="-3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DISACCHARIDES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64195" y="829054"/>
            <a:ext cx="4527802" cy="6028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1930</Words>
  <Application>Microsoft Office PowerPoint</Application>
  <PresentationFormat>مخصص</PresentationFormat>
  <Paragraphs>101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Office Theme</vt:lpstr>
      <vt:lpstr>عرض تقديمي في PowerPoint</vt:lpstr>
      <vt:lpstr>INTRODUCTION TO FOODS, NUTRIENTS AND DIETS</vt:lpstr>
      <vt:lpstr>These foods have something in common: they all  contain nutrients. The nutrients presents in these  food are:</vt:lpstr>
      <vt:lpstr>عرض تقديمي في PowerPoint</vt:lpstr>
      <vt:lpstr>CARBOHYDATES</vt:lpstr>
      <vt:lpstr>عرض تقديمي في PowerPoint</vt:lpstr>
      <vt:lpstr>عرض تقديمي في PowerPoint</vt:lpstr>
      <vt:lpstr>عرض تقديمي في PowerPoint</vt:lpstr>
      <vt:lpstr>MONOSACCHARIDES AND DISACCHARIDES</vt:lpstr>
      <vt:lpstr>عرض تقديمي في PowerPoint</vt:lpstr>
      <vt:lpstr>عرض تقديمي في PowerPoint</vt:lpstr>
      <vt:lpstr>Sweetness is not a characteristic of all sugars: some sugars have no  sweet taste and some non-sugars are very sweet.</vt:lpstr>
      <vt:lpstr>PROTEINS</vt:lpstr>
      <vt:lpstr>PROTEINS</vt:lpstr>
      <vt:lpstr>Amino Acids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FATS</vt:lpstr>
      <vt:lpstr>عرض تقديمي في PowerPoint</vt:lpstr>
      <vt:lpstr>عرض تقديمي في PowerPoint</vt:lpstr>
      <vt:lpstr>عرض تقديمي في PowerPoint</vt:lpstr>
      <vt:lpstr>THE USES OF FATS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HaiDar A</dc:creator>
  <cp:lastModifiedBy>Maher</cp:lastModifiedBy>
  <cp:revision>11</cp:revision>
  <dcterms:created xsi:type="dcterms:W3CDTF">2019-10-10T08:22:16Z</dcterms:created>
  <dcterms:modified xsi:type="dcterms:W3CDTF">2019-11-09T16:06:31Z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2019-10-10T00:00:00Z</vt:filetime>
  </property>
</Properties>
</file>