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12192000" cy="6858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1908790" cy="6858000"/>
          </a:xfrm>
          <a:custGeom>
            <a:avLst/>
            <a:gdLst/>
            <a:ahLst/>
            <a:cxnLst/>
            <a:rect l="l" t="t" r="r" b="b"/>
            <a:pathLst>
              <a:path w="11908790" h="6858000">
                <a:moveTo>
                  <a:pt x="0" y="6858000"/>
                </a:moveTo>
                <a:lnTo>
                  <a:pt x="11908536" y="6858000"/>
                </a:lnTo>
                <a:lnTo>
                  <a:pt x="1190853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3F3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885825" cy="6858000"/>
          </a:xfrm>
          <a:custGeom>
            <a:avLst/>
            <a:gdLst/>
            <a:ahLst/>
            <a:cxnLst/>
            <a:rect l="l" t="t" r="r" b="b"/>
            <a:pathLst>
              <a:path w="885825" h="6858000">
                <a:moveTo>
                  <a:pt x="709307" y="0"/>
                </a:moveTo>
                <a:lnTo>
                  <a:pt x="0" y="0"/>
                </a:lnTo>
                <a:lnTo>
                  <a:pt x="0" y="6857999"/>
                </a:lnTo>
                <a:lnTo>
                  <a:pt x="709307" y="6857999"/>
                </a:lnTo>
                <a:lnTo>
                  <a:pt x="710895" y="6789736"/>
                </a:lnTo>
                <a:lnTo>
                  <a:pt x="718832" y="6729412"/>
                </a:lnTo>
                <a:lnTo>
                  <a:pt x="729932" y="6677025"/>
                </a:lnTo>
                <a:lnTo>
                  <a:pt x="744220" y="6630987"/>
                </a:lnTo>
                <a:lnTo>
                  <a:pt x="760082" y="6589712"/>
                </a:lnTo>
                <a:lnTo>
                  <a:pt x="779132" y="6553200"/>
                </a:lnTo>
                <a:lnTo>
                  <a:pt x="817206" y="6477000"/>
                </a:lnTo>
                <a:lnTo>
                  <a:pt x="833081" y="6440487"/>
                </a:lnTo>
                <a:lnTo>
                  <a:pt x="848944" y="6399212"/>
                </a:lnTo>
                <a:lnTo>
                  <a:pt x="864819" y="6353175"/>
                </a:lnTo>
                <a:lnTo>
                  <a:pt x="875919" y="6300787"/>
                </a:lnTo>
                <a:lnTo>
                  <a:pt x="882269" y="6240462"/>
                </a:lnTo>
                <a:lnTo>
                  <a:pt x="885444" y="6172200"/>
                </a:lnTo>
                <a:lnTo>
                  <a:pt x="882269" y="6103937"/>
                </a:lnTo>
                <a:lnTo>
                  <a:pt x="875919" y="6043612"/>
                </a:lnTo>
                <a:lnTo>
                  <a:pt x="864819" y="5991225"/>
                </a:lnTo>
                <a:lnTo>
                  <a:pt x="848944" y="5945187"/>
                </a:lnTo>
                <a:lnTo>
                  <a:pt x="833081" y="5903912"/>
                </a:lnTo>
                <a:lnTo>
                  <a:pt x="817206" y="5867400"/>
                </a:lnTo>
                <a:lnTo>
                  <a:pt x="779132" y="5791200"/>
                </a:lnTo>
                <a:lnTo>
                  <a:pt x="760082" y="5754687"/>
                </a:lnTo>
                <a:lnTo>
                  <a:pt x="744220" y="5713412"/>
                </a:lnTo>
                <a:lnTo>
                  <a:pt x="729932" y="5667375"/>
                </a:lnTo>
                <a:lnTo>
                  <a:pt x="718832" y="5614987"/>
                </a:lnTo>
                <a:lnTo>
                  <a:pt x="710895" y="5554599"/>
                </a:lnTo>
                <a:lnTo>
                  <a:pt x="709307" y="5486400"/>
                </a:lnTo>
                <a:lnTo>
                  <a:pt x="710895" y="5418074"/>
                </a:lnTo>
                <a:lnTo>
                  <a:pt x="718832" y="5357749"/>
                </a:lnTo>
                <a:lnTo>
                  <a:pt x="729932" y="5305425"/>
                </a:lnTo>
                <a:lnTo>
                  <a:pt x="744220" y="5259324"/>
                </a:lnTo>
                <a:lnTo>
                  <a:pt x="760082" y="5218049"/>
                </a:lnTo>
                <a:lnTo>
                  <a:pt x="779132" y="5181600"/>
                </a:lnTo>
                <a:lnTo>
                  <a:pt x="817206" y="5105400"/>
                </a:lnTo>
                <a:lnTo>
                  <a:pt x="833081" y="5068824"/>
                </a:lnTo>
                <a:lnTo>
                  <a:pt x="848944" y="5027549"/>
                </a:lnTo>
                <a:lnTo>
                  <a:pt x="864819" y="4981575"/>
                </a:lnTo>
                <a:lnTo>
                  <a:pt x="875919" y="4929124"/>
                </a:lnTo>
                <a:lnTo>
                  <a:pt x="882269" y="4868799"/>
                </a:lnTo>
                <a:lnTo>
                  <a:pt x="885444" y="4800600"/>
                </a:lnTo>
                <a:lnTo>
                  <a:pt x="882269" y="4732274"/>
                </a:lnTo>
                <a:lnTo>
                  <a:pt x="875919" y="4671949"/>
                </a:lnTo>
                <a:lnTo>
                  <a:pt x="864819" y="4619625"/>
                </a:lnTo>
                <a:lnTo>
                  <a:pt x="848944" y="4573524"/>
                </a:lnTo>
                <a:lnTo>
                  <a:pt x="833081" y="4532249"/>
                </a:lnTo>
                <a:lnTo>
                  <a:pt x="817206" y="4495800"/>
                </a:lnTo>
                <a:lnTo>
                  <a:pt x="779132" y="4419600"/>
                </a:lnTo>
                <a:lnTo>
                  <a:pt x="760082" y="4383024"/>
                </a:lnTo>
                <a:lnTo>
                  <a:pt x="744220" y="4341749"/>
                </a:lnTo>
                <a:lnTo>
                  <a:pt x="729932" y="4295775"/>
                </a:lnTo>
                <a:lnTo>
                  <a:pt x="718832" y="4243324"/>
                </a:lnTo>
                <a:lnTo>
                  <a:pt x="710895" y="4182999"/>
                </a:lnTo>
                <a:lnTo>
                  <a:pt x="709307" y="4114800"/>
                </a:lnTo>
                <a:lnTo>
                  <a:pt x="710895" y="4046474"/>
                </a:lnTo>
                <a:lnTo>
                  <a:pt x="718832" y="3986149"/>
                </a:lnTo>
                <a:lnTo>
                  <a:pt x="729932" y="3933825"/>
                </a:lnTo>
                <a:lnTo>
                  <a:pt x="744220" y="3887724"/>
                </a:lnTo>
                <a:lnTo>
                  <a:pt x="760082" y="3846449"/>
                </a:lnTo>
                <a:lnTo>
                  <a:pt x="779132" y="3810000"/>
                </a:lnTo>
                <a:lnTo>
                  <a:pt x="817206" y="3733800"/>
                </a:lnTo>
                <a:lnTo>
                  <a:pt x="833081" y="3697224"/>
                </a:lnTo>
                <a:lnTo>
                  <a:pt x="848944" y="3655949"/>
                </a:lnTo>
                <a:lnTo>
                  <a:pt x="864819" y="3609975"/>
                </a:lnTo>
                <a:lnTo>
                  <a:pt x="875919" y="3557524"/>
                </a:lnTo>
                <a:lnTo>
                  <a:pt x="882269" y="3497199"/>
                </a:lnTo>
                <a:lnTo>
                  <a:pt x="885444" y="3427349"/>
                </a:lnTo>
                <a:lnTo>
                  <a:pt x="882269" y="3360674"/>
                </a:lnTo>
                <a:lnTo>
                  <a:pt x="875919" y="3300349"/>
                </a:lnTo>
                <a:lnTo>
                  <a:pt x="864819" y="3248025"/>
                </a:lnTo>
                <a:lnTo>
                  <a:pt x="848944" y="3201924"/>
                </a:lnTo>
                <a:lnTo>
                  <a:pt x="833081" y="3160649"/>
                </a:lnTo>
                <a:lnTo>
                  <a:pt x="817206" y="3124200"/>
                </a:lnTo>
                <a:lnTo>
                  <a:pt x="779132" y="3048000"/>
                </a:lnTo>
                <a:lnTo>
                  <a:pt x="760082" y="3011424"/>
                </a:lnTo>
                <a:lnTo>
                  <a:pt x="744220" y="2970149"/>
                </a:lnTo>
                <a:lnTo>
                  <a:pt x="729932" y="2924175"/>
                </a:lnTo>
                <a:lnTo>
                  <a:pt x="718832" y="2871724"/>
                </a:lnTo>
                <a:lnTo>
                  <a:pt x="710895" y="2811399"/>
                </a:lnTo>
                <a:lnTo>
                  <a:pt x="709307" y="2743200"/>
                </a:lnTo>
                <a:lnTo>
                  <a:pt x="710895" y="2674874"/>
                </a:lnTo>
                <a:lnTo>
                  <a:pt x="718832" y="2614549"/>
                </a:lnTo>
                <a:lnTo>
                  <a:pt x="729932" y="2562225"/>
                </a:lnTo>
                <a:lnTo>
                  <a:pt x="744220" y="2516124"/>
                </a:lnTo>
                <a:lnTo>
                  <a:pt x="760082" y="2474849"/>
                </a:lnTo>
                <a:lnTo>
                  <a:pt x="779132" y="2438400"/>
                </a:lnTo>
                <a:lnTo>
                  <a:pt x="817206" y="2362200"/>
                </a:lnTo>
                <a:lnTo>
                  <a:pt x="833081" y="2325624"/>
                </a:lnTo>
                <a:lnTo>
                  <a:pt x="848944" y="2284349"/>
                </a:lnTo>
                <a:lnTo>
                  <a:pt x="864819" y="2238375"/>
                </a:lnTo>
                <a:lnTo>
                  <a:pt x="875919" y="2185924"/>
                </a:lnTo>
                <a:lnTo>
                  <a:pt x="882269" y="2125599"/>
                </a:lnTo>
                <a:lnTo>
                  <a:pt x="885444" y="2057400"/>
                </a:lnTo>
                <a:lnTo>
                  <a:pt x="882269" y="1989074"/>
                </a:lnTo>
                <a:lnTo>
                  <a:pt x="875919" y="1928749"/>
                </a:lnTo>
                <a:lnTo>
                  <a:pt x="864819" y="1876425"/>
                </a:lnTo>
                <a:lnTo>
                  <a:pt x="848944" y="1830324"/>
                </a:lnTo>
                <a:lnTo>
                  <a:pt x="833081" y="1789049"/>
                </a:lnTo>
                <a:lnTo>
                  <a:pt x="817206" y="1752600"/>
                </a:lnTo>
                <a:lnTo>
                  <a:pt x="779132" y="1676400"/>
                </a:lnTo>
                <a:lnTo>
                  <a:pt x="760082" y="1639824"/>
                </a:lnTo>
                <a:lnTo>
                  <a:pt x="744220" y="1598549"/>
                </a:lnTo>
                <a:lnTo>
                  <a:pt x="729932" y="1552575"/>
                </a:lnTo>
                <a:lnTo>
                  <a:pt x="718832" y="1500124"/>
                </a:lnTo>
                <a:lnTo>
                  <a:pt x="710895" y="1439799"/>
                </a:lnTo>
                <a:lnTo>
                  <a:pt x="709307" y="1371600"/>
                </a:lnTo>
                <a:lnTo>
                  <a:pt x="710895" y="1303274"/>
                </a:lnTo>
                <a:lnTo>
                  <a:pt x="718832" y="1242949"/>
                </a:lnTo>
                <a:lnTo>
                  <a:pt x="729932" y="1190625"/>
                </a:lnTo>
                <a:lnTo>
                  <a:pt x="744220" y="1144524"/>
                </a:lnTo>
                <a:lnTo>
                  <a:pt x="760082" y="1103249"/>
                </a:lnTo>
                <a:lnTo>
                  <a:pt x="779132" y="1066800"/>
                </a:lnTo>
                <a:lnTo>
                  <a:pt x="817206" y="990600"/>
                </a:lnTo>
                <a:lnTo>
                  <a:pt x="833081" y="954024"/>
                </a:lnTo>
                <a:lnTo>
                  <a:pt x="848944" y="912749"/>
                </a:lnTo>
                <a:lnTo>
                  <a:pt x="864819" y="866775"/>
                </a:lnTo>
                <a:lnTo>
                  <a:pt x="875919" y="814324"/>
                </a:lnTo>
                <a:lnTo>
                  <a:pt x="882269" y="753999"/>
                </a:lnTo>
                <a:lnTo>
                  <a:pt x="885444" y="685800"/>
                </a:lnTo>
                <a:lnTo>
                  <a:pt x="882269" y="617474"/>
                </a:lnTo>
                <a:lnTo>
                  <a:pt x="875919" y="557149"/>
                </a:lnTo>
                <a:lnTo>
                  <a:pt x="864819" y="504825"/>
                </a:lnTo>
                <a:lnTo>
                  <a:pt x="848944" y="458724"/>
                </a:lnTo>
                <a:lnTo>
                  <a:pt x="833081" y="417449"/>
                </a:lnTo>
                <a:lnTo>
                  <a:pt x="817206" y="381000"/>
                </a:lnTo>
                <a:lnTo>
                  <a:pt x="779132" y="304800"/>
                </a:lnTo>
                <a:lnTo>
                  <a:pt x="760082" y="268224"/>
                </a:lnTo>
                <a:lnTo>
                  <a:pt x="744220" y="226949"/>
                </a:lnTo>
                <a:lnTo>
                  <a:pt x="729932" y="180975"/>
                </a:lnTo>
                <a:lnTo>
                  <a:pt x="718832" y="128524"/>
                </a:lnTo>
                <a:lnTo>
                  <a:pt x="710895" y="68199"/>
                </a:lnTo>
                <a:lnTo>
                  <a:pt x="709307" y="0"/>
                </a:lnTo>
                <a:close/>
              </a:path>
            </a:pathLst>
          </a:custGeom>
          <a:solidFill>
            <a:srgbClr val="0A0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908535" y="0"/>
            <a:ext cx="283845" cy="6858000"/>
          </a:xfrm>
          <a:custGeom>
            <a:avLst/>
            <a:gdLst/>
            <a:ahLst/>
            <a:cxnLst/>
            <a:rect l="l" t="t" r="r" b="b"/>
            <a:pathLst>
              <a:path w="283845" h="6858000">
                <a:moveTo>
                  <a:pt x="0" y="6858000"/>
                </a:moveTo>
                <a:lnTo>
                  <a:pt x="283464" y="6858000"/>
                </a:lnTo>
                <a:lnTo>
                  <a:pt x="2834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61B4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4875" y="1004284"/>
            <a:ext cx="7553325" cy="14497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22019" y="2440433"/>
            <a:ext cx="6571615" cy="3154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Health" TargetMode="External"/><Relationship Id="rId3" Type="http://schemas.openxmlformats.org/officeDocument/2006/relationships/hyperlink" Target="http://en.wikipedia.org/wiki/Diagnosis" TargetMode="External"/><Relationship Id="rId7" Type="http://schemas.openxmlformats.org/officeDocument/2006/relationships/hyperlink" Target="http://en.wikipedia.org/wiki/Health_care" TargetMode="External"/><Relationship Id="rId2" Type="http://schemas.openxmlformats.org/officeDocument/2006/relationships/hyperlink" Target="http://en.wikipedia.org/wiki/Scien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Disease" TargetMode="External"/><Relationship Id="rId5" Type="http://schemas.openxmlformats.org/officeDocument/2006/relationships/hyperlink" Target="http://en.wikipedia.org/wiki/Preventive_medicine" TargetMode="External"/><Relationship Id="rId10" Type="http://schemas.openxmlformats.org/officeDocument/2006/relationships/hyperlink" Target="http://en.wikipedia.org/wiki/Illness" TargetMode="External"/><Relationship Id="rId4" Type="http://schemas.openxmlformats.org/officeDocument/2006/relationships/hyperlink" Target="http://en.wikipedia.org/wiki/Therapy" TargetMode="External"/><Relationship Id="rId9" Type="http://schemas.openxmlformats.org/officeDocument/2006/relationships/hyperlink" Target="http://en.wikipedia.org/wiki/Prevention_(medical)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463" y="0"/>
            <a:ext cx="11908790" cy="6858000"/>
          </a:xfrm>
          <a:custGeom>
            <a:avLst/>
            <a:gdLst/>
            <a:ahLst/>
            <a:cxnLst/>
            <a:rect l="l" t="t" r="r" b="b"/>
            <a:pathLst>
              <a:path w="11908790" h="6858000">
                <a:moveTo>
                  <a:pt x="0" y="6858000"/>
                </a:moveTo>
                <a:lnTo>
                  <a:pt x="11908536" y="6858000"/>
                </a:lnTo>
                <a:lnTo>
                  <a:pt x="1190853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61B4C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3557015" y="640080"/>
            <a:ext cx="5236845" cy="5219700"/>
          </a:xfrm>
          <a:custGeom>
            <a:avLst/>
            <a:gdLst/>
            <a:ahLst/>
            <a:cxnLst/>
            <a:rect l="l" t="t" r="r" b="b"/>
            <a:pathLst>
              <a:path w="5236845" h="5219700">
                <a:moveTo>
                  <a:pt x="3150108" y="5016500"/>
                </a:moveTo>
                <a:lnTo>
                  <a:pt x="2086356" y="5016500"/>
                </a:lnTo>
                <a:lnTo>
                  <a:pt x="2232406" y="5054600"/>
                </a:lnTo>
                <a:lnTo>
                  <a:pt x="2327656" y="5105400"/>
                </a:lnTo>
                <a:lnTo>
                  <a:pt x="2375281" y="5143500"/>
                </a:lnTo>
                <a:lnTo>
                  <a:pt x="2421382" y="5168900"/>
                </a:lnTo>
                <a:lnTo>
                  <a:pt x="2470531" y="5194300"/>
                </a:lnTo>
                <a:lnTo>
                  <a:pt x="2567432" y="5219700"/>
                </a:lnTo>
                <a:lnTo>
                  <a:pt x="2669032" y="5219700"/>
                </a:lnTo>
                <a:lnTo>
                  <a:pt x="2765933" y="5194300"/>
                </a:lnTo>
                <a:lnTo>
                  <a:pt x="2815082" y="5168900"/>
                </a:lnTo>
                <a:lnTo>
                  <a:pt x="2861183" y="5143500"/>
                </a:lnTo>
                <a:lnTo>
                  <a:pt x="2908808" y="5105400"/>
                </a:lnTo>
                <a:lnTo>
                  <a:pt x="3004058" y="5054600"/>
                </a:lnTo>
                <a:lnTo>
                  <a:pt x="3050159" y="5041900"/>
                </a:lnTo>
                <a:lnTo>
                  <a:pt x="3150108" y="5016500"/>
                </a:lnTo>
                <a:close/>
              </a:path>
              <a:path w="5236845" h="5219700">
                <a:moveTo>
                  <a:pt x="1818005" y="177800"/>
                </a:moveTo>
                <a:lnTo>
                  <a:pt x="1663954" y="177800"/>
                </a:lnTo>
                <a:lnTo>
                  <a:pt x="1616329" y="190500"/>
                </a:lnTo>
                <a:lnTo>
                  <a:pt x="1576705" y="215900"/>
                </a:lnTo>
                <a:lnTo>
                  <a:pt x="1538605" y="241300"/>
                </a:lnTo>
                <a:lnTo>
                  <a:pt x="1471803" y="317500"/>
                </a:lnTo>
                <a:lnTo>
                  <a:pt x="1351153" y="469900"/>
                </a:lnTo>
                <a:lnTo>
                  <a:pt x="1319403" y="508000"/>
                </a:lnTo>
                <a:lnTo>
                  <a:pt x="1282954" y="533400"/>
                </a:lnTo>
                <a:lnTo>
                  <a:pt x="1248029" y="558800"/>
                </a:lnTo>
                <a:lnTo>
                  <a:pt x="1208278" y="584200"/>
                </a:lnTo>
                <a:lnTo>
                  <a:pt x="1165479" y="609600"/>
                </a:lnTo>
                <a:lnTo>
                  <a:pt x="1119378" y="622300"/>
                </a:lnTo>
                <a:lnTo>
                  <a:pt x="974851" y="660400"/>
                </a:lnTo>
                <a:lnTo>
                  <a:pt x="882776" y="685800"/>
                </a:lnTo>
                <a:lnTo>
                  <a:pt x="839978" y="711200"/>
                </a:lnTo>
                <a:lnTo>
                  <a:pt x="801878" y="736600"/>
                </a:lnTo>
                <a:lnTo>
                  <a:pt x="766953" y="762000"/>
                </a:lnTo>
                <a:lnTo>
                  <a:pt x="738251" y="800100"/>
                </a:lnTo>
                <a:lnTo>
                  <a:pt x="714501" y="838200"/>
                </a:lnTo>
                <a:lnTo>
                  <a:pt x="695451" y="876300"/>
                </a:lnTo>
                <a:lnTo>
                  <a:pt x="679576" y="927100"/>
                </a:lnTo>
                <a:lnTo>
                  <a:pt x="665226" y="965200"/>
                </a:lnTo>
                <a:lnTo>
                  <a:pt x="639826" y="1066800"/>
                </a:lnTo>
                <a:lnTo>
                  <a:pt x="625601" y="1117600"/>
                </a:lnTo>
                <a:lnTo>
                  <a:pt x="609726" y="1155700"/>
                </a:lnTo>
                <a:lnTo>
                  <a:pt x="590676" y="1206500"/>
                </a:lnTo>
                <a:lnTo>
                  <a:pt x="568451" y="1244600"/>
                </a:lnTo>
                <a:lnTo>
                  <a:pt x="539876" y="1282700"/>
                </a:lnTo>
                <a:lnTo>
                  <a:pt x="508126" y="1320800"/>
                </a:lnTo>
                <a:lnTo>
                  <a:pt x="471550" y="1346200"/>
                </a:lnTo>
                <a:lnTo>
                  <a:pt x="431926" y="1371600"/>
                </a:lnTo>
                <a:lnTo>
                  <a:pt x="392175" y="1409700"/>
                </a:lnTo>
                <a:lnTo>
                  <a:pt x="352425" y="1435100"/>
                </a:lnTo>
                <a:lnTo>
                  <a:pt x="314325" y="1473200"/>
                </a:lnTo>
                <a:lnTo>
                  <a:pt x="277875" y="1498600"/>
                </a:lnTo>
                <a:lnTo>
                  <a:pt x="246125" y="1536700"/>
                </a:lnTo>
                <a:lnTo>
                  <a:pt x="219075" y="1574800"/>
                </a:lnTo>
                <a:lnTo>
                  <a:pt x="198500" y="1612900"/>
                </a:lnTo>
                <a:lnTo>
                  <a:pt x="184150" y="1663700"/>
                </a:lnTo>
                <a:lnTo>
                  <a:pt x="177800" y="1714500"/>
                </a:lnTo>
                <a:lnTo>
                  <a:pt x="176275" y="1765300"/>
                </a:lnTo>
                <a:lnTo>
                  <a:pt x="180975" y="1816100"/>
                </a:lnTo>
                <a:lnTo>
                  <a:pt x="187325" y="1866900"/>
                </a:lnTo>
                <a:lnTo>
                  <a:pt x="195325" y="1917700"/>
                </a:lnTo>
                <a:lnTo>
                  <a:pt x="201675" y="1981200"/>
                </a:lnTo>
                <a:lnTo>
                  <a:pt x="204850" y="2032000"/>
                </a:lnTo>
                <a:lnTo>
                  <a:pt x="204850" y="2082800"/>
                </a:lnTo>
                <a:lnTo>
                  <a:pt x="198500" y="2133600"/>
                </a:lnTo>
                <a:lnTo>
                  <a:pt x="185800" y="2184400"/>
                </a:lnTo>
                <a:lnTo>
                  <a:pt x="166750" y="2222500"/>
                </a:lnTo>
                <a:lnTo>
                  <a:pt x="142875" y="2273300"/>
                </a:lnTo>
                <a:lnTo>
                  <a:pt x="115950" y="2324100"/>
                </a:lnTo>
                <a:lnTo>
                  <a:pt x="87375" y="2374900"/>
                </a:lnTo>
                <a:lnTo>
                  <a:pt x="60325" y="2413000"/>
                </a:lnTo>
                <a:lnTo>
                  <a:pt x="36575" y="2463800"/>
                </a:lnTo>
                <a:lnTo>
                  <a:pt x="17525" y="2514600"/>
                </a:lnTo>
                <a:lnTo>
                  <a:pt x="4825" y="2565400"/>
                </a:lnTo>
                <a:lnTo>
                  <a:pt x="0" y="2616200"/>
                </a:lnTo>
                <a:lnTo>
                  <a:pt x="4825" y="2667000"/>
                </a:lnTo>
                <a:lnTo>
                  <a:pt x="17525" y="2717800"/>
                </a:lnTo>
                <a:lnTo>
                  <a:pt x="36575" y="2755900"/>
                </a:lnTo>
                <a:lnTo>
                  <a:pt x="60325" y="2806700"/>
                </a:lnTo>
                <a:lnTo>
                  <a:pt x="87375" y="2857500"/>
                </a:lnTo>
                <a:lnTo>
                  <a:pt x="115950" y="2908300"/>
                </a:lnTo>
                <a:lnTo>
                  <a:pt x="142875" y="2946400"/>
                </a:lnTo>
                <a:lnTo>
                  <a:pt x="166750" y="2997200"/>
                </a:lnTo>
                <a:lnTo>
                  <a:pt x="185800" y="3048000"/>
                </a:lnTo>
                <a:lnTo>
                  <a:pt x="198500" y="3098800"/>
                </a:lnTo>
                <a:lnTo>
                  <a:pt x="204850" y="3136900"/>
                </a:lnTo>
                <a:lnTo>
                  <a:pt x="204850" y="3200400"/>
                </a:lnTo>
                <a:lnTo>
                  <a:pt x="201675" y="3251200"/>
                </a:lnTo>
                <a:lnTo>
                  <a:pt x="195325" y="3302000"/>
                </a:lnTo>
                <a:lnTo>
                  <a:pt x="187325" y="3352800"/>
                </a:lnTo>
                <a:lnTo>
                  <a:pt x="180975" y="3416300"/>
                </a:lnTo>
                <a:lnTo>
                  <a:pt x="176275" y="3467100"/>
                </a:lnTo>
                <a:lnTo>
                  <a:pt x="177800" y="3517900"/>
                </a:lnTo>
                <a:lnTo>
                  <a:pt x="184150" y="3568700"/>
                </a:lnTo>
                <a:lnTo>
                  <a:pt x="198500" y="3606800"/>
                </a:lnTo>
                <a:lnTo>
                  <a:pt x="219075" y="3657600"/>
                </a:lnTo>
                <a:lnTo>
                  <a:pt x="246125" y="3695700"/>
                </a:lnTo>
                <a:lnTo>
                  <a:pt x="277875" y="3721100"/>
                </a:lnTo>
                <a:lnTo>
                  <a:pt x="314325" y="3759200"/>
                </a:lnTo>
                <a:lnTo>
                  <a:pt x="352425" y="3784600"/>
                </a:lnTo>
                <a:lnTo>
                  <a:pt x="392175" y="3822700"/>
                </a:lnTo>
                <a:lnTo>
                  <a:pt x="471550" y="3873500"/>
                </a:lnTo>
                <a:lnTo>
                  <a:pt x="508126" y="3911600"/>
                </a:lnTo>
                <a:lnTo>
                  <a:pt x="539876" y="3949700"/>
                </a:lnTo>
                <a:lnTo>
                  <a:pt x="568451" y="3975100"/>
                </a:lnTo>
                <a:lnTo>
                  <a:pt x="590676" y="4025900"/>
                </a:lnTo>
                <a:lnTo>
                  <a:pt x="609726" y="4064000"/>
                </a:lnTo>
                <a:lnTo>
                  <a:pt x="625601" y="4114800"/>
                </a:lnTo>
                <a:lnTo>
                  <a:pt x="639826" y="4152900"/>
                </a:lnTo>
                <a:lnTo>
                  <a:pt x="665226" y="4254500"/>
                </a:lnTo>
                <a:lnTo>
                  <a:pt x="679576" y="4305300"/>
                </a:lnTo>
                <a:lnTo>
                  <a:pt x="695451" y="4343400"/>
                </a:lnTo>
                <a:lnTo>
                  <a:pt x="714501" y="4381500"/>
                </a:lnTo>
                <a:lnTo>
                  <a:pt x="738251" y="4419600"/>
                </a:lnTo>
                <a:lnTo>
                  <a:pt x="766953" y="4457700"/>
                </a:lnTo>
                <a:lnTo>
                  <a:pt x="801878" y="4483100"/>
                </a:lnTo>
                <a:lnTo>
                  <a:pt x="839978" y="4508500"/>
                </a:lnTo>
                <a:lnTo>
                  <a:pt x="882776" y="4533900"/>
                </a:lnTo>
                <a:lnTo>
                  <a:pt x="974851" y="4559300"/>
                </a:lnTo>
                <a:lnTo>
                  <a:pt x="1119378" y="4597400"/>
                </a:lnTo>
                <a:lnTo>
                  <a:pt x="1165479" y="4622800"/>
                </a:lnTo>
                <a:lnTo>
                  <a:pt x="1208278" y="4635500"/>
                </a:lnTo>
                <a:lnTo>
                  <a:pt x="1248029" y="4660900"/>
                </a:lnTo>
                <a:lnTo>
                  <a:pt x="1282954" y="4686300"/>
                </a:lnTo>
                <a:lnTo>
                  <a:pt x="1319403" y="4724400"/>
                </a:lnTo>
                <a:lnTo>
                  <a:pt x="1351153" y="4749800"/>
                </a:lnTo>
                <a:lnTo>
                  <a:pt x="1381379" y="4787900"/>
                </a:lnTo>
                <a:lnTo>
                  <a:pt x="1411478" y="4838700"/>
                </a:lnTo>
                <a:lnTo>
                  <a:pt x="1471803" y="4914900"/>
                </a:lnTo>
                <a:lnTo>
                  <a:pt x="1505204" y="4953000"/>
                </a:lnTo>
                <a:lnTo>
                  <a:pt x="1538605" y="4978400"/>
                </a:lnTo>
                <a:lnTo>
                  <a:pt x="1576705" y="5003800"/>
                </a:lnTo>
                <a:lnTo>
                  <a:pt x="1616329" y="5029200"/>
                </a:lnTo>
                <a:lnTo>
                  <a:pt x="1713230" y="5054600"/>
                </a:lnTo>
                <a:lnTo>
                  <a:pt x="1764030" y="5054600"/>
                </a:lnTo>
                <a:lnTo>
                  <a:pt x="1818005" y="5041900"/>
                </a:lnTo>
                <a:lnTo>
                  <a:pt x="1871980" y="5041900"/>
                </a:lnTo>
                <a:lnTo>
                  <a:pt x="1925955" y="5029200"/>
                </a:lnTo>
                <a:lnTo>
                  <a:pt x="1979930" y="5029200"/>
                </a:lnTo>
                <a:lnTo>
                  <a:pt x="2033905" y="5016500"/>
                </a:lnTo>
                <a:lnTo>
                  <a:pt x="3639947" y="5016500"/>
                </a:lnTo>
                <a:lnTo>
                  <a:pt x="3659759" y="5003800"/>
                </a:lnTo>
                <a:lnTo>
                  <a:pt x="3697859" y="4978400"/>
                </a:lnTo>
                <a:lnTo>
                  <a:pt x="3731260" y="4953000"/>
                </a:lnTo>
                <a:lnTo>
                  <a:pt x="3764661" y="4914900"/>
                </a:lnTo>
                <a:lnTo>
                  <a:pt x="3824986" y="4838700"/>
                </a:lnTo>
                <a:lnTo>
                  <a:pt x="3855085" y="4787900"/>
                </a:lnTo>
                <a:lnTo>
                  <a:pt x="3885311" y="4749800"/>
                </a:lnTo>
                <a:lnTo>
                  <a:pt x="3917061" y="4724400"/>
                </a:lnTo>
                <a:lnTo>
                  <a:pt x="3953510" y="4686300"/>
                </a:lnTo>
                <a:lnTo>
                  <a:pt x="3988435" y="4660900"/>
                </a:lnTo>
                <a:lnTo>
                  <a:pt x="4028186" y="4635500"/>
                </a:lnTo>
                <a:lnTo>
                  <a:pt x="4070985" y="4622800"/>
                </a:lnTo>
                <a:lnTo>
                  <a:pt x="4117086" y="4597400"/>
                </a:lnTo>
                <a:lnTo>
                  <a:pt x="4261612" y="4559300"/>
                </a:lnTo>
                <a:lnTo>
                  <a:pt x="4353687" y="4533900"/>
                </a:lnTo>
                <a:lnTo>
                  <a:pt x="4396486" y="4508500"/>
                </a:lnTo>
                <a:lnTo>
                  <a:pt x="4434586" y="4483100"/>
                </a:lnTo>
                <a:lnTo>
                  <a:pt x="4469511" y="4457700"/>
                </a:lnTo>
                <a:lnTo>
                  <a:pt x="4498213" y="4419600"/>
                </a:lnTo>
                <a:lnTo>
                  <a:pt x="4521962" y="4381500"/>
                </a:lnTo>
                <a:lnTo>
                  <a:pt x="4541012" y="4343400"/>
                </a:lnTo>
                <a:lnTo>
                  <a:pt x="4556887" y="4305300"/>
                </a:lnTo>
                <a:lnTo>
                  <a:pt x="4571238" y="4254500"/>
                </a:lnTo>
                <a:lnTo>
                  <a:pt x="4596638" y="4152900"/>
                </a:lnTo>
                <a:lnTo>
                  <a:pt x="4610862" y="4114800"/>
                </a:lnTo>
                <a:lnTo>
                  <a:pt x="4626737" y="4064000"/>
                </a:lnTo>
                <a:lnTo>
                  <a:pt x="4645787" y="4025900"/>
                </a:lnTo>
                <a:lnTo>
                  <a:pt x="4668012" y="3975100"/>
                </a:lnTo>
                <a:lnTo>
                  <a:pt x="4696587" y="3949700"/>
                </a:lnTo>
                <a:lnTo>
                  <a:pt x="4728337" y="3911600"/>
                </a:lnTo>
                <a:lnTo>
                  <a:pt x="4764913" y="3873500"/>
                </a:lnTo>
                <a:lnTo>
                  <a:pt x="4803013" y="3848100"/>
                </a:lnTo>
                <a:lnTo>
                  <a:pt x="4844288" y="3822700"/>
                </a:lnTo>
                <a:lnTo>
                  <a:pt x="4884039" y="3784600"/>
                </a:lnTo>
                <a:lnTo>
                  <a:pt x="4922139" y="3759200"/>
                </a:lnTo>
                <a:lnTo>
                  <a:pt x="4958588" y="3721100"/>
                </a:lnTo>
                <a:lnTo>
                  <a:pt x="4990338" y="3695700"/>
                </a:lnTo>
                <a:lnTo>
                  <a:pt x="5017389" y="3657600"/>
                </a:lnTo>
                <a:lnTo>
                  <a:pt x="5037963" y="3606800"/>
                </a:lnTo>
                <a:lnTo>
                  <a:pt x="5052314" y="3568700"/>
                </a:lnTo>
                <a:lnTo>
                  <a:pt x="5058664" y="3517900"/>
                </a:lnTo>
                <a:lnTo>
                  <a:pt x="5060188" y="3467100"/>
                </a:lnTo>
                <a:lnTo>
                  <a:pt x="5055489" y="3416300"/>
                </a:lnTo>
                <a:lnTo>
                  <a:pt x="5049139" y="3352800"/>
                </a:lnTo>
                <a:lnTo>
                  <a:pt x="5041138" y="3302000"/>
                </a:lnTo>
                <a:lnTo>
                  <a:pt x="5034788" y="3251200"/>
                </a:lnTo>
                <a:lnTo>
                  <a:pt x="5031613" y="3200400"/>
                </a:lnTo>
                <a:lnTo>
                  <a:pt x="5031613" y="3136900"/>
                </a:lnTo>
                <a:lnTo>
                  <a:pt x="5037963" y="3098800"/>
                </a:lnTo>
                <a:lnTo>
                  <a:pt x="5050663" y="3048000"/>
                </a:lnTo>
                <a:lnTo>
                  <a:pt x="5069713" y="2997200"/>
                </a:lnTo>
                <a:lnTo>
                  <a:pt x="5120513" y="2908300"/>
                </a:lnTo>
                <a:lnTo>
                  <a:pt x="5149088" y="2857500"/>
                </a:lnTo>
                <a:lnTo>
                  <a:pt x="5176139" y="2806700"/>
                </a:lnTo>
                <a:lnTo>
                  <a:pt x="5199888" y="2755900"/>
                </a:lnTo>
                <a:lnTo>
                  <a:pt x="5218938" y="2717800"/>
                </a:lnTo>
                <a:lnTo>
                  <a:pt x="5231638" y="2667000"/>
                </a:lnTo>
                <a:lnTo>
                  <a:pt x="5236464" y="2616200"/>
                </a:lnTo>
                <a:lnTo>
                  <a:pt x="5231638" y="2565400"/>
                </a:lnTo>
                <a:lnTo>
                  <a:pt x="5218938" y="2514600"/>
                </a:lnTo>
                <a:lnTo>
                  <a:pt x="5199888" y="2463800"/>
                </a:lnTo>
                <a:lnTo>
                  <a:pt x="5176139" y="2413000"/>
                </a:lnTo>
                <a:lnTo>
                  <a:pt x="5149088" y="2374900"/>
                </a:lnTo>
                <a:lnTo>
                  <a:pt x="5120513" y="2324100"/>
                </a:lnTo>
                <a:lnTo>
                  <a:pt x="5050663" y="2184400"/>
                </a:lnTo>
                <a:lnTo>
                  <a:pt x="5037963" y="2133600"/>
                </a:lnTo>
                <a:lnTo>
                  <a:pt x="5031613" y="2082800"/>
                </a:lnTo>
                <a:lnTo>
                  <a:pt x="5031613" y="2032000"/>
                </a:lnTo>
                <a:lnTo>
                  <a:pt x="5034788" y="1981200"/>
                </a:lnTo>
                <a:lnTo>
                  <a:pt x="5041138" y="1917700"/>
                </a:lnTo>
                <a:lnTo>
                  <a:pt x="5049139" y="1866900"/>
                </a:lnTo>
                <a:lnTo>
                  <a:pt x="5055489" y="1816100"/>
                </a:lnTo>
                <a:lnTo>
                  <a:pt x="5060188" y="1765300"/>
                </a:lnTo>
                <a:lnTo>
                  <a:pt x="5058664" y="1714500"/>
                </a:lnTo>
                <a:lnTo>
                  <a:pt x="5052314" y="1663700"/>
                </a:lnTo>
                <a:lnTo>
                  <a:pt x="5037963" y="1612900"/>
                </a:lnTo>
                <a:lnTo>
                  <a:pt x="5017389" y="1574800"/>
                </a:lnTo>
                <a:lnTo>
                  <a:pt x="4990338" y="1536700"/>
                </a:lnTo>
                <a:lnTo>
                  <a:pt x="4958588" y="1498600"/>
                </a:lnTo>
                <a:lnTo>
                  <a:pt x="4922139" y="1473200"/>
                </a:lnTo>
                <a:lnTo>
                  <a:pt x="4884039" y="1435100"/>
                </a:lnTo>
                <a:lnTo>
                  <a:pt x="4844288" y="1409700"/>
                </a:lnTo>
                <a:lnTo>
                  <a:pt x="4803013" y="1371600"/>
                </a:lnTo>
                <a:lnTo>
                  <a:pt x="4764913" y="1346200"/>
                </a:lnTo>
                <a:lnTo>
                  <a:pt x="4728337" y="1320800"/>
                </a:lnTo>
                <a:lnTo>
                  <a:pt x="4696587" y="1282700"/>
                </a:lnTo>
                <a:lnTo>
                  <a:pt x="4668012" y="1244600"/>
                </a:lnTo>
                <a:lnTo>
                  <a:pt x="4645787" y="1206500"/>
                </a:lnTo>
                <a:lnTo>
                  <a:pt x="4626737" y="1155700"/>
                </a:lnTo>
                <a:lnTo>
                  <a:pt x="4610862" y="1117600"/>
                </a:lnTo>
                <a:lnTo>
                  <a:pt x="4596638" y="1066800"/>
                </a:lnTo>
                <a:lnTo>
                  <a:pt x="4571238" y="965200"/>
                </a:lnTo>
                <a:lnTo>
                  <a:pt x="4556887" y="927100"/>
                </a:lnTo>
                <a:lnTo>
                  <a:pt x="4541012" y="876300"/>
                </a:lnTo>
                <a:lnTo>
                  <a:pt x="4521962" y="838200"/>
                </a:lnTo>
                <a:lnTo>
                  <a:pt x="4498213" y="800100"/>
                </a:lnTo>
                <a:lnTo>
                  <a:pt x="4469511" y="762000"/>
                </a:lnTo>
                <a:lnTo>
                  <a:pt x="4434586" y="736600"/>
                </a:lnTo>
                <a:lnTo>
                  <a:pt x="4396486" y="711200"/>
                </a:lnTo>
                <a:lnTo>
                  <a:pt x="4353687" y="685800"/>
                </a:lnTo>
                <a:lnTo>
                  <a:pt x="4261612" y="660400"/>
                </a:lnTo>
                <a:lnTo>
                  <a:pt x="4117086" y="622300"/>
                </a:lnTo>
                <a:lnTo>
                  <a:pt x="4070985" y="609600"/>
                </a:lnTo>
                <a:lnTo>
                  <a:pt x="4028186" y="584200"/>
                </a:lnTo>
                <a:lnTo>
                  <a:pt x="3988435" y="558800"/>
                </a:lnTo>
                <a:lnTo>
                  <a:pt x="3953510" y="533400"/>
                </a:lnTo>
                <a:lnTo>
                  <a:pt x="3917061" y="508000"/>
                </a:lnTo>
                <a:lnTo>
                  <a:pt x="3885311" y="469900"/>
                </a:lnTo>
                <a:lnTo>
                  <a:pt x="3764661" y="317500"/>
                </a:lnTo>
                <a:lnTo>
                  <a:pt x="3697859" y="241300"/>
                </a:lnTo>
                <a:lnTo>
                  <a:pt x="3659759" y="215900"/>
                </a:lnTo>
                <a:lnTo>
                  <a:pt x="3639947" y="203200"/>
                </a:lnTo>
                <a:lnTo>
                  <a:pt x="1979930" y="203200"/>
                </a:lnTo>
                <a:lnTo>
                  <a:pt x="1925955" y="190500"/>
                </a:lnTo>
                <a:lnTo>
                  <a:pt x="1871980" y="190500"/>
                </a:lnTo>
                <a:lnTo>
                  <a:pt x="1818005" y="177800"/>
                </a:lnTo>
                <a:close/>
              </a:path>
              <a:path w="5236845" h="5219700">
                <a:moveTo>
                  <a:pt x="3639947" y="5016500"/>
                </a:moveTo>
                <a:lnTo>
                  <a:pt x="3202559" y="5016500"/>
                </a:lnTo>
                <a:lnTo>
                  <a:pt x="3256534" y="5029200"/>
                </a:lnTo>
                <a:lnTo>
                  <a:pt x="3310509" y="5029200"/>
                </a:lnTo>
                <a:lnTo>
                  <a:pt x="3364484" y="5041900"/>
                </a:lnTo>
                <a:lnTo>
                  <a:pt x="3418459" y="5041900"/>
                </a:lnTo>
                <a:lnTo>
                  <a:pt x="3472434" y="5054600"/>
                </a:lnTo>
                <a:lnTo>
                  <a:pt x="3523234" y="5054600"/>
                </a:lnTo>
                <a:lnTo>
                  <a:pt x="3620135" y="5029200"/>
                </a:lnTo>
                <a:lnTo>
                  <a:pt x="3639947" y="5016500"/>
                </a:lnTo>
                <a:close/>
              </a:path>
              <a:path w="5236845" h="5219700">
                <a:moveTo>
                  <a:pt x="2669032" y="0"/>
                </a:moveTo>
                <a:lnTo>
                  <a:pt x="2567432" y="0"/>
                </a:lnTo>
                <a:lnTo>
                  <a:pt x="2518156" y="12700"/>
                </a:lnTo>
                <a:lnTo>
                  <a:pt x="2470531" y="38100"/>
                </a:lnTo>
                <a:lnTo>
                  <a:pt x="2421382" y="63500"/>
                </a:lnTo>
                <a:lnTo>
                  <a:pt x="2375281" y="88900"/>
                </a:lnTo>
                <a:lnTo>
                  <a:pt x="2232406" y="165100"/>
                </a:lnTo>
                <a:lnTo>
                  <a:pt x="2086356" y="203200"/>
                </a:lnTo>
                <a:lnTo>
                  <a:pt x="3150108" y="203200"/>
                </a:lnTo>
                <a:lnTo>
                  <a:pt x="3050159" y="177800"/>
                </a:lnTo>
                <a:lnTo>
                  <a:pt x="3004058" y="165100"/>
                </a:lnTo>
                <a:lnTo>
                  <a:pt x="2861183" y="88900"/>
                </a:lnTo>
                <a:lnTo>
                  <a:pt x="2815082" y="63500"/>
                </a:lnTo>
                <a:lnTo>
                  <a:pt x="2765933" y="38100"/>
                </a:lnTo>
                <a:lnTo>
                  <a:pt x="2718308" y="12700"/>
                </a:lnTo>
                <a:lnTo>
                  <a:pt x="2669032" y="0"/>
                </a:lnTo>
                <a:close/>
              </a:path>
              <a:path w="5236845" h="5219700">
                <a:moveTo>
                  <a:pt x="3572510" y="177800"/>
                </a:moveTo>
                <a:lnTo>
                  <a:pt x="3418459" y="177800"/>
                </a:lnTo>
                <a:lnTo>
                  <a:pt x="3364484" y="190500"/>
                </a:lnTo>
                <a:lnTo>
                  <a:pt x="3310509" y="190500"/>
                </a:lnTo>
                <a:lnTo>
                  <a:pt x="3256534" y="203200"/>
                </a:lnTo>
                <a:lnTo>
                  <a:pt x="3639947" y="203200"/>
                </a:lnTo>
                <a:lnTo>
                  <a:pt x="3620135" y="190500"/>
                </a:lnTo>
                <a:lnTo>
                  <a:pt x="3572510" y="177800"/>
                </a:lnTo>
                <a:close/>
              </a:path>
            </a:pathLst>
          </a:custGeom>
          <a:solidFill>
            <a:srgbClr val="F3F3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83845" cy="6858000"/>
          </a:xfrm>
          <a:custGeom>
            <a:avLst/>
            <a:gdLst/>
            <a:ahLst/>
            <a:cxnLst/>
            <a:rect l="l" t="t" r="r" b="b"/>
            <a:pathLst>
              <a:path w="283845" h="6858000">
                <a:moveTo>
                  <a:pt x="0" y="6858000"/>
                </a:moveTo>
                <a:lnTo>
                  <a:pt x="283464" y="6858000"/>
                </a:lnTo>
                <a:lnTo>
                  <a:pt x="2834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A0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59798" y="2634297"/>
            <a:ext cx="7933055" cy="1589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6155"/>
              </a:lnSpc>
              <a:spcBef>
                <a:spcPts val="100"/>
              </a:spcBef>
              <a:tabLst>
                <a:tab pos="1507490" algn="l"/>
              </a:tabLst>
            </a:pP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T</a:t>
            </a:r>
            <a:r>
              <a:rPr sz="5400" spc="-15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H</a:t>
            </a:r>
            <a:r>
              <a:rPr sz="5400" spc="-14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E	C</a:t>
            </a:r>
            <a:r>
              <a:rPr sz="5400" spc="-15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H</a:t>
            </a:r>
            <a:r>
              <a:rPr sz="5400" spc="-14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A</a:t>
            </a:r>
            <a:r>
              <a:rPr sz="5400" spc="-15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R</a:t>
            </a:r>
            <a:r>
              <a:rPr sz="5400" spc="-16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A</a:t>
            </a:r>
            <a:r>
              <a:rPr sz="5400" spc="-15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C</a:t>
            </a:r>
            <a:r>
              <a:rPr sz="5400" spc="-16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T</a:t>
            </a:r>
            <a:r>
              <a:rPr sz="5400" spc="-17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E</a:t>
            </a:r>
            <a:r>
              <a:rPr sz="5400" spc="-16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R</a:t>
            </a:r>
            <a:r>
              <a:rPr sz="5400" spc="-16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I</a:t>
            </a:r>
            <a:r>
              <a:rPr sz="5400" spc="-16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S</a:t>
            </a:r>
            <a:r>
              <a:rPr sz="5400" spc="-16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T</a:t>
            </a:r>
            <a:r>
              <a:rPr sz="5400" spc="-17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I</a:t>
            </a:r>
            <a:r>
              <a:rPr sz="5400" spc="-16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C</a:t>
            </a:r>
            <a:r>
              <a:rPr sz="5400" spc="-175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S</a:t>
            </a:r>
            <a:endParaRPr sz="5400" dirty="0">
              <a:latin typeface="Impact"/>
              <a:cs typeface="Impact"/>
            </a:endParaRPr>
          </a:p>
          <a:p>
            <a:pPr marL="229235" algn="ctr">
              <a:lnSpc>
                <a:spcPts val="6155"/>
              </a:lnSpc>
              <a:tabLst>
                <a:tab pos="1299845" algn="l"/>
              </a:tabLst>
            </a:pP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O</a:t>
            </a:r>
            <a:r>
              <a:rPr sz="5400" spc="-150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F	L I F</a:t>
            </a:r>
            <a:r>
              <a:rPr sz="5400" spc="-434" dirty="0">
                <a:solidFill>
                  <a:srgbClr val="0A082D"/>
                </a:solidFill>
                <a:latin typeface="Impact"/>
                <a:cs typeface="Impact"/>
              </a:rPr>
              <a:t> </a:t>
            </a:r>
            <a:r>
              <a:rPr sz="5400" spc="-5" dirty="0">
                <a:solidFill>
                  <a:srgbClr val="0A082D"/>
                </a:solidFill>
                <a:latin typeface="Impact"/>
                <a:cs typeface="Impact"/>
              </a:rPr>
              <a:t>E</a:t>
            </a:r>
            <a:endParaRPr sz="5400" dirty="0">
              <a:latin typeface="Impact"/>
              <a:cs typeface="Impac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1DE05A-2EC1-4000-B566-D471819CEB4A}"/>
              </a:ext>
            </a:extLst>
          </p:cNvPr>
          <p:cNvSpPr txBox="1"/>
          <p:nvPr/>
        </p:nvSpPr>
        <p:spPr>
          <a:xfrm>
            <a:off x="4888662" y="4935122"/>
            <a:ext cx="272222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IQ" sz="2400" b="1" dirty="0"/>
              <a:t>المحاظرة الثالثة و الرابعة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0D620E-644C-499D-B2C7-BAE3A31860DE}"/>
              </a:ext>
            </a:extLst>
          </p:cNvPr>
          <p:cNvSpPr txBox="1"/>
          <p:nvPr/>
        </p:nvSpPr>
        <p:spPr>
          <a:xfrm>
            <a:off x="4495800" y="1709226"/>
            <a:ext cx="533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b="1" dirty="0"/>
              <a:t>قسم تقنيات التحليلات المرضية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5691" y="65278"/>
            <a:ext cx="8074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145" dirty="0">
                <a:solidFill>
                  <a:srgbClr val="000000"/>
                </a:solidFill>
                <a:latin typeface="Arial Black"/>
                <a:cs typeface="Arial Black"/>
              </a:rPr>
              <a:t>GROWTH </a:t>
            </a:r>
            <a:r>
              <a:rPr sz="3600" b="0" spc="130" dirty="0">
                <a:solidFill>
                  <a:srgbClr val="000000"/>
                </a:solidFill>
                <a:latin typeface="Arial Black"/>
                <a:cs typeface="Arial Black"/>
              </a:rPr>
              <a:t>AND</a:t>
            </a:r>
            <a:r>
              <a:rPr sz="3600" b="0" spc="565" dirty="0">
                <a:solidFill>
                  <a:srgbClr val="000000"/>
                </a:solidFill>
                <a:latin typeface="Arial Black"/>
                <a:cs typeface="Arial Black"/>
              </a:rPr>
              <a:t> </a:t>
            </a:r>
            <a:r>
              <a:rPr sz="3600" b="0" spc="170" dirty="0">
                <a:solidFill>
                  <a:srgbClr val="000000"/>
                </a:solidFill>
                <a:latin typeface="Arial Black"/>
                <a:cs typeface="Arial Black"/>
              </a:rPr>
              <a:t>DEVELOPMENT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9016" y="924560"/>
            <a:ext cx="10436860" cy="5375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8445" marR="443230" indent="-228600">
              <a:lnSpc>
                <a:spcPct val="100000"/>
              </a:lnSpc>
              <a:spcBef>
                <a:spcPts val="95"/>
              </a:spcBef>
              <a:buClr>
                <a:srgbClr val="0A082D"/>
              </a:buClr>
              <a:buFont typeface="Arial"/>
              <a:buChar char="•"/>
              <a:tabLst>
                <a:tab pos="259079" algn="l"/>
              </a:tabLst>
            </a:pPr>
            <a:r>
              <a:rPr sz="2800" b="1" spc="-30" dirty="0">
                <a:latin typeface="Gill Sans MT"/>
                <a:cs typeface="Gill Sans MT"/>
              </a:rPr>
              <a:t>Growth, </a:t>
            </a:r>
            <a:r>
              <a:rPr sz="2800" spc="-10" dirty="0">
                <a:latin typeface="Gill Sans MT"/>
                <a:cs typeface="Gill Sans MT"/>
              </a:rPr>
              <a:t>recognized by </a:t>
            </a:r>
            <a:r>
              <a:rPr sz="2800" spc="-5" dirty="0">
                <a:latin typeface="Gill Sans MT"/>
                <a:cs typeface="Gill Sans MT"/>
              </a:rPr>
              <a:t>an </a:t>
            </a:r>
            <a:r>
              <a:rPr sz="2800" spc="-15" dirty="0">
                <a:latin typeface="Gill Sans MT"/>
                <a:cs typeface="Gill Sans MT"/>
              </a:rPr>
              <a:t>increase </a:t>
            </a:r>
            <a:r>
              <a:rPr sz="2800" spc="-5" dirty="0">
                <a:latin typeface="Gill Sans MT"/>
                <a:cs typeface="Gill Sans MT"/>
              </a:rPr>
              <a:t>in size </a:t>
            </a:r>
            <a:r>
              <a:rPr sz="2800" spc="-10" dirty="0">
                <a:latin typeface="Gill Sans MT"/>
                <a:cs typeface="Gill Sans MT"/>
              </a:rPr>
              <a:t>and </a:t>
            </a:r>
            <a:r>
              <a:rPr sz="2800" spc="-5" dirty="0">
                <a:latin typeface="Gill Sans MT"/>
                <a:cs typeface="Gill Sans MT"/>
              </a:rPr>
              <a:t>often the number</a:t>
            </a:r>
            <a:r>
              <a:rPr sz="2800" spc="-140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of  cells, is a </a:t>
            </a:r>
            <a:r>
              <a:rPr sz="2800" spc="10" dirty="0">
                <a:latin typeface="Gill Sans MT"/>
                <a:cs typeface="Gill Sans MT"/>
              </a:rPr>
              <a:t>part </a:t>
            </a:r>
            <a:r>
              <a:rPr sz="2800" spc="-5" dirty="0">
                <a:latin typeface="Gill Sans MT"/>
                <a:cs typeface="Gill Sans MT"/>
              </a:rPr>
              <a:t>of</a:t>
            </a:r>
            <a:r>
              <a:rPr sz="2800" spc="-270" dirty="0">
                <a:latin typeface="Gill Sans MT"/>
                <a:cs typeface="Gill Sans MT"/>
              </a:rPr>
              <a:t> </a:t>
            </a:r>
            <a:r>
              <a:rPr sz="2800" spc="-10" dirty="0">
                <a:latin typeface="Gill Sans MT"/>
                <a:cs typeface="Gill Sans MT"/>
              </a:rPr>
              <a:t>development.</a:t>
            </a:r>
            <a:endParaRPr sz="2800">
              <a:latin typeface="Gill Sans MT"/>
              <a:cs typeface="Gill Sans MT"/>
            </a:endParaRPr>
          </a:p>
          <a:p>
            <a:pPr marL="258445" marR="5080" indent="-228600">
              <a:lnSpc>
                <a:spcPct val="100000"/>
              </a:lnSpc>
              <a:spcBef>
                <a:spcPts val="705"/>
              </a:spcBef>
              <a:buClr>
                <a:srgbClr val="0A082D"/>
              </a:buClr>
              <a:buFont typeface="Arial"/>
              <a:buChar char="•"/>
              <a:tabLst>
                <a:tab pos="259079" algn="l"/>
              </a:tabLst>
            </a:pPr>
            <a:r>
              <a:rPr sz="2800" spc="-5" dirty="0">
                <a:latin typeface="Gill Sans MT"/>
                <a:cs typeface="Gill Sans MT"/>
              </a:rPr>
              <a:t>In </a:t>
            </a:r>
            <a:r>
              <a:rPr sz="2800" dirty="0">
                <a:latin typeface="Gill Sans MT"/>
                <a:cs typeface="Gill Sans MT"/>
              </a:rPr>
              <a:t>humans, </a:t>
            </a:r>
            <a:r>
              <a:rPr sz="2800" b="1" spc="-15" dirty="0">
                <a:latin typeface="Gill Sans MT"/>
                <a:cs typeface="Gill Sans MT"/>
              </a:rPr>
              <a:t>development </a:t>
            </a:r>
            <a:r>
              <a:rPr sz="2800" spc="-5" dirty="0">
                <a:latin typeface="Gill Sans MT"/>
                <a:cs typeface="Gill Sans MT"/>
              </a:rPr>
              <a:t>includes all </a:t>
            </a:r>
            <a:r>
              <a:rPr sz="2800" dirty="0">
                <a:latin typeface="Gill Sans MT"/>
                <a:cs typeface="Gill Sans MT"/>
              </a:rPr>
              <a:t>the </a:t>
            </a:r>
            <a:r>
              <a:rPr sz="2800" spc="-5" dirty="0">
                <a:latin typeface="Gill Sans MT"/>
                <a:cs typeface="Gill Sans MT"/>
              </a:rPr>
              <a:t>changes that occur </a:t>
            </a:r>
            <a:r>
              <a:rPr sz="2800" spc="-25" dirty="0">
                <a:latin typeface="Gill Sans MT"/>
                <a:cs typeface="Gill Sans MT"/>
              </a:rPr>
              <a:t>from</a:t>
            </a:r>
            <a:r>
              <a:rPr sz="2800" spc="-170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the  </a:t>
            </a:r>
            <a:r>
              <a:rPr sz="2800" dirty="0">
                <a:latin typeface="Gill Sans MT"/>
                <a:cs typeface="Gill Sans MT"/>
              </a:rPr>
              <a:t>time the </a:t>
            </a:r>
            <a:r>
              <a:rPr sz="2800" spc="-5" dirty="0">
                <a:latin typeface="Gill Sans MT"/>
                <a:cs typeface="Gill Sans MT"/>
              </a:rPr>
              <a:t>egg is </a:t>
            </a:r>
            <a:r>
              <a:rPr sz="2800" dirty="0">
                <a:latin typeface="Gill Sans MT"/>
                <a:cs typeface="Gill Sans MT"/>
              </a:rPr>
              <a:t>fertilized until death;</a:t>
            </a:r>
            <a:endParaRPr sz="2800">
              <a:latin typeface="Gill Sans MT"/>
              <a:cs typeface="Gill Sans MT"/>
            </a:endParaRPr>
          </a:p>
          <a:p>
            <a:pPr marL="258445" marR="626110" indent="-228600">
              <a:lnSpc>
                <a:spcPct val="100000"/>
              </a:lnSpc>
              <a:spcBef>
                <a:spcPts val="700"/>
              </a:spcBef>
              <a:buClr>
                <a:srgbClr val="0A082D"/>
              </a:buClr>
              <a:buFont typeface="Arial"/>
              <a:buChar char="•"/>
              <a:tabLst>
                <a:tab pos="259079" algn="l"/>
              </a:tabLst>
            </a:pPr>
            <a:r>
              <a:rPr sz="2800" spc="-10" dirty="0">
                <a:latin typeface="Gill Sans MT"/>
                <a:cs typeface="Gill Sans MT"/>
              </a:rPr>
              <a:t>Development </a:t>
            </a:r>
            <a:r>
              <a:rPr sz="2800" spc="-5" dirty="0">
                <a:latin typeface="Gill Sans MT"/>
                <a:cs typeface="Gill Sans MT"/>
              </a:rPr>
              <a:t>also </a:t>
            </a:r>
            <a:r>
              <a:rPr sz="2800" dirty="0">
                <a:latin typeface="Gill Sans MT"/>
                <a:cs typeface="Gill Sans MT"/>
              </a:rPr>
              <a:t>includes the </a:t>
            </a:r>
            <a:r>
              <a:rPr sz="2800" spc="-15" dirty="0">
                <a:latin typeface="Gill Sans MT"/>
                <a:cs typeface="Gill Sans MT"/>
              </a:rPr>
              <a:t>repair </a:t>
            </a:r>
            <a:r>
              <a:rPr sz="2800" dirty="0">
                <a:latin typeface="Gill Sans MT"/>
                <a:cs typeface="Gill Sans MT"/>
              </a:rPr>
              <a:t>that </a:t>
            </a:r>
            <a:r>
              <a:rPr sz="2800" spc="-20" dirty="0">
                <a:latin typeface="Gill Sans MT"/>
                <a:cs typeface="Gill Sans MT"/>
              </a:rPr>
              <a:t>takes </a:t>
            </a:r>
            <a:r>
              <a:rPr sz="2800" spc="-5" dirty="0">
                <a:latin typeface="Gill Sans MT"/>
                <a:cs typeface="Gill Sans MT"/>
              </a:rPr>
              <a:t>place following an  </a:t>
            </a:r>
            <a:r>
              <a:rPr sz="2800" spc="10" dirty="0">
                <a:latin typeface="Gill Sans MT"/>
                <a:cs typeface="Gill Sans MT"/>
              </a:rPr>
              <a:t>injury</a:t>
            </a:r>
            <a:endParaRPr sz="2800">
              <a:latin typeface="Gill Sans MT"/>
              <a:cs typeface="Gill Sans MT"/>
            </a:endParaRPr>
          </a:p>
          <a:p>
            <a:pPr marL="355600" marR="433070" indent="-342900">
              <a:lnSpc>
                <a:spcPct val="100000"/>
              </a:lnSpc>
              <a:spcBef>
                <a:spcPts val="1760"/>
              </a:spcBef>
              <a:buClr>
                <a:srgbClr val="61B4C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Century Gothic"/>
                <a:cs typeface="Century Gothic"/>
              </a:rPr>
              <a:t>DNA </a:t>
            </a:r>
            <a:r>
              <a:rPr sz="2800" dirty="0">
                <a:latin typeface="Century Gothic"/>
                <a:cs typeface="Century Gothic"/>
              </a:rPr>
              <a:t>contains </a:t>
            </a:r>
            <a:r>
              <a:rPr sz="2800" spc="-5" dirty="0">
                <a:latin typeface="Century Gothic"/>
                <a:cs typeface="Century Gothic"/>
              </a:rPr>
              <a:t>the hereditary </a:t>
            </a:r>
            <a:r>
              <a:rPr sz="2800" dirty="0">
                <a:latin typeface="Century Gothic"/>
                <a:cs typeface="Century Gothic"/>
              </a:rPr>
              <a:t>information </a:t>
            </a:r>
            <a:r>
              <a:rPr sz="2800" spc="-10" dirty="0">
                <a:latin typeface="Century Gothic"/>
                <a:cs typeface="Century Gothic"/>
              </a:rPr>
              <a:t>that </a:t>
            </a:r>
            <a:r>
              <a:rPr sz="2800" spc="-5" dirty="0">
                <a:latin typeface="Century Gothic"/>
                <a:cs typeface="Century Gothic"/>
              </a:rPr>
              <a:t>directs not  only the </a:t>
            </a:r>
            <a:r>
              <a:rPr sz="2800" spc="-10" dirty="0">
                <a:latin typeface="Century Gothic"/>
                <a:cs typeface="Century Gothic"/>
              </a:rPr>
              <a:t>structure </a:t>
            </a:r>
            <a:r>
              <a:rPr sz="2800" spc="-5" dirty="0">
                <a:latin typeface="Century Gothic"/>
                <a:cs typeface="Century Gothic"/>
              </a:rPr>
              <a:t>of each cell </a:t>
            </a:r>
            <a:r>
              <a:rPr sz="2800" spc="-10" dirty="0">
                <a:latin typeface="Century Gothic"/>
                <a:cs typeface="Century Gothic"/>
              </a:rPr>
              <a:t>but also </a:t>
            </a:r>
            <a:r>
              <a:rPr sz="2800" dirty="0">
                <a:latin typeface="Century Gothic"/>
                <a:cs typeface="Century Gothic"/>
              </a:rPr>
              <a:t>its</a:t>
            </a:r>
            <a:r>
              <a:rPr sz="2800" spc="145" dirty="0">
                <a:latin typeface="Century Gothic"/>
                <a:cs typeface="Century Gothic"/>
              </a:rPr>
              <a:t> </a:t>
            </a:r>
            <a:r>
              <a:rPr sz="2800" spc="-5" dirty="0">
                <a:latin typeface="Century Gothic"/>
                <a:cs typeface="Century Gothic"/>
              </a:rPr>
              <a:t>function.</a:t>
            </a:r>
            <a:endParaRPr sz="280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61B4C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entury Gothic"/>
                <a:cs typeface="Century Gothic"/>
              </a:rPr>
              <a:t>The </a:t>
            </a:r>
            <a:r>
              <a:rPr sz="2800" dirty="0">
                <a:latin typeface="Century Gothic"/>
                <a:cs typeface="Century Gothic"/>
              </a:rPr>
              <a:t>information in </a:t>
            </a:r>
            <a:r>
              <a:rPr sz="2800" spc="-5" dirty="0">
                <a:latin typeface="Century Gothic"/>
                <a:cs typeface="Century Gothic"/>
              </a:rPr>
              <a:t>the </a:t>
            </a:r>
            <a:r>
              <a:rPr sz="2800" spc="-10" dirty="0">
                <a:latin typeface="Century Gothic"/>
                <a:cs typeface="Century Gothic"/>
              </a:rPr>
              <a:t>DNA </a:t>
            </a:r>
            <a:r>
              <a:rPr sz="2800" dirty="0">
                <a:latin typeface="Century Gothic"/>
                <a:cs typeface="Century Gothic"/>
              </a:rPr>
              <a:t>is </a:t>
            </a:r>
            <a:r>
              <a:rPr sz="2800" spc="-5" dirty="0">
                <a:latin typeface="Century Gothic"/>
                <a:cs typeface="Century Gothic"/>
              </a:rPr>
              <a:t>contained</a:t>
            </a:r>
            <a:r>
              <a:rPr sz="2800" spc="50" dirty="0">
                <a:latin typeface="Century Gothic"/>
                <a:cs typeface="Century Gothic"/>
              </a:rPr>
              <a:t> </a:t>
            </a:r>
            <a:r>
              <a:rPr sz="2800" dirty="0">
                <a:latin typeface="Century Gothic"/>
                <a:cs typeface="Century Gothic"/>
              </a:rPr>
              <a:t>within</a:t>
            </a:r>
            <a:endParaRPr sz="2800">
              <a:latin typeface="Century Gothic"/>
              <a:cs typeface="Century Gothic"/>
            </a:endParaRPr>
          </a:p>
          <a:p>
            <a:pPr marL="355600" marR="87630" indent="-342900">
              <a:lnSpc>
                <a:spcPct val="100000"/>
              </a:lnSpc>
              <a:spcBef>
                <a:spcPts val="994"/>
              </a:spcBef>
              <a:buClr>
                <a:srgbClr val="61B4C5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entury Gothic"/>
                <a:cs typeface="Century Gothic"/>
              </a:rPr>
              <a:t>genes, </a:t>
            </a:r>
            <a:r>
              <a:rPr sz="2800" spc="-5" dirty="0">
                <a:latin typeface="Century Gothic"/>
                <a:cs typeface="Century Gothic"/>
              </a:rPr>
              <a:t>short </a:t>
            </a:r>
            <a:r>
              <a:rPr sz="2800" spc="-10" dirty="0">
                <a:latin typeface="Century Gothic"/>
                <a:cs typeface="Century Gothic"/>
              </a:rPr>
              <a:t>sequences </a:t>
            </a:r>
            <a:r>
              <a:rPr sz="2800" spc="-5" dirty="0">
                <a:latin typeface="Century Gothic"/>
                <a:cs typeface="Century Gothic"/>
              </a:rPr>
              <a:t>of hereditary material that specify  the instructions for a specific</a:t>
            </a:r>
            <a:r>
              <a:rPr sz="2800" spc="20" dirty="0">
                <a:latin typeface="Century Gothic"/>
                <a:cs typeface="Century Gothic"/>
              </a:rPr>
              <a:t> </a:t>
            </a:r>
            <a:r>
              <a:rPr sz="2800" spc="-5" dirty="0">
                <a:latin typeface="Century Gothic"/>
                <a:cs typeface="Century Gothic"/>
              </a:rPr>
              <a:t>trait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9227" y="489585"/>
            <a:ext cx="6094095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b="0" spc="160" dirty="0">
                <a:solidFill>
                  <a:srgbClr val="0A082D"/>
                </a:solidFill>
                <a:latin typeface="Arial Black"/>
                <a:cs typeface="Arial Black"/>
              </a:rPr>
              <a:t>LIVING</a:t>
            </a:r>
            <a:r>
              <a:rPr b="0" spc="380" dirty="0">
                <a:solidFill>
                  <a:srgbClr val="0A082D"/>
                </a:solidFill>
                <a:latin typeface="Arial Black"/>
                <a:cs typeface="Arial Black"/>
              </a:rPr>
              <a:t> </a:t>
            </a:r>
            <a:r>
              <a:rPr b="0" spc="160" dirty="0">
                <a:solidFill>
                  <a:srgbClr val="0A082D"/>
                </a:solidFill>
                <a:latin typeface="Arial Black"/>
                <a:cs typeface="Arial Black"/>
              </a:rPr>
              <a:t>THINGS</a:t>
            </a:r>
          </a:p>
          <a:p>
            <a:pPr algn="ctr">
              <a:lnSpc>
                <a:spcPts val="4560"/>
              </a:lnSpc>
            </a:pPr>
            <a:r>
              <a:rPr b="0" spc="120" dirty="0">
                <a:solidFill>
                  <a:srgbClr val="0A082D"/>
                </a:solidFill>
                <a:latin typeface="Arial Black"/>
                <a:cs typeface="Arial Black"/>
              </a:rPr>
              <a:t>ADAPT </a:t>
            </a:r>
            <a:r>
              <a:rPr b="0" spc="125" dirty="0">
                <a:solidFill>
                  <a:srgbClr val="0A082D"/>
                </a:solidFill>
                <a:latin typeface="Arial Black"/>
                <a:cs typeface="Arial Black"/>
              </a:rPr>
              <a:t>AND</a:t>
            </a:r>
            <a:r>
              <a:rPr b="0" spc="605" dirty="0">
                <a:solidFill>
                  <a:srgbClr val="0A082D"/>
                </a:solidFill>
                <a:latin typeface="Arial Black"/>
                <a:cs typeface="Arial Black"/>
              </a:rPr>
              <a:t> </a:t>
            </a:r>
            <a:r>
              <a:rPr b="0" spc="105" dirty="0">
                <a:solidFill>
                  <a:srgbClr val="0A082D"/>
                </a:solidFill>
                <a:latin typeface="Arial Black"/>
                <a:cs typeface="Arial Black"/>
              </a:rPr>
              <a:t>EVOLVE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53945" y="2114524"/>
            <a:ext cx="8624570" cy="395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054100" indent="-228600" algn="just">
              <a:lnSpc>
                <a:spcPct val="110000"/>
              </a:lnSpc>
              <a:spcBef>
                <a:spcPts val="10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200" b="1" spc="-10" dirty="0">
                <a:latin typeface="Gill Sans MT"/>
                <a:cs typeface="Gill Sans MT"/>
              </a:rPr>
              <a:t>Evolution </a:t>
            </a:r>
            <a:r>
              <a:rPr sz="3200" spc="-5" dirty="0">
                <a:latin typeface="Gill Sans MT"/>
                <a:cs typeface="Gill Sans MT"/>
              </a:rPr>
              <a:t>is the </a:t>
            </a:r>
            <a:r>
              <a:rPr sz="3200" spc="-10" dirty="0">
                <a:latin typeface="Gill Sans MT"/>
                <a:cs typeface="Gill Sans MT"/>
              </a:rPr>
              <a:t>process </a:t>
            </a:r>
            <a:r>
              <a:rPr sz="3200" spc="-15" dirty="0">
                <a:latin typeface="Gill Sans MT"/>
                <a:cs typeface="Gill Sans MT"/>
              </a:rPr>
              <a:t>by </a:t>
            </a:r>
            <a:r>
              <a:rPr sz="3200" dirty="0">
                <a:latin typeface="Gill Sans MT"/>
                <a:cs typeface="Gill Sans MT"/>
              </a:rPr>
              <a:t>which a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species  changes </a:t>
            </a:r>
            <a:r>
              <a:rPr sz="3200" spc="-10" dirty="0">
                <a:latin typeface="Gill Sans MT"/>
                <a:cs typeface="Gill Sans MT"/>
              </a:rPr>
              <a:t>through</a:t>
            </a:r>
            <a:r>
              <a:rPr sz="3200" spc="-7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time</a:t>
            </a:r>
            <a:endParaRPr sz="3200">
              <a:latin typeface="Gill Sans MT"/>
              <a:cs typeface="Gill Sans MT"/>
            </a:endParaRPr>
          </a:p>
          <a:p>
            <a:pPr marL="241300" marR="5080" indent="-228600" algn="just">
              <a:lnSpc>
                <a:spcPct val="110000"/>
              </a:lnSpc>
              <a:spcBef>
                <a:spcPts val="69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Gill Sans MT"/>
                <a:cs typeface="Gill Sans MT"/>
              </a:rPr>
              <a:t>Evolution, which </a:t>
            </a:r>
            <a:r>
              <a:rPr sz="3200" dirty="0">
                <a:latin typeface="Gill Sans MT"/>
                <a:cs typeface="Gill Sans MT"/>
              </a:rPr>
              <a:t>has been </a:t>
            </a:r>
            <a:r>
              <a:rPr sz="3200" spc="-10" dirty="0">
                <a:latin typeface="Gill Sans MT"/>
                <a:cs typeface="Gill Sans MT"/>
              </a:rPr>
              <a:t>going </a:t>
            </a:r>
            <a:r>
              <a:rPr sz="3200" dirty="0">
                <a:latin typeface="Gill Sans MT"/>
                <a:cs typeface="Gill Sans MT"/>
              </a:rPr>
              <a:t>on since </a:t>
            </a:r>
            <a:r>
              <a:rPr sz="3200" spc="-5" dirty="0">
                <a:latin typeface="Gill Sans MT"/>
                <a:cs typeface="Gill Sans MT"/>
              </a:rPr>
              <a:t>the</a:t>
            </a:r>
            <a:r>
              <a:rPr sz="3200" spc="-42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origin  of </a:t>
            </a:r>
            <a:r>
              <a:rPr sz="3200" spc="-10" dirty="0">
                <a:latin typeface="Gill Sans MT"/>
                <a:cs typeface="Gill Sans MT"/>
              </a:rPr>
              <a:t>life </a:t>
            </a:r>
            <a:r>
              <a:rPr sz="3200" dirty="0">
                <a:latin typeface="Gill Sans MT"/>
                <a:cs typeface="Gill Sans MT"/>
              </a:rPr>
              <a:t>and which will </a:t>
            </a:r>
            <a:r>
              <a:rPr sz="3200" spc="-5" dirty="0">
                <a:latin typeface="Gill Sans MT"/>
                <a:cs typeface="Gill Sans MT"/>
              </a:rPr>
              <a:t>continue </a:t>
            </a:r>
            <a:r>
              <a:rPr sz="3200" dirty="0">
                <a:latin typeface="Gill Sans MT"/>
                <a:cs typeface="Gill Sans MT"/>
              </a:rPr>
              <a:t>as </a:t>
            </a:r>
            <a:r>
              <a:rPr sz="3200" spc="-5" dirty="0">
                <a:latin typeface="Gill Sans MT"/>
                <a:cs typeface="Gill Sans MT"/>
              </a:rPr>
              <a:t>long </a:t>
            </a:r>
            <a:r>
              <a:rPr sz="3200" dirty="0">
                <a:latin typeface="Gill Sans MT"/>
                <a:cs typeface="Gill Sans MT"/>
              </a:rPr>
              <a:t>as </a:t>
            </a:r>
            <a:r>
              <a:rPr sz="3200" spc="-10" dirty="0">
                <a:latin typeface="Gill Sans MT"/>
                <a:cs typeface="Gill Sans MT"/>
              </a:rPr>
              <a:t>life </a:t>
            </a:r>
            <a:r>
              <a:rPr sz="3200" dirty="0">
                <a:latin typeface="Gill Sans MT"/>
                <a:cs typeface="Gill Sans MT"/>
              </a:rPr>
              <a:t>exists,  explains both </a:t>
            </a:r>
            <a:r>
              <a:rPr sz="3200" spc="-5" dirty="0">
                <a:latin typeface="Gill Sans MT"/>
                <a:cs typeface="Gill Sans MT"/>
              </a:rPr>
              <a:t>the </a:t>
            </a:r>
            <a:r>
              <a:rPr sz="3200" dirty="0">
                <a:latin typeface="Gill Sans MT"/>
                <a:cs typeface="Gill Sans MT"/>
              </a:rPr>
              <a:t>unity and </a:t>
            </a:r>
            <a:r>
              <a:rPr sz="3200" spc="-5" dirty="0">
                <a:latin typeface="Gill Sans MT"/>
                <a:cs typeface="Gill Sans MT"/>
              </a:rPr>
              <a:t>the </a:t>
            </a:r>
            <a:r>
              <a:rPr sz="3200" spc="-10" dirty="0">
                <a:latin typeface="Gill Sans MT"/>
                <a:cs typeface="Gill Sans MT"/>
              </a:rPr>
              <a:t>diversity </a:t>
            </a:r>
            <a:r>
              <a:rPr sz="3200" dirty="0">
                <a:latin typeface="Gill Sans MT"/>
                <a:cs typeface="Gill Sans MT"/>
              </a:rPr>
              <a:t>of</a:t>
            </a:r>
            <a:r>
              <a:rPr sz="3200" spc="-135" dirty="0">
                <a:latin typeface="Gill Sans MT"/>
                <a:cs typeface="Gill Sans MT"/>
              </a:rPr>
              <a:t> </a:t>
            </a:r>
            <a:r>
              <a:rPr sz="3200" spc="5" dirty="0">
                <a:latin typeface="Gill Sans MT"/>
                <a:cs typeface="Gill Sans MT"/>
              </a:rPr>
              <a:t>life.</a:t>
            </a:r>
            <a:endParaRPr sz="3200">
              <a:latin typeface="Gill Sans MT"/>
              <a:cs typeface="Gill Sans MT"/>
            </a:endParaRPr>
          </a:p>
          <a:p>
            <a:pPr marL="241300" marR="246379" indent="-228600" algn="just">
              <a:lnSpc>
                <a:spcPct val="110000"/>
              </a:lnSpc>
              <a:spcBef>
                <a:spcPts val="71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Gill Sans MT"/>
                <a:cs typeface="Gill Sans MT"/>
              </a:rPr>
              <a:t>Organisms </a:t>
            </a:r>
            <a:r>
              <a:rPr sz="3200" spc="-20" dirty="0">
                <a:latin typeface="Gill Sans MT"/>
                <a:cs typeface="Gill Sans MT"/>
              </a:rPr>
              <a:t>are </a:t>
            </a:r>
            <a:r>
              <a:rPr sz="3200" b="1" spc="-10" dirty="0">
                <a:latin typeface="Gill Sans MT"/>
                <a:cs typeface="Gill Sans MT"/>
              </a:rPr>
              <a:t>diverse </a:t>
            </a:r>
            <a:r>
              <a:rPr sz="3200" dirty="0">
                <a:latin typeface="Gill Sans MT"/>
                <a:cs typeface="Gill Sans MT"/>
              </a:rPr>
              <a:t>because </a:t>
            </a:r>
            <a:r>
              <a:rPr sz="3200" spc="-10" dirty="0">
                <a:latin typeface="Gill Sans MT"/>
                <a:cs typeface="Gill Sans MT"/>
              </a:rPr>
              <a:t>they </a:t>
            </a:r>
            <a:r>
              <a:rPr sz="3200" spc="-20" dirty="0">
                <a:latin typeface="Gill Sans MT"/>
                <a:cs typeface="Gill Sans MT"/>
              </a:rPr>
              <a:t>are </a:t>
            </a:r>
            <a:r>
              <a:rPr sz="3200" spc="-5" dirty="0">
                <a:latin typeface="Gill Sans MT"/>
                <a:cs typeface="Gill Sans MT"/>
              </a:rPr>
              <a:t>adapted  to </a:t>
            </a:r>
            <a:r>
              <a:rPr sz="3200" spc="-10" dirty="0">
                <a:latin typeface="Gill Sans MT"/>
                <a:cs typeface="Gill Sans MT"/>
              </a:rPr>
              <a:t>different </a:t>
            </a:r>
            <a:r>
              <a:rPr sz="3200" spc="-35" dirty="0">
                <a:latin typeface="Gill Sans MT"/>
                <a:cs typeface="Gill Sans MT"/>
              </a:rPr>
              <a:t>ways </a:t>
            </a:r>
            <a:r>
              <a:rPr sz="3200" dirty="0">
                <a:latin typeface="Gill Sans MT"/>
                <a:cs typeface="Gill Sans MT"/>
              </a:rPr>
              <a:t>of</a:t>
            </a:r>
            <a:r>
              <a:rPr sz="3200" spc="-10" dirty="0">
                <a:latin typeface="Gill Sans MT"/>
                <a:cs typeface="Gill Sans MT"/>
              </a:rPr>
              <a:t> life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9522" y="564261"/>
            <a:ext cx="3414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solidFill>
                  <a:srgbClr val="0A082D"/>
                </a:solidFill>
                <a:latin typeface="Arial Black"/>
                <a:cs typeface="Arial Black"/>
              </a:rPr>
              <a:t>3</a:t>
            </a:r>
            <a:r>
              <a:rPr b="0" spc="315" dirty="0">
                <a:solidFill>
                  <a:srgbClr val="0A082D"/>
                </a:solidFill>
                <a:latin typeface="Arial Black"/>
                <a:cs typeface="Arial Black"/>
              </a:rPr>
              <a:t> </a:t>
            </a:r>
            <a:r>
              <a:rPr b="0" spc="165" dirty="0">
                <a:solidFill>
                  <a:srgbClr val="0A082D"/>
                </a:solidFill>
                <a:latin typeface="Arial Black"/>
                <a:cs typeface="Arial Black"/>
              </a:rPr>
              <a:t>DOMAINS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1415" y="1892325"/>
            <a:ext cx="10451465" cy="3242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75285" indent="-229235">
              <a:lnSpc>
                <a:spcPct val="110000"/>
              </a:lnSpc>
              <a:spcBef>
                <a:spcPts val="100"/>
              </a:spcBef>
              <a:buClr>
                <a:srgbClr val="0A082D"/>
              </a:buClr>
              <a:buFont typeface="Arial"/>
              <a:buChar char="•"/>
              <a:tabLst>
                <a:tab pos="241935" algn="l"/>
              </a:tabLst>
            </a:pPr>
            <a:r>
              <a:rPr sz="2800" spc="-165" dirty="0">
                <a:latin typeface="Gill Sans MT"/>
                <a:cs typeface="Gill Sans MT"/>
              </a:rPr>
              <a:t>Two </a:t>
            </a:r>
            <a:r>
              <a:rPr sz="2800" spc="-5" dirty="0">
                <a:latin typeface="Gill Sans MT"/>
                <a:cs typeface="Gill Sans MT"/>
              </a:rPr>
              <a:t>of these domains, domain Bacteria and domain </a:t>
            </a:r>
            <a:r>
              <a:rPr sz="2800" spc="-15" dirty="0">
                <a:latin typeface="Gill Sans MT"/>
                <a:cs typeface="Gill Sans MT"/>
              </a:rPr>
              <a:t>Archaea,</a:t>
            </a:r>
            <a:r>
              <a:rPr sz="2800" spc="-509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contain  </a:t>
            </a:r>
            <a:r>
              <a:rPr sz="2800" spc="-10" dirty="0">
                <a:latin typeface="Gill Sans MT"/>
                <a:cs typeface="Gill Sans MT"/>
              </a:rPr>
              <a:t>prokaryotes.</a:t>
            </a:r>
            <a:endParaRPr sz="2800">
              <a:latin typeface="Gill Sans MT"/>
              <a:cs typeface="Gill Sans MT"/>
            </a:endParaRPr>
          </a:p>
          <a:p>
            <a:pPr marL="241300" marR="5080" indent="-229235">
              <a:lnSpc>
                <a:spcPct val="110000"/>
              </a:lnSpc>
              <a:spcBef>
                <a:spcPts val="695"/>
              </a:spcBef>
              <a:buClr>
                <a:srgbClr val="0A082D"/>
              </a:buClr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ill Sans MT"/>
                <a:cs typeface="Gill Sans MT"/>
              </a:rPr>
              <a:t>one-celled organisms that </a:t>
            </a:r>
            <a:r>
              <a:rPr sz="2800" spc="-10" dirty="0">
                <a:latin typeface="Gill Sans MT"/>
                <a:cs typeface="Gill Sans MT"/>
              </a:rPr>
              <a:t>lack </a:t>
            </a:r>
            <a:r>
              <a:rPr sz="2800" spc="-5" dirty="0">
                <a:latin typeface="Gill Sans MT"/>
                <a:cs typeface="Gill Sans MT"/>
              </a:rPr>
              <a:t>a nucleus </a:t>
            </a:r>
            <a:r>
              <a:rPr sz="2800" spc="5" dirty="0">
                <a:latin typeface="Gill Sans MT"/>
                <a:cs typeface="Gill Sans MT"/>
              </a:rPr>
              <a:t>Eukarya, </a:t>
            </a:r>
            <a:r>
              <a:rPr sz="2800" spc="-30" dirty="0">
                <a:latin typeface="Gill Sans MT"/>
                <a:cs typeface="Gill Sans MT"/>
              </a:rPr>
              <a:t>are </a:t>
            </a:r>
            <a:r>
              <a:rPr sz="2800" spc="-5" dirty="0">
                <a:latin typeface="Gill Sans MT"/>
                <a:cs typeface="Gill Sans MT"/>
              </a:rPr>
              <a:t>classified </a:t>
            </a:r>
            <a:r>
              <a:rPr sz="2800" spc="-10" dirty="0">
                <a:latin typeface="Gill Sans MT"/>
                <a:cs typeface="Gill Sans MT"/>
              </a:rPr>
              <a:t>as</a:t>
            </a:r>
            <a:r>
              <a:rPr sz="2800" spc="-120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being  members of one of </a:t>
            </a:r>
            <a:r>
              <a:rPr sz="2800" spc="-10" dirty="0">
                <a:latin typeface="Gill Sans MT"/>
                <a:cs typeface="Gill Sans MT"/>
              </a:rPr>
              <a:t>four</a:t>
            </a:r>
            <a:r>
              <a:rPr sz="2800" spc="15" dirty="0">
                <a:latin typeface="Gill Sans MT"/>
                <a:cs typeface="Gill Sans MT"/>
              </a:rPr>
              <a:t> </a:t>
            </a:r>
            <a:r>
              <a:rPr sz="2800" b="1" spc="-5" dirty="0">
                <a:latin typeface="Gill Sans MT"/>
                <a:cs typeface="Gill Sans MT"/>
              </a:rPr>
              <a:t>kingdoms</a:t>
            </a:r>
            <a:endParaRPr sz="2800">
              <a:latin typeface="Gill Sans MT"/>
              <a:cs typeface="Gill Sans MT"/>
            </a:endParaRPr>
          </a:p>
          <a:p>
            <a:pPr marL="241300" indent="-229235">
              <a:lnSpc>
                <a:spcPct val="100000"/>
              </a:lnSpc>
              <a:spcBef>
                <a:spcPts val="1040"/>
              </a:spcBef>
              <a:buClr>
                <a:srgbClr val="0A082D"/>
              </a:buClr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ill Sans MT"/>
                <a:cs typeface="Gill Sans MT"/>
              </a:rPr>
              <a:t>plants,</a:t>
            </a:r>
            <a:r>
              <a:rPr sz="2800" spc="-285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fungi,</a:t>
            </a:r>
            <a:r>
              <a:rPr sz="2800" spc="-280" dirty="0">
                <a:latin typeface="Gill Sans MT"/>
                <a:cs typeface="Gill Sans MT"/>
              </a:rPr>
              <a:t> </a:t>
            </a:r>
            <a:r>
              <a:rPr sz="3600" b="1" spc="-5" dirty="0">
                <a:latin typeface="Gill Sans MT"/>
                <a:cs typeface="Gill Sans MT"/>
              </a:rPr>
              <a:t>animals</a:t>
            </a:r>
            <a:r>
              <a:rPr sz="2800" spc="-5" dirty="0">
                <a:latin typeface="Gill Sans MT"/>
                <a:cs typeface="Gill Sans MT"/>
              </a:rPr>
              <a:t>,</a:t>
            </a:r>
            <a:r>
              <a:rPr sz="2800" spc="-270" dirty="0">
                <a:latin typeface="Gill Sans MT"/>
                <a:cs typeface="Gill Sans MT"/>
              </a:rPr>
              <a:t> </a:t>
            </a:r>
            <a:r>
              <a:rPr sz="2800" spc="-5" dirty="0">
                <a:latin typeface="Gill Sans MT"/>
                <a:cs typeface="Gill Sans MT"/>
              </a:rPr>
              <a:t>and</a:t>
            </a:r>
            <a:r>
              <a:rPr sz="2800" dirty="0">
                <a:latin typeface="Gill Sans MT"/>
                <a:cs typeface="Gill Sans MT"/>
              </a:rPr>
              <a:t> </a:t>
            </a:r>
            <a:r>
              <a:rPr sz="2800" spc="-15" dirty="0">
                <a:latin typeface="Gill Sans MT"/>
                <a:cs typeface="Gill Sans MT"/>
              </a:rPr>
              <a:t>protists.</a:t>
            </a:r>
            <a:endParaRPr sz="2800">
              <a:latin typeface="Gill Sans MT"/>
              <a:cs typeface="Gill Sans MT"/>
            </a:endParaRPr>
          </a:p>
          <a:p>
            <a:pPr marL="241300" indent="-229235">
              <a:lnSpc>
                <a:spcPct val="100000"/>
              </a:lnSpc>
              <a:spcBef>
                <a:spcPts val="1135"/>
              </a:spcBef>
              <a:buClr>
                <a:srgbClr val="0A082D"/>
              </a:buClr>
              <a:buFont typeface="Arial"/>
              <a:buChar char="•"/>
              <a:tabLst>
                <a:tab pos="241935" algn="l"/>
              </a:tabLst>
            </a:pPr>
            <a:r>
              <a:rPr sz="2800" b="1" spc="-10" dirty="0">
                <a:latin typeface="Gill Sans MT"/>
                <a:cs typeface="Gill Sans MT"/>
              </a:rPr>
              <a:t>Invertebrates,Vertebrates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3999" y="533396"/>
            <a:ext cx="8947166" cy="62484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3999" y="457302"/>
            <a:ext cx="8969423" cy="62480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380998"/>
            <a:ext cx="90678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533398"/>
            <a:ext cx="9144000" cy="6324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380998"/>
            <a:ext cx="9144000" cy="647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457198"/>
            <a:ext cx="9144000" cy="632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509395" marR="5080" indent="-1497330">
              <a:lnSpc>
                <a:spcPct val="110100"/>
              </a:lnSpc>
              <a:spcBef>
                <a:spcPts val="165"/>
              </a:spcBef>
            </a:pPr>
            <a:r>
              <a:rPr spc="-5" dirty="0"/>
              <a:t>Human beings </a:t>
            </a:r>
            <a:r>
              <a:rPr spc="-35" dirty="0"/>
              <a:t>are </a:t>
            </a:r>
            <a:r>
              <a:rPr sz="4400" dirty="0"/>
              <a:t>most </a:t>
            </a:r>
            <a:r>
              <a:rPr spc="-10" dirty="0"/>
              <a:t>closely  </a:t>
            </a:r>
            <a:r>
              <a:rPr spc="-15" dirty="0"/>
              <a:t>related </a:t>
            </a:r>
            <a:r>
              <a:rPr spc="-5" dirty="0"/>
              <a:t>to</a:t>
            </a:r>
            <a:r>
              <a:rPr spc="35" dirty="0"/>
              <a:t> </a:t>
            </a:r>
            <a:r>
              <a:rPr spc="-25" dirty="0"/>
              <a:t>apes.We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pc="-20" dirty="0"/>
              <a:t>are </a:t>
            </a:r>
            <a:r>
              <a:rPr dirty="0"/>
              <a:t>distinguished </a:t>
            </a:r>
            <a:r>
              <a:rPr spc="-20" dirty="0"/>
              <a:t>from </a:t>
            </a:r>
            <a:r>
              <a:rPr spc="-10" dirty="0"/>
              <a:t>apes </a:t>
            </a:r>
            <a:r>
              <a:rPr spc="-20" dirty="0"/>
              <a:t>by</a:t>
            </a:r>
            <a:r>
              <a:rPr spc="-65" dirty="0"/>
              <a:t> </a:t>
            </a:r>
            <a:r>
              <a:rPr dirty="0"/>
              <a:t>our</a:t>
            </a:r>
          </a:p>
          <a:p>
            <a:pPr marL="592455" indent="-580390">
              <a:lnSpc>
                <a:spcPct val="100000"/>
              </a:lnSpc>
              <a:spcBef>
                <a:spcPts val="1095"/>
              </a:spcBef>
              <a:buAutoNum type="arabicParenBoth"/>
              <a:tabLst>
                <a:tab pos="593090" algn="l"/>
              </a:tabLst>
            </a:pPr>
            <a:r>
              <a:rPr spc="-5" dirty="0"/>
              <a:t>highly </a:t>
            </a:r>
            <a:r>
              <a:rPr spc="-15" dirty="0"/>
              <a:t>developed</a:t>
            </a:r>
            <a:r>
              <a:rPr spc="-55" dirty="0"/>
              <a:t> </a:t>
            </a:r>
            <a:r>
              <a:rPr dirty="0"/>
              <a:t>brains,</a:t>
            </a:r>
          </a:p>
          <a:p>
            <a:pPr marL="591820" indent="-579755">
              <a:lnSpc>
                <a:spcPct val="100000"/>
              </a:lnSpc>
              <a:spcBef>
                <a:spcPts val="1080"/>
              </a:spcBef>
              <a:buAutoNum type="arabicParenBoth"/>
              <a:tabLst>
                <a:tab pos="592455" algn="l"/>
              </a:tabLst>
            </a:pPr>
            <a:r>
              <a:rPr spc="-5" dirty="0"/>
              <a:t>completely </a:t>
            </a:r>
            <a:r>
              <a:rPr dirty="0"/>
              <a:t>upright</a:t>
            </a:r>
            <a:r>
              <a:rPr spc="-85" dirty="0"/>
              <a:t> </a:t>
            </a:r>
            <a:r>
              <a:rPr spc="10" dirty="0"/>
              <a:t>stance,</a:t>
            </a:r>
          </a:p>
          <a:p>
            <a:pPr marL="592455" indent="-580390">
              <a:lnSpc>
                <a:spcPct val="100000"/>
              </a:lnSpc>
              <a:spcBef>
                <a:spcPts val="1080"/>
              </a:spcBef>
              <a:buAutoNum type="arabicParenBoth"/>
              <a:tabLst>
                <a:tab pos="593090" algn="l"/>
              </a:tabLst>
            </a:pPr>
            <a:r>
              <a:rPr spc="-15" dirty="0"/>
              <a:t>creative</a:t>
            </a:r>
            <a:r>
              <a:rPr spc="-45" dirty="0"/>
              <a:t> </a:t>
            </a:r>
            <a:r>
              <a:rPr spc="5" dirty="0"/>
              <a:t>language,</a:t>
            </a:r>
          </a:p>
          <a:p>
            <a:pPr marL="591820" indent="-579755">
              <a:lnSpc>
                <a:spcPct val="100000"/>
              </a:lnSpc>
              <a:spcBef>
                <a:spcPts val="1095"/>
              </a:spcBef>
              <a:buAutoNum type="arabicParenBoth"/>
              <a:tabLst>
                <a:tab pos="592455" algn="l"/>
              </a:tabLst>
            </a:pPr>
            <a:r>
              <a:rPr dirty="0"/>
              <a:t>ability </a:t>
            </a:r>
            <a:r>
              <a:rPr spc="-5" dirty="0"/>
              <a:t>to </a:t>
            </a:r>
            <a:r>
              <a:rPr dirty="0"/>
              <a:t>use a </a:t>
            </a:r>
            <a:r>
              <a:rPr spc="-5" dirty="0"/>
              <a:t>wide </a:t>
            </a:r>
            <a:r>
              <a:rPr dirty="0"/>
              <a:t>variety of</a:t>
            </a:r>
            <a:r>
              <a:rPr spc="-135" dirty="0"/>
              <a:t> </a:t>
            </a:r>
            <a:r>
              <a:rPr spc="-5" dirty="0"/>
              <a:t>tools.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26865" y="0"/>
            <a:ext cx="5730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3A90A2"/>
                </a:solidFill>
                <a:latin typeface="Calibri"/>
                <a:cs typeface="Calibri"/>
              </a:rPr>
              <a:t>Characteristics </a:t>
            </a:r>
            <a:r>
              <a:rPr sz="3200" dirty="0">
                <a:solidFill>
                  <a:srgbClr val="3A90A2"/>
                </a:solidFill>
                <a:latin typeface="Calibri"/>
                <a:cs typeface="Calibri"/>
              </a:rPr>
              <a:t>of living</a:t>
            </a:r>
            <a:r>
              <a:rPr sz="3200" spc="-105" dirty="0">
                <a:solidFill>
                  <a:srgbClr val="3A90A2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3A90A2"/>
                </a:solidFill>
                <a:latin typeface="Calibri"/>
                <a:cs typeface="Calibri"/>
              </a:rPr>
              <a:t>organisms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1415" y="493378"/>
            <a:ext cx="10668000" cy="603948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order to </a:t>
            </a:r>
            <a:r>
              <a:rPr sz="2400" spc="-5" dirty="0">
                <a:latin typeface="Calibri"/>
                <a:cs typeface="Calibri"/>
              </a:rPr>
              <a:t>identify </a:t>
            </a:r>
            <a:r>
              <a:rPr sz="2400" dirty="0">
                <a:latin typeface="Calibri"/>
                <a:cs typeface="Calibri"/>
              </a:rPr>
              <a:t>living </a:t>
            </a:r>
            <a:r>
              <a:rPr sz="2400" spc="-10" dirty="0">
                <a:latin typeface="Calibri"/>
                <a:cs typeface="Calibri"/>
              </a:rPr>
              <a:t>organisms, </a:t>
            </a:r>
            <a:r>
              <a:rPr sz="2400" spc="-5" dirty="0">
                <a:latin typeface="Calibri"/>
                <a:cs typeface="Calibri"/>
              </a:rPr>
              <a:t>scientists </a:t>
            </a:r>
            <a:r>
              <a:rPr sz="2400" spc="-10" dirty="0">
                <a:latin typeface="Calibri"/>
                <a:cs typeface="Calibri"/>
              </a:rPr>
              <a:t>listed </a:t>
            </a:r>
            <a:r>
              <a:rPr sz="2400" dirty="0">
                <a:latin typeface="Calibri"/>
                <a:cs typeface="Calibri"/>
              </a:rPr>
              <a:t>7 </a:t>
            </a:r>
            <a:r>
              <a:rPr sz="2400" spc="-5" dirty="0">
                <a:latin typeface="Calibri"/>
                <a:cs typeface="Calibri"/>
              </a:rPr>
              <a:t>characteristics </a:t>
            </a:r>
            <a:r>
              <a:rPr sz="2400" dirty="0">
                <a:latin typeface="Calibri"/>
                <a:cs typeface="Calibri"/>
              </a:rPr>
              <a:t>which all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living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sz="2400" spc="-10" dirty="0">
                <a:latin typeface="Calibri"/>
                <a:cs typeface="Calibri"/>
              </a:rPr>
              <a:t>organisms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have:-</a:t>
            </a:r>
            <a:endParaRPr sz="2400">
              <a:latin typeface="Calibri"/>
              <a:cs typeface="Calibri"/>
            </a:endParaRPr>
          </a:p>
          <a:p>
            <a:pPr marL="270510" marR="5080" indent="-258445">
              <a:lnSpc>
                <a:spcPct val="106700"/>
              </a:lnSpc>
              <a:spcBef>
                <a:spcPts val="610"/>
              </a:spcBef>
              <a:buAutoNum type="arabicPeriod"/>
              <a:tabLst>
                <a:tab pos="271145" algn="l"/>
              </a:tabLst>
            </a:pPr>
            <a:r>
              <a:rPr sz="2400" b="1" spc="-5" dirty="0">
                <a:latin typeface="Calibri"/>
                <a:cs typeface="Calibri"/>
              </a:rPr>
              <a:t>Nutrition: </a:t>
            </a:r>
            <a:r>
              <a:rPr sz="2400" spc="-5" dirty="0">
                <a:latin typeface="Calibri"/>
                <a:cs typeface="Calibri"/>
              </a:rPr>
              <a:t>taking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nutrients </a:t>
            </a:r>
            <a:r>
              <a:rPr sz="2400" dirty="0">
                <a:latin typeface="Calibri"/>
                <a:cs typeface="Calibri"/>
              </a:rPr>
              <a:t>which </a:t>
            </a:r>
            <a:r>
              <a:rPr sz="2400" spc="-15" dirty="0">
                <a:latin typeface="Calibri"/>
                <a:cs typeface="Calibri"/>
              </a:rPr>
              <a:t>are organic </a:t>
            </a:r>
            <a:r>
              <a:rPr sz="2400" spc="-10" dirty="0">
                <a:latin typeface="Calibri"/>
                <a:cs typeface="Calibri"/>
              </a:rPr>
              <a:t>substance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mineral, </a:t>
            </a:r>
            <a:r>
              <a:rPr sz="2400" spc="-10" dirty="0">
                <a:latin typeface="Calibri"/>
                <a:cs typeface="Calibri"/>
              </a:rPr>
              <a:t>containing  </a:t>
            </a:r>
            <a:r>
              <a:rPr sz="2400" spc="-20" dirty="0">
                <a:latin typeface="Calibri"/>
                <a:cs typeface="Calibri"/>
              </a:rPr>
              <a:t>raw </a:t>
            </a:r>
            <a:r>
              <a:rPr sz="2400" spc="-5" dirty="0">
                <a:latin typeface="Calibri"/>
                <a:cs typeface="Calibri"/>
              </a:rPr>
              <a:t>materials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energy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0" dirty="0">
                <a:latin typeface="Calibri"/>
                <a:cs typeface="Calibri"/>
              </a:rPr>
              <a:t>live </a:t>
            </a:r>
            <a:r>
              <a:rPr sz="2400" dirty="0">
                <a:latin typeface="Calibri"/>
                <a:cs typeface="Calibri"/>
              </a:rPr>
              <a:t>and tissue </a:t>
            </a:r>
            <a:r>
              <a:rPr sz="2400" spc="-35" dirty="0">
                <a:latin typeface="Calibri"/>
                <a:cs typeface="Calibri"/>
              </a:rPr>
              <a:t>repair, </a:t>
            </a:r>
            <a:r>
              <a:rPr sz="2400" spc="-5" dirty="0">
                <a:latin typeface="Calibri"/>
                <a:cs typeface="Calibri"/>
              </a:rPr>
              <a:t>absorbing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assimilating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them.</a:t>
            </a:r>
            <a:endParaRPr sz="2400">
              <a:latin typeface="Calibri"/>
              <a:cs typeface="Calibri"/>
            </a:endParaRPr>
          </a:p>
          <a:p>
            <a:pPr marL="270510" marR="1042035" indent="-258445">
              <a:lnSpc>
                <a:spcPct val="107100"/>
              </a:lnSpc>
              <a:spcBef>
                <a:spcPts val="600"/>
              </a:spcBef>
              <a:buAutoNum type="arabicPeriod"/>
              <a:tabLst>
                <a:tab pos="271145" algn="l"/>
              </a:tabLst>
            </a:pPr>
            <a:r>
              <a:rPr sz="2400" b="1" spc="-15" dirty="0">
                <a:latin typeface="Calibri"/>
                <a:cs typeface="Calibri"/>
              </a:rPr>
              <a:t>Excretion: </a:t>
            </a:r>
            <a:r>
              <a:rPr sz="2400" spc="-15" dirty="0">
                <a:latin typeface="Calibri"/>
                <a:cs typeface="Calibri"/>
              </a:rPr>
              <a:t>removal from organisms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20" dirty="0">
                <a:latin typeface="Calibri"/>
                <a:cs typeface="Calibri"/>
              </a:rPr>
              <a:t>toxic </a:t>
            </a:r>
            <a:r>
              <a:rPr sz="2400" spc="-5" dirty="0">
                <a:latin typeface="Calibri"/>
                <a:cs typeface="Calibri"/>
              </a:rPr>
              <a:t>materials,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waste </a:t>
            </a:r>
            <a:r>
              <a:rPr sz="2400" spc="-10" dirty="0">
                <a:latin typeface="Calibri"/>
                <a:cs typeface="Calibri"/>
              </a:rPr>
              <a:t>products </a:t>
            </a:r>
            <a:r>
              <a:rPr sz="2400" spc="-5" dirty="0">
                <a:latin typeface="Calibri"/>
                <a:cs typeface="Calibri"/>
              </a:rPr>
              <a:t>of  metabolism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substances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excess.</a:t>
            </a:r>
            <a:endParaRPr sz="2400">
              <a:latin typeface="Calibri"/>
              <a:cs typeface="Calibri"/>
            </a:endParaRPr>
          </a:p>
          <a:p>
            <a:pPr marL="270510" marR="29845" indent="-258445">
              <a:lnSpc>
                <a:spcPct val="107100"/>
              </a:lnSpc>
              <a:spcBef>
                <a:spcPts val="600"/>
              </a:spcBef>
              <a:buAutoNum type="arabicPeriod"/>
              <a:tabLst>
                <a:tab pos="271145" algn="l"/>
              </a:tabLst>
            </a:pPr>
            <a:r>
              <a:rPr sz="2400" b="1" spc="-15" dirty="0">
                <a:latin typeface="Calibri"/>
                <a:cs typeface="Calibri"/>
              </a:rPr>
              <a:t>Respiration: </a:t>
            </a:r>
            <a:r>
              <a:rPr sz="2400" spc="-5" dirty="0">
                <a:latin typeface="Calibri"/>
                <a:cs typeface="Calibri"/>
              </a:rPr>
              <a:t>chemical reactions </a:t>
            </a:r>
            <a:r>
              <a:rPr sz="2400" spc="-10" dirty="0">
                <a:latin typeface="Calibri"/>
                <a:cs typeface="Calibri"/>
              </a:rPr>
              <a:t>that break down nutrient </a:t>
            </a:r>
            <a:r>
              <a:rPr sz="2400" dirty="0">
                <a:latin typeface="Calibri"/>
                <a:cs typeface="Calibri"/>
              </a:rPr>
              <a:t>molecules in living cells </a:t>
            </a:r>
            <a:r>
              <a:rPr sz="2400" spc="-15" dirty="0">
                <a:latin typeface="Calibri"/>
                <a:cs typeface="Calibri"/>
              </a:rPr>
              <a:t>to  </a:t>
            </a:r>
            <a:r>
              <a:rPr sz="2400" spc="-5" dirty="0">
                <a:latin typeface="Calibri"/>
                <a:cs typeface="Calibri"/>
              </a:rPr>
              <a:t>release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energy.</a:t>
            </a:r>
            <a:endParaRPr sz="2400">
              <a:latin typeface="Calibri"/>
              <a:cs typeface="Calibri"/>
            </a:endParaRPr>
          </a:p>
          <a:p>
            <a:pPr marL="398145" marR="149225" indent="-386080">
              <a:lnSpc>
                <a:spcPct val="107100"/>
              </a:lnSpc>
              <a:spcBef>
                <a:spcPts val="590"/>
              </a:spcBef>
              <a:buAutoNum type="arabicPeriod"/>
              <a:tabLst>
                <a:tab pos="398145" algn="l"/>
                <a:tab pos="398780" algn="l"/>
              </a:tabLst>
            </a:pPr>
            <a:r>
              <a:rPr sz="2400" b="1" spc="-5" dirty="0">
                <a:latin typeface="Calibri"/>
                <a:cs typeface="Calibri"/>
              </a:rPr>
              <a:t>Sensitivity: </a:t>
            </a:r>
            <a:r>
              <a:rPr sz="2400" dirty="0">
                <a:latin typeface="Calibri"/>
                <a:cs typeface="Calibri"/>
              </a:rPr>
              <a:t>the ability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10" dirty="0">
                <a:latin typeface="Calibri"/>
                <a:cs typeface="Calibri"/>
              </a:rPr>
              <a:t>detect </a:t>
            </a:r>
            <a:r>
              <a:rPr sz="2400" spc="-5" dirty="0">
                <a:latin typeface="Calibri"/>
                <a:cs typeface="Calibri"/>
              </a:rPr>
              <a:t>or sense changes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15" dirty="0">
                <a:latin typeface="Calibri"/>
                <a:cs typeface="Calibri"/>
              </a:rPr>
              <a:t>environment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0" dirty="0">
                <a:latin typeface="Calibri"/>
                <a:cs typeface="Calibri"/>
              </a:rPr>
              <a:t>make  </a:t>
            </a:r>
            <a:r>
              <a:rPr sz="2400" spc="-5" dirty="0">
                <a:latin typeface="Calibri"/>
                <a:cs typeface="Calibri"/>
              </a:rPr>
              <a:t>responses.</a:t>
            </a:r>
            <a:endParaRPr sz="2400">
              <a:latin typeface="Calibri"/>
              <a:cs typeface="Calibri"/>
            </a:endParaRPr>
          </a:p>
          <a:p>
            <a:pPr marL="270510" indent="-258445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271145" algn="l"/>
              </a:tabLst>
            </a:pPr>
            <a:r>
              <a:rPr sz="2400" b="1" spc="-10" dirty="0">
                <a:latin typeface="Calibri"/>
                <a:cs typeface="Calibri"/>
              </a:rPr>
              <a:t>Reproduction: </a:t>
            </a:r>
            <a:r>
              <a:rPr sz="2400" spc="-10" dirty="0">
                <a:latin typeface="Calibri"/>
                <a:cs typeface="Calibri"/>
              </a:rPr>
              <a:t>progresses that </a:t>
            </a:r>
            <a:r>
              <a:rPr sz="2400" spc="-20" dirty="0">
                <a:latin typeface="Calibri"/>
                <a:cs typeface="Calibri"/>
              </a:rPr>
              <a:t>make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same </a:t>
            </a:r>
            <a:r>
              <a:rPr sz="2400" dirty="0">
                <a:latin typeface="Calibri"/>
                <a:cs typeface="Calibri"/>
              </a:rPr>
              <a:t>kind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organism.</a:t>
            </a:r>
            <a:endParaRPr sz="2400">
              <a:latin typeface="Calibri"/>
              <a:cs typeface="Calibri"/>
            </a:endParaRPr>
          </a:p>
          <a:p>
            <a:pPr marL="270510" marR="280670" indent="-258445">
              <a:lnSpc>
                <a:spcPct val="107100"/>
              </a:lnSpc>
              <a:spcBef>
                <a:spcPts val="600"/>
              </a:spcBef>
              <a:buAutoNum type="arabicPeriod"/>
              <a:tabLst>
                <a:tab pos="271145" algn="l"/>
              </a:tabLst>
            </a:pPr>
            <a:r>
              <a:rPr sz="2400" b="1" spc="-5" dirty="0">
                <a:latin typeface="Calibri"/>
                <a:cs typeface="Calibri"/>
              </a:rPr>
              <a:t>Growth: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permanent increase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20" dirty="0">
                <a:latin typeface="Calibri"/>
                <a:cs typeface="Calibri"/>
              </a:rPr>
              <a:t>size </a:t>
            </a:r>
            <a:r>
              <a:rPr sz="2400" dirty="0">
                <a:latin typeface="Calibri"/>
                <a:cs typeface="Calibri"/>
              </a:rPr>
              <a:t>and dry mass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dirty="0">
                <a:latin typeface="Calibri"/>
                <a:cs typeface="Calibri"/>
              </a:rPr>
              <a:t>an </a:t>
            </a:r>
            <a:r>
              <a:rPr sz="2400" spc="-5" dirty="0">
                <a:latin typeface="Calibri"/>
                <a:cs typeface="Calibri"/>
              </a:rPr>
              <a:t>increase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number of  </a:t>
            </a:r>
            <a:r>
              <a:rPr sz="2400" dirty="0">
                <a:latin typeface="Calibri"/>
                <a:cs typeface="Calibri"/>
              </a:rPr>
              <a:t>cells, cell </a:t>
            </a:r>
            <a:r>
              <a:rPr sz="2400" spc="-15" dirty="0">
                <a:latin typeface="Calibri"/>
                <a:cs typeface="Calibri"/>
              </a:rPr>
              <a:t>size,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both.</a:t>
            </a:r>
            <a:endParaRPr sz="2400">
              <a:latin typeface="Calibri"/>
              <a:cs typeface="Calibri"/>
            </a:endParaRPr>
          </a:p>
          <a:p>
            <a:pPr marL="270510" indent="-258445">
              <a:lnSpc>
                <a:spcPct val="100000"/>
              </a:lnSpc>
              <a:spcBef>
                <a:spcPts val="795"/>
              </a:spcBef>
              <a:buAutoNum type="arabicPeriod"/>
              <a:tabLst>
                <a:tab pos="271145" algn="l"/>
              </a:tabLst>
            </a:pPr>
            <a:r>
              <a:rPr sz="2400" b="1" spc="-10" dirty="0">
                <a:latin typeface="Calibri"/>
                <a:cs typeface="Calibri"/>
              </a:rPr>
              <a:t>Movement: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65767" y="4499102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31748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68715" y="4578350"/>
            <a:ext cx="635" cy="0"/>
          </a:xfrm>
          <a:custGeom>
            <a:avLst/>
            <a:gdLst/>
            <a:ahLst/>
            <a:cxnLst/>
            <a:rect l="l" t="t" r="r" b="b"/>
            <a:pathLst>
              <a:path w="634">
                <a:moveTo>
                  <a:pt x="0" y="0"/>
                </a:moveTo>
                <a:lnTo>
                  <a:pt x="0" y="0"/>
                </a:lnTo>
                <a:lnTo>
                  <a:pt x="380" y="0"/>
                </a:lnTo>
              </a:path>
            </a:pathLst>
          </a:custGeom>
          <a:ln w="1905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6926" y="2764358"/>
            <a:ext cx="61887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155" dirty="0">
                <a:solidFill>
                  <a:srgbClr val="0A082D"/>
                </a:solidFill>
                <a:latin typeface="Imprint MT Shadow"/>
                <a:cs typeface="Imprint MT Shadow"/>
              </a:rPr>
              <a:t>THANK</a:t>
            </a:r>
            <a:r>
              <a:rPr sz="7200" spc="275" dirty="0">
                <a:solidFill>
                  <a:srgbClr val="0A082D"/>
                </a:solidFill>
                <a:latin typeface="Imprint MT Shadow"/>
                <a:cs typeface="Imprint MT Shadow"/>
              </a:rPr>
              <a:t> </a:t>
            </a:r>
            <a:r>
              <a:rPr sz="7200" spc="130" dirty="0">
                <a:solidFill>
                  <a:srgbClr val="0A082D"/>
                </a:solidFill>
                <a:latin typeface="Imprint MT Shadow"/>
                <a:cs typeface="Imprint MT Shadow"/>
              </a:rPr>
              <a:t>YOU</a:t>
            </a:r>
            <a:endParaRPr sz="7200">
              <a:latin typeface="Imprint MT Shadow"/>
              <a:cs typeface="Imprint MT Shad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867" y="571880"/>
            <a:ext cx="584771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165" dirty="0">
                <a:solidFill>
                  <a:srgbClr val="0A082D"/>
                </a:solidFill>
              </a:rPr>
              <a:t>MEDICAL</a:t>
            </a:r>
            <a:r>
              <a:rPr sz="4300" spc="335" dirty="0">
                <a:solidFill>
                  <a:srgbClr val="0A082D"/>
                </a:solidFill>
              </a:rPr>
              <a:t> </a:t>
            </a:r>
            <a:r>
              <a:rPr sz="4300" spc="165" dirty="0">
                <a:solidFill>
                  <a:srgbClr val="0A082D"/>
                </a:solidFill>
              </a:rPr>
              <a:t>BIOLOGY</a:t>
            </a:r>
            <a:endParaRPr sz="4300"/>
          </a:p>
        </p:txBody>
      </p:sp>
      <p:sp>
        <p:nvSpPr>
          <p:cNvPr id="3" name="object 3"/>
          <p:cNvSpPr txBox="1"/>
          <p:nvPr/>
        </p:nvSpPr>
        <p:spPr>
          <a:xfrm>
            <a:off x="2017267" y="1892325"/>
            <a:ext cx="9370695" cy="348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37540" indent="-228600">
              <a:lnSpc>
                <a:spcPct val="110000"/>
              </a:lnSpc>
              <a:spcBef>
                <a:spcPts val="10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The science of </a:t>
            </a:r>
            <a:r>
              <a:rPr sz="2800" b="1" spc="-5" dirty="0">
                <a:solidFill>
                  <a:srgbClr val="585858"/>
                </a:solidFill>
                <a:latin typeface="Gill Sans MT"/>
                <a:cs typeface="Gill Sans MT"/>
              </a:rPr>
              <a:t>biology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is the study of living organisms and  their</a:t>
            </a:r>
            <a:r>
              <a:rPr sz="2800" spc="-10" dirty="0">
                <a:solidFill>
                  <a:srgbClr val="585858"/>
                </a:solidFill>
                <a:latin typeface="Gill Sans MT"/>
                <a:cs typeface="Gill Sans MT"/>
              </a:rPr>
              <a:t> environments.</a:t>
            </a:r>
            <a:endParaRPr sz="2800">
              <a:latin typeface="Gill Sans MT"/>
              <a:cs typeface="Gill Sans MT"/>
            </a:endParaRPr>
          </a:p>
          <a:p>
            <a:pPr marL="241300" marR="97790" indent="-228600">
              <a:lnSpc>
                <a:spcPct val="110000"/>
              </a:lnSpc>
              <a:spcBef>
                <a:spcPts val="69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Medicine: is the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</a:rPr>
              <a:t> </a:t>
            </a:r>
            <a:r>
              <a:rPr sz="2800" u="heavy" spc="-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2"/>
              </a:rPr>
              <a:t>science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2"/>
              </a:rPr>
              <a:t>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or practice </a:t>
            </a:r>
            <a:r>
              <a:rPr sz="2800" dirty="0">
                <a:solidFill>
                  <a:srgbClr val="585858"/>
                </a:solidFill>
                <a:latin typeface="Gill Sans MT"/>
                <a:cs typeface="Gill Sans MT"/>
              </a:rPr>
              <a:t>of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the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3"/>
              </a:rPr>
              <a:t> </a:t>
            </a:r>
            <a:r>
              <a:rPr sz="2800" u="heavy" spc="-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3"/>
              </a:rPr>
              <a:t>diagnosis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,</a:t>
            </a:r>
            <a:r>
              <a:rPr sz="2800" spc="-459" dirty="0">
                <a:solidFill>
                  <a:srgbClr val="61B4C5"/>
                </a:solidFill>
                <a:latin typeface="Gill Sans MT"/>
                <a:cs typeface="Gill Sans MT"/>
                <a:hlinkClick r:id="rId4"/>
              </a:rPr>
              <a:t> </a:t>
            </a:r>
            <a:r>
              <a:rPr sz="2800" u="heavy" spc="-10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4"/>
              </a:rPr>
              <a:t>treatment</a:t>
            </a:r>
            <a:r>
              <a:rPr sz="2800" spc="-10" dirty="0">
                <a:solidFill>
                  <a:srgbClr val="585858"/>
                </a:solidFill>
                <a:latin typeface="Gill Sans MT"/>
                <a:cs typeface="Gill Sans MT"/>
              </a:rPr>
              <a:t>, 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and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5"/>
              </a:rPr>
              <a:t> </a:t>
            </a:r>
            <a:r>
              <a:rPr sz="2800" u="heavy" spc="-20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5"/>
              </a:rPr>
              <a:t>prevention</a:t>
            </a:r>
            <a:r>
              <a:rPr sz="2800" spc="-20" dirty="0">
                <a:solidFill>
                  <a:srgbClr val="61B4C5"/>
                </a:solidFill>
                <a:latin typeface="Gill Sans MT"/>
                <a:cs typeface="Gill Sans MT"/>
                <a:hlinkClick r:id="rId5"/>
              </a:rPr>
              <a:t>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of</a:t>
            </a:r>
            <a:r>
              <a:rPr sz="2800" spc="35" dirty="0">
                <a:solidFill>
                  <a:srgbClr val="61B4C5"/>
                </a:solidFill>
                <a:latin typeface="Gill Sans MT"/>
                <a:cs typeface="Gill Sans MT"/>
                <a:hlinkClick r:id="rId6"/>
              </a:rPr>
              <a:t> </a:t>
            </a:r>
            <a:r>
              <a:rPr sz="2800" u="heavy" spc="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6"/>
              </a:rPr>
              <a:t>disease</a:t>
            </a:r>
            <a:r>
              <a:rPr sz="2800" spc="5" dirty="0">
                <a:solidFill>
                  <a:srgbClr val="585858"/>
                </a:solidFill>
                <a:latin typeface="Gill Sans MT"/>
                <a:cs typeface="Gill Sans MT"/>
              </a:rPr>
              <a:t>.</a:t>
            </a:r>
            <a:endParaRPr sz="2800">
              <a:latin typeface="Gill Sans MT"/>
              <a:cs typeface="Gill Sans MT"/>
            </a:endParaRPr>
          </a:p>
          <a:p>
            <a:pPr marL="241300" marR="5080" indent="-228600">
              <a:lnSpc>
                <a:spcPct val="110000"/>
              </a:lnSpc>
              <a:spcBef>
                <a:spcPts val="71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It encompasses a variety of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</a:rPr>
              <a:t> </a:t>
            </a:r>
            <a:r>
              <a:rPr sz="2800" u="heavy" spc="-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7"/>
              </a:rPr>
              <a:t>health </a:t>
            </a:r>
            <a:r>
              <a:rPr sz="2800" u="heavy" spc="-2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7"/>
              </a:rPr>
              <a:t>care</a:t>
            </a:r>
            <a:r>
              <a:rPr sz="2800" spc="-25" dirty="0">
                <a:solidFill>
                  <a:srgbClr val="61B4C5"/>
                </a:solidFill>
                <a:latin typeface="Gill Sans MT"/>
                <a:cs typeface="Gill Sans MT"/>
                <a:hlinkClick r:id="rId7"/>
              </a:rPr>
              <a:t>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practices </a:t>
            </a:r>
            <a:r>
              <a:rPr sz="2800" spc="-30" dirty="0">
                <a:solidFill>
                  <a:srgbClr val="585858"/>
                </a:solidFill>
                <a:latin typeface="Gill Sans MT"/>
                <a:cs typeface="Gill Sans MT"/>
              </a:rPr>
              <a:t>evolved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to  maintain and </a:t>
            </a:r>
            <a:r>
              <a:rPr sz="2800" spc="-20" dirty="0">
                <a:solidFill>
                  <a:srgbClr val="585858"/>
                </a:solidFill>
                <a:latin typeface="Gill Sans MT"/>
                <a:cs typeface="Gill Sans MT"/>
              </a:rPr>
              <a:t>restore</a:t>
            </a:r>
            <a:r>
              <a:rPr sz="2800" spc="-20" dirty="0">
                <a:solidFill>
                  <a:srgbClr val="61B4C5"/>
                </a:solidFill>
                <a:latin typeface="Gill Sans MT"/>
                <a:cs typeface="Gill Sans MT"/>
                <a:hlinkClick r:id="rId8"/>
              </a:rPr>
              <a:t> </a:t>
            </a:r>
            <a:r>
              <a:rPr sz="2800" u="heavy" spc="-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8"/>
              </a:rPr>
              <a:t>health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8"/>
              </a:rPr>
              <a:t> </a:t>
            </a:r>
            <a:r>
              <a:rPr sz="2800" spc="-15" dirty="0">
                <a:solidFill>
                  <a:srgbClr val="585858"/>
                </a:solidFill>
                <a:latin typeface="Gill Sans MT"/>
                <a:cs typeface="Gill Sans MT"/>
              </a:rPr>
              <a:t>by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the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9"/>
              </a:rPr>
              <a:t> </a:t>
            </a:r>
            <a:r>
              <a:rPr sz="2800" u="heavy" spc="-20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9"/>
              </a:rPr>
              <a:t>prevention</a:t>
            </a:r>
            <a:r>
              <a:rPr sz="2800" spc="-20" dirty="0">
                <a:solidFill>
                  <a:srgbClr val="61B4C5"/>
                </a:solidFill>
                <a:latin typeface="Gill Sans MT"/>
                <a:cs typeface="Gill Sans MT"/>
                <a:hlinkClick r:id="rId9"/>
              </a:rPr>
              <a:t>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and</a:t>
            </a:r>
            <a:r>
              <a:rPr sz="2800" spc="-5" dirty="0">
                <a:solidFill>
                  <a:srgbClr val="61B4C5"/>
                </a:solidFill>
                <a:latin typeface="Gill Sans MT"/>
                <a:cs typeface="Gill Sans MT"/>
                <a:hlinkClick r:id="rId4"/>
              </a:rPr>
              <a:t> </a:t>
            </a:r>
            <a:r>
              <a:rPr sz="2800" u="heavy" spc="-10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4"/>
              </a:rPr>
              <a:t>treatment</a:t>
            </a:r>
            <a:r>
              <a:rPr sz="2800" spc="-10" dirty="0">
                <a:solidFill>
                  <a:srgbClr val="61B4C5"/>
                </a:solidFill>
                <a:latin typeface="Gill Sans MT"/>
                <a:cs typeface="Gill Sans MT"/>
                <a:hlinkClick r:id="rId4"/>
              </a:rPr>
              <a:t> 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of </a:t>
            </a:r>
            <a:r>
              <a:rPr sz="2800" u="heavy" spc="-5" dirty="0">
                <a:solidFill>
                  <a:srgbClr val="61B4C5"/>
                </a:solidFill>
                <a:uFill>
                  <a:solidFill>
                    <a:srgbClr val="61B4C5"/>
                  </a:solidFill>
                </a:uFill>
                <a:latin typeface="Gill Sans MT"/>
                <a:cs typeface="Gill Sans MT"/>
                <a:hlinkClick r:id="rId10"/>
              </a:rPr>
              <a:t> illness</a:t>
            </a:r>
            <a:r>
              <a:rPr sz="2800" spc="-5" dirty="0">
                <a:solidFill>
                  <a:srgbClr val="585858"/>
                </a:solidFill>
                <a:latin typeface="Gill Sans MT"/>
                <a:cs typeface="Gill Sans MT"/>
              </a:rPr>
              <a:t>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9829" y="425577"/>
            <a:ext cx="7115809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085215" marR="5080" indent="-1073150">
              <a:lnSpc>
                <a:spcPts val="3890"/>
              </a:lnSpc>
              <a:spcBef>
                <a:spcPts val="585"/>
              </a:spcBef>
            </a:pPr>
            <a:r>
              <a:rPr sz="3600" b="0" spc="145" dirty="0">
                <a:solidFill>
                  <a:srgbClr val="00AFEF"/>
                </a:solidFill>
                <a:latin typeface="Arial Black"/>
                <a:cs typeface="Arial Black"/>
              </a:rPr>
              <a:t>BASIC </a:t>
            </a:r>
            <a:r>
              <a:rPr sz="3600" b="0" spc="175" dirty="0">
                <a:solidFill>
                  <a:srgbClr val="00AFEF"/>
                </a:solidFill>
                <a:latin typeface="Arial Black"/>
                <a:cs typeface="Arial Black"/>
              </a:rPr>
              <a:t>CHARACTERISTICS  </a:t>
            </a:r>
            <a:r>
              <a:rPr sz="3600" b="0" spc="95" dirty="0">
                <a:solidFill>
                  <a:srgbClr val="00AFEF"/>
                </a:solidFill>
                <a:latin typeface="Arial Black"/>
                <a:cs typeface="Arial Black"/>
              </a:rPr>
              <a:t>OF </a:t>
            </a:r>
            <a:r>
              <a:rPr sz="3600" b="0" spc="165" dirty="0">
                <a:solidFill>
                  <a:srgbClr val="00AFEF"/>
                </a:solidFill>
                <a:latin typeface="Arial Black"/>
                <a:cs typeface="Arial Black"/>
              </a:rPr>
              <a:t>LIVING</a:t>
            </a:r>
            <a:r>
              <a:rPr sz="3600" b="0" spc="615" dirty="0">
                <a:solidFill>
                  <a:srgbClr val="00AFEF"/>
                </a:solidFill>
                <a:latin typeface="Arial Black"/>
                <a:cs typeface="Arial Black"/>
              </a:rPr>
              <a:t> </a:t>
            </a:r>
            <a:r>
              <a:rPr sz="3600" b="0" spc="165" dirty="0">
                <a:solidFill>
                  <a:srgbClr val="00AFEF"/>
                </a:solidFill>
                <a:latin typeface="Arial Black"/>
                <a:cs typeface="Arial Black"/>
              </a:rPr>
              <a:t>THINGS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19197" y="2062099"/>
            <a:ext cx="5271770" cy="352996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4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(1) </a:t>
            </a:r>
            <a:r>
              <a:rPr sz="3000" spc="-20" dirty="0">
                <a:latin typeface="Gill Sans MT"/>
                <a:cs typeface="Gill Sans MT"/>
              </a:rPr>
              <a:t>are</a:t>
            </a:r>
            <a:r>
              <a:rPr sz="3000" spc="-1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organized,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5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(2) </a:t>
            </a:r>
            <a:r>
              <a:rPr sz="3000" spc="-10" dirty="0">
                <a:latin typeface="Gill Sans MT"/>
                <a:cs typeface="Gill Sans MT"/>
              </a:rPr>
              <a:t>acquire </a:t>
            </a:r>
            <a:r>
              <a:rPr sz="3000" dirty="0">
                <a:latin typeface="Gill Sans MT"/>
                <a:cs typeface="Gill Sans MT"/>
              </a:rPr>
              <a:t>materials and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-30" dirty="0">
                <a:latin typeface="Gill Sans MT"/>
                <a:cs typeface="Gill Sans MT"/>
              </a:rPr>
              <a:t>energy,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3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spc="-5" dirty="0">
                <a:latin typeface="Gill Sans MT"/>
                <a:cs typeface="Gill Sans MT"/>
              </a:rPr>
              <a:t>(3)</a:t>
            </a:r>
            <a:r>
              <a:rPr sz="3000" spc="-10" dirty="0">
                <a:latin typeface="Gill Sans MT"/>
                <a:cs typeface="Gill Sans MT"/>
              </a:rPr>
              <a:t> reproduce,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(4) </a:t>
            </a:r>
            <a:r>
              <a:rPr sz="3000" spc="-25" dirty="0">
                <a:latin typeface="Gill Sans MT"/>
                <a:cs typeface="Gill Sans MT"/>
              </a:rPr>
              <a:t>grow </a:t>
            </a:r>
            <a:r>
              <a:rPr sz="3000" dirty="0">
                <a:latin typeface="Gill Sans MT"/>
                <a:cs typeface="Gill Sans MT"/>
              </a:rPr>
              <a:t>and</a:t>
            </a:r>
            <a:r>
              <a:rPr sz="3000" spc="-20" dirty="0">
                <a:latin typeface="Gill Sans MT"/>
                <a:cs typeface="Gill Sans MT"/>
              </a:rPr>
              <a:t> </a:t>
            </a:r>
            <a:r>
              <a:rPr sz="3000" spc="-30" dirty="0">
                <a:latin typeface="Gill Sans MT"/>
                <a:cs typeface="Gill Sans MT"/>
              </a:rPr>
              <a:t>develop,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4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(5) </a:t>
            </a:r>
            <a:r>
              <a:rPr sz="3000" spc="-20" dirty="0">
                <a:latin typeface="Gill Sans MT"/>
                <a:cs typeface="Gill Sans MT"/>
              </a:rPr>
              <a:t>are</a:t>
            </a:r>
            <a:r>
              <a:rPr sz="3000" spc="-10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homeostatic,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3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(6) </a:t>
            </a:r>
            <a:r>
              <a:rPr sz="3000" spc="-10" dirty="0">
                <a:latin typeface="Gill Sans MT"/>
                <a:cs typeface="Gill Sans MT"/>
              </a:rPr>
              <a:t>respond </a:t>
            </a:r>
            <a:r>
              <a:rPr sz="3000" dirty="0">
                <a:latin typeface="Gill Sans MT"/>
                <a:cs typeface="Gill Sans MT"/>
              </a:rPr>
              <a:t>to </a:t>
            </a:r>
            <a:r>
              <a:rPr sz="3000" spc="-5" dirty="0">
                <a:latin typeface="Gill Sans MT"/>
                <a:cs typeface="Gill Sans MT"/>
              </a:rPr>
              <a:t>stimuli,</a:t>
            </a:r>
            <a:r>
              <a:rPr sz="3000" spc="-32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and</a:t>
            </a:r>
            <a:endParaRPr sz="3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latin typeface="Gill Sans MT"/>
                <a:cs typeface="Gill Sans MT"/>
              </a:rPr>
              <a:t>(7) </a:t>
            </a:r>
            <a:r>
              <a:rPr sz="3000" spc="-45" dirty="0">
                <a:latin typeface="Gill Sans MT"/>
                <a:cs typeface="Gill Sans MT"/>
              </a:rPr>
              <a:t>have </a:t>
            </a:r>
            <a:r>
              <a:rPr sz="3000" dirty="0">
                <a:latin typeface="Gill Sans MT"/>
                <a:cs typeface="Gill Sans MT"/>
              </a:rPr>
              <a:t>an </a:t>
            </a:r>
            <a:r>
              <a:rPr sz="3000" spc="-5" dirty="0">
                <a:latin typeface="Gill Sans MT"/>
                <a:cs typeface="Gill Sans MT"/>
              </a:rPr>
              <a:t>evolutionary</a:t>
            </a:r>
            <a:r>
              <a:rPr sz="3000" spc="10" dirty="0">
                <a:latin typeface="Gill Sans MT"/>
                <a:cs typeface="Gill Sans MT"/>
              </a:rPr>
              <a:t> </a:t>
            </a:r>
            <a:r>
              <a:rPr sz="3000" spc="-25" dirty="0">
                <a:latin typeface="Gill Sans MT"/>
                <a:cs typeface="Gill Sans MT"/>
              </a:rPr>
              <a:t>history.</a:t>
            </a:r>
            <a:endParaRPr sz="3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194" y="860806"/>
            <a:ext cx="7374255" cy="525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920" indent="-363855">
              <a:lnSpc>
                <a:spcPct val="100000"/>
              </a:lnSpc>
              <a:spcBef>
                <a:spcPts val="105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spc="-5" dirty="0">
                <a:latin typeface="Gill Sans MT"/>
                <a:cs typeface="Gill Sans MT"/>
              </a:rPr>
              <a:t>Living</a:t>
            </a:r>
            <a:r>
              <a:rPr sz="3200" b="1" spc="-480" dirty="0">
                <a:latin typeface="Gill Sans MT"/>
                <a:cs typeface="Gill Sans MT"/>
              </a:rPr>
              <a:t> </a:t>
            </a:r>
            <a:r>
              <a:rPr sz="3200" b="1" spc="-5" dirty="0">
                <a:latin typeface="Gill Sans MT"/>
                <a:cs typeface="Gill Sans MT"/>
              </a:rPr>
              <a:t>Things</a:t>
            </a:r>
            <a:r>
              <a:rPr sz="3200" b="1" spc="-360" dirty="0">
                <a:latin typeface="Gill Sans MT"/>
                <a:cs typeface="Gill Sans MT"/>
              </a:rPr>
              <a:t> </a:t>
            </a:r>
            <a:r>
              <a:rPr sz="3200" b="1" spc="-20" dirty="0">
                <a:latin typeface="Gill Sans MT"/>
                <a:cs typeface="Gill Sans MT"/>
              </a:rPr>
              <a:t>Are</a:t>
            </a:r>
            <a:r>
              <a:rPr sz="3200" b="1" dirty="0">
                <a:latin typeface="Gill Sans MT"/>
                <a:cs typeface="Gill Sans MT"/>
              </a:rPr>
              <a:t> </a:t>
            </a:r>
            <a:r>
              <a:rPr sz="3200" b="1" spc="-10" dirty="0">
                <a:latin typeface="Gill Sans MT"/>
                <a:cs typeface="Gill Sans MT"/>
              </a:rPr>
              <a:t>Organized.</a:t>
            </a:r>
            <a:endParaRPr sz="3200">
              <a:latin typeface="Gill Sans MT"/>
              <a:cs typeface="Gill Sans MT"/>
            </a:endParaRPr>
          </a:p>
          <a:p>
            <a:pPr marL="195580" marR="611505" indent="-182880">
              <a:lnSpc>
                <a:spcPct val="150100"/>
              </a:lnSpc>
              <a:spcBef>
                <a:spcPts val="690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dirty="0">
                <a:latin typeface="Gill Sans MT"/>
                <a:cs typeface="Gill Sans MT"/>
              </a:rPr>
              <a:t>A </a:t>
            </a:r>
            <a:r>
              <a:rPr sz="3200" b="1" dirty="0">
                <a:latin typeface="Gill Sans MT"/>
                <a:cs typeface="Gill Sans MT"/>
              </a:rPr>
              <a:t>tissue </a:t>
            </a:r>
            <a:r>
              <a:rPr sz="3200" spc="-5" dirty="0">
                <a:latin typeface="Gill Sans MT"/>
                <a:cs typeface="Gill Sans MT"/>
              </a:rPr>
              <a:t>is </a:t>
            </a:r>
            <a:r>
              <a:rPr sz="3200" dirty="0">
                <a:latin typeface="Gill Sans MT"/>
                <a:cs typeface="Gill Sans MT"/>
              </a:rPr>
              <a:t>a </a:t>
            </a:r>
            <a:r>
              <a:rPr sz="3200" spc="-15" dirty="0">
                <a:latin typeface="Gill Sans MT"/>
                <a:cs typeface="Gill Sans MT"/>
              </a:rPr>
              <a:t>group </a:t>
            </a:r>
            <a:r>
              <a:rPr sz="3200" dirty="0">
                <a:latin typeface="Gill Sans MT"/>
                <a:cs typeface="Gill Sans MT"/>
              </a:rPr>
              <a:t>of similar cells</a:t>
            </a:r>
            <a:r>
              <a:rPr sz="3200" spc="-155" dirty="0">
                <a:latin typeface="Gill Sans MT"/>
                <a:cs typeface="Gill Sans MT"/>
              </a:rPr>
              <a:t> </a:t>
            </a:r>
            <a:r>
              <a:rPr sz="3200" spc="-5" dirty="0">
                <a:latin typeface="Gill Sans MT"/>
                <a:cs typeface="Gill Sans MT"/>
              </a:rPr>
              <a:t>that  perform </a:t>
            </a:r>
            <a:r>
              <a:rPr sz="3200" dirty="0">
                <a:latin typeface="Gill Sans MT"/>
                <a:cs typeface="Gill Sans MT"/>
              </a:rPr>
              <a:t>a </a:t>
            </a:r>
            <a:r>
              <a:rPr sz="3200" spc="5" dirty="0">
                <a:latin typeface="Gill Sans MT"/>
                <a:cs typeface="Gill Sans MT"/>
              </a:rPr>
              <a:t>particular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function.</a:t>
            </a:r>
            <a:endParaRPr sz="3200">
              <a:latin typeface="Gill Sans MT"/>
              <a:cs typeface="Gill Sans MT"/>
            </a:endParaRPr>
          </a:p>
          <a:p>
            <a:pPr marL="375920" indent="-363855">
              <a:lnSpc>
                <a:spcPct val="100000"/>
              </a:lnSpc>
              <a:spcBef>
                <a:spcPts val="2630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spc="-15" dirty="0">
                <a:latin typeface="Gill Sans MT"/>
                <a:cs typeface="Gill Sans MT"/>
              </a:rPr>
              <a:t>Several </a:t>
            </a:r>
            <a:r>
              <a:rPr sz="3200" spc="-5" dirty="0">
                <a:latin typeface="Gill Sans MT"/>
                <a:cs typeface="Gill Sans MT"/>
              </a:rPr>
              <a:t>types </a:t>
            </a:r>
            <a:r>
              <a:rPr sz="3200" spc="-10" dirty="0">
                <a:latin typeface="Gill Sans MT"/>
                <a:cs typeface="Gill Sans MT"/>
              </a:rPr>
              <a:t>of </a:t>
            </a:r>
            <a:r>
              <a:rPr sz="3200" dirty="0">
                <a:latin typeface="Gill Sans MT"/>
                <a:cs typeface="Gill Sans MT"/>
              </a:rPr>
              <a:t>tissues </a:t>
            </a:r>
            <a:r>
              <a:rPr sz="3200" spc="-25" dirty="0">
                <a:latin typeface="Gill Sans MT"/>
                <a:cs typeface="Gill Sans MT"/>
              </a:rPr>
              <a:t>make </a:t>
            </a:r>
            <a:r>
              <a:rPr sz="3200" dirty="0">
                <a:latin typeface="Gill Sans MT"/>
                <a:cs typeface="Gill Sans MT"/>
              </a:rPr>
              <a:t>up an</a:t>
            </a:r>
            <a:r>
              <a:rPr sz="3200" spc="-40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organ</a:t>
            </a:r>
            <a:endParaRPr sz="3200">
              <a:latin typeface="Gill Sans MT"/>
              <a:cs typeface="Gill Sans MT"/>
            </a:endParaRPr>
          </a:p>
          <a:p>
            <a:pPr marL="375920" indent="-363855">
              <a:lnSpc>
                <a:spcPct val="100000"/>
              </a:lnSpc>
              <a:spcBef>
                <a:spcPts val="2615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spc="-5" dirty="0">
                <a:latin typeface="Gill Sans MT"/>
                <a:cs typeface="Gill Sans MT"/>
              </a:rPr>
              <a:t>Organ </a:t>
            </a:r>
            <a:r>
              <a:rPr sz="3200" dirty="0">
                <a:latin typeface="Gill Sans MT"/>
                <a:cs typeface="Gill Sans MT"/>
              </a:rPr>
              <a:t>belongs </a:t>
            </a:r>
            <a:r>
              <a:rPr sz="3200" spc="-5" dirty="0">
                <a:latin typeface="Gill Sans MT"/>
                <a:cs typeface="Gill Sans MT"/>
              </a:rPr>
              <a:t>to </a:t>
            </a:r>
            <a:r>
              <a:rPr sz="3200" dirty="0">
                <a:latin typeface="Gill Sans MT"/>
                <a:cs typeface="Gill Sans MT"/>
              </a:rPr>
              <a:t>an </a:t>
            </a:r>
            <a:r>
              <a:rPr sz="3200" b="1" dirty="0">
                <a:latin typeface="Gill Sans MT"/>
                <a:cs typeface="Gill Sans MT"/>
              </a:rPr>
              <a:t>organ</a:t>
            </a:r>
            <a:r>
              <a:rPr sz="3200" b="1" spc="-90" dirty="0">
                <a:latin typeface="Gill Sans MT"/>
                <a:cs typeface="Gill Sans MT"/>
              </a:rPr>
              <a:t> </a:t>
            </a:r>
            <a:r>
              <a:rPr sz="3200" b="1" spc="-5" dirty="0">
                <a:latin typeface="Gill Sans MT"/>
                <a:cs typeface="Gill Sans MT"/>
              </a:rPr>
              <a:t>system</a:t>
            </a:r>
            <a:endParaRPr sz="3200">
              <a:latin typeface="Gill Sans MT"/>
              <a:cs typeface="Gill Sans MT"/>
            </a:endParaRPr>
          </a:p>
          <a:p>
            <a:pPr marL="195580" marR="327660" indent="-182880">
              <a:lnSpc>
                <a:spcPct val="150100"/>
              </a:lnSpc>
              <a:spcBef>
                <a:spcPts val="695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dirty="0">
                <a:latin typeface="Gill Sans MT"/>
                <a:cs typeface="Gill Sans MT"/>
              </a:rPr>
              <a:t>Human body composed of </a:t>
            </a:r>
            <a:r>
              <a:rPr sz="3200" spc="-15" dirty="0">
                <a:latin typeface="Gill Sans MT"/>
                <a:cs typeface="Gill Sans MT"/>
              </a:rPr>
              <a:t>several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organ  systems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194" y="877316"/>
            <a:ext cx="7925434" cy="458978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352425" indent="-340360">
              <a:lnSpc>
                <a:spcPct val="100000"/>
              </a:lnSpc>
              <a:spcBef>
                <a:spcPts val="1155"/>
              </a:spcBef>
              <a:buClr>
                <a:srgbClr val="0A082D"/>
              </a:buClr>
              <a:buSzPct val="96666"/>
              <a:buFont typeface="Wingdings"/>
              <a:buChar char=""/>
              <a:tabLst>
                <a:tab pos="353060" algn="l"/>
              </a:tabLst>
            </a:pPr>
            <a:r>
              <a:rPr sz="3000" dirty="0">
                <a:latin typeface="Gill Sans MT"/>
                <a:cs typeface="Gill Sans MT"/>
              </a:rPr>
              <a:t>Individual </a:t>
            </a:r>
            <a:r>
              <a:rPr sz="3000" spc="-15" dirty="0">
                <a:latin typeface="Gill Sans MT"/>
                <a:cs typeface="Gill Sans MT"/>
              </a:rPr>
              <a:t>lives </a:t>
            </a:r>
            <a:r>
              <a:rPr sz="3000" dirty="0">
                <a:latin typeface="Gill Sans MT"/>
                <a:cs typeface="Gill Sans MT"/>
              </a:rPr>
              <a:t>in population</a:t>
            </a:r>
            <a:r>
              <a:rPr sz="3000" spc="-5" dirty="0">
                <a:latin typeface="Gill Sans MT"/>
                <a:cs typeface="Gill Sans MT"/>
              </a:rPr>
              <a:t> (community).</a:t>
            </a:r>
            <a:endParaRPr sz="3000">
              <a:latin typeface="Gill Sans MT"/>
              <a:cs typeface="Gill Sans MT"/>
            </a:endParaRPr>
          </a:p>
          <a:p>
            <a:pPr marL="241300" marR="5080" indent="-228600">
              <a:lnSpc>
                <a:spcPct val="110000"/>
              </a:lnSpc>
              <a:spcBef>
                <a:spcPts val="695"/>
              </a:spcBef>
              <a:buClr>
                <a:srgbClr val="0A082D"/>
              </a:buClr>
              <a:buSzPct val="96666"/>
              <a:buFont typeface="Wingdings"/>
              <a:buChar char=""/>
              <a:tabLst>
                <a:tab pos="353060" algn="l"/>
              </a:tabLst>
            </a:pPr>
            <a:r>
              <a:rPr sz="3000" dirty="0">
                <a:latin typeface="Gill Sans MT"/>
                <a:cs typeface="Gill Sans MT"/>
              </a:rPr>
              <a:t>The </a:t>
            </a:r>
            <a:r>
              <a:rPr sz="3000" spc="-5" dirty="0">
                <a:latin typeface="Gill Sans MT"/>
                <a:cs typeface="Gill Sans MT"/>
              </a:rPr>
              <a:t>community </a:t>
            </a:r>
            <a:r>
              <a:rPr sz="3000" dirty="0">
                <a:latin typeface="Gill Sans MT"/>
                <a:cs typeface="Gill Sans MT"/>
              </a:rPr>
              <a:t>of populations </a:t>
            </a:r>
            <a:r>
              <a:rPr sz="3000" spc="-5" dirty="0">
                <a:latin typeface="Gill Sans MT"/>
                <a:cs typeface="Gill Sans MT"/>
              </a:rPr>
              <a:t>interacts with</a:t>
            </a:r>
            <a:r>
              <a:rPr sz="3000" spc="-70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the  </a:t>
            </a:r>
            <a:r>
              <a:rPr sz="3000" spc="-20" dirty="0">
                <a:latin typeface="Gill Sans MT"/>
                <a:cs typeface="Gill Sans MT"/>
              </a:rPr>
              <a:t>physical </a:t>
            </a:r>
            <a:r>
              <a:rPr sz="3000" spc="-15" dirty="0">
                <a:latin typeface="Gill Sans MT"/>
                <a:cs typeface="Gill Sans MT"/>
              </a:rPr>
              <a:t>environment </a:t>
            </a:r>
            <a:r>
              <a:rPr sz="3000" dirty="0">
                <a:latin typeface="Gill Sans MT"/>
                <a:cs typeface="Gill Sans MT"/>
              </a:rPr>
              <a:t>to </a:t>
            </a:r>
            <a:r>
              <a:rPr sz="3000" spc="-5" dirty="0">
                <a:latin typeface="Gill Sans MT"/>
                <a:cs typeface="Gill Sans MT"/>
              </a:rPr>
              <a:t>form </a:t>
            </a:r>
            <a:r>
              <a:rPr sz="3000" dirty="0">
                <a:latin typeface="Gill Sans MT"/>
                <a:cs typeface="Gill Sans MT"/>
              </a:rPr>
              <a:t>an</a:t>
            </a:r>
            <a:r>
              <a:rPr sz="3000" spc="5" dirty="0">
                <a:latin typeface="Gill Sans MT"/>
                <a:cs typeface="Gill Sans MT"/>
              </a:rPr>
              <a:t> </a:t>
            </a:r>
            <a:r>
              <a:rPr sz="3000" spc="-5" dirty="0">
                <a:latin typeface="Gill Sans MT"/>
                <a:cs typeface="Gill Sans MT"/>
              </a:rPr>
              <a:t>ecosystem.</a:t>
            </a:r>
            <a:endParaRPr sz="3000">
              <a:latin typeface="Gill Sans MT"/>
              <a:cs typeface="Gill Sans MT"/>
            </a:endParaRPr>
          </a:p>
          <a:p>
            <a:pPr marL="241300" marR="1518920" indent="-228600">
              <a:lnSpc>
                <a:spcPct val="110000"/>
              </a:lnSpc>
              <a:spcBef>
                <a:spcPts val="700"/>
              </a:spcBef>
              <a:buClr>
                <a:srgbClr val="0A082D"/>
              </a:buClr>
              <a:buSzPct val="96666"/>
              <a:buFont typeface="Wingdings"/>
              <a:buChar char=""/>
              <a:tabLst>
                <a:tab pos="353060" algn="l"/>
              </a:tabLst>
            </a:pPr>
            <a:r>
              <a:rPr sz="3000" dirty="0">
                <a:latin typeface="Gill Sans MT"/>
                <a:cs typeface="Gill Sans MT"/>
              </a:rPr>
              <a:t>All the </a:t>
            </a:r>
            <a:r>
              <a:rPr sz="3000" spc="-25" dirty="0">
                <a:latin typeface="Gill Sans MT"/>
                <a:cs typeface="Gill Sans MT"/>
              </a:rPr>
              <a:t>Earth’s </a:t>
            </a:r>
            <a:r>
              <a:rPr sz="3000" spc="-5" dirty="0">
                <a:latin typeface="Gill Sans MT"/>
                <a:cs typeface="Gill Sans MT"/>
              </a:rPr>
              <a:t>ecosystems </a:t>
            </a:r>
            <a:r>
              <a:rPr sz="3000" spc="-20" dirty="0">
                <a:latin typeface="Gill Sans MT"/>
                <a:cs typeface="Gill Sans MT"/>
              </a:rPr>
              <a:t>make </a:t>
            </a:r>
            <a:r>
              <a:rPr sz="3000" dirty="0">
                <a:latin typeface="Gill Sans MT"/>
                <a:cs typeface="Gill Sans MT"/>
              </a:rPr>
              <a:t>up</a:t>
            </a:r>
            <a:r>
              <a:rPr sz="3000" spc="-3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the  biosphere.</a:t>
            </a:r>
            <a:endParaRPr sz="3000">
              <a:latin typeface="Gill Sans MT"/>
              <a:cs typeface="Gill Sans MT"/>
            </a:endParaRPr>
          </a:p>
          <a:p>
            <a:pPr marL="241300" marR="839469" indent="-228600">
              <a:lnSpc>
                <a:spcPct val="110100"/>
              </a:lnSpc>
              <a:spcBef>
                <a:spcPts val="670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spc="-5" dirty="0">
                <a:latin typeface="Gill Sans MT"/>
                <a:cs typeface="Gill Sans MT"/>
              </a:rPr>
              <a:t>Living</a:t>
            </a:r>
            <a:r>
              <a:rPr sz="3200" b="1" spc="-490" dirty="0">
                <a:latin typeface="Gill Sans MT"/>
                <a:cs typeface="Gill Sans MT"/>
              </a:rPr>
              <a:t> </a:t>
            </a:r>
            <a:r>
              <a:rPr sz="3200" b="1" spc="-5" dirty="0">
                <a:latin typeface="Gill Sans MT"/>
                <a:cs typeface="Gill Sans MT"/>
              </a:rPr>
              <a:t>Things</a:t>
            </a:r>
            <a:r>
              <a:rPr sz="3200" b="1" spc="-365" dirty="0">
                <a:latin typeface="Gill Sans MT"/>
                <a:cs typeface="Gill Sans MT"/>
              </a:rPr>
              <a:t> </a:t>
            </a:r>
            <a:r>
              <a:rPr sz="3200" b="1" spc="-10" dirty="0">
                <a:latin typeface="Gill Sans MT"/>
                <a:cs typeface="Gill Sans MT"/>
              </a:rPr>
              <a:t>Acquire</a:t>
            </a:r>
            <a:r>
              <a:rPr sz="3200" b="1" spc="-30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Materials</a:t>
            </a:r>
            <a:r>
              <a:rPr sz="3200" b="1" spc="-15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and  </a:t>
            </a:r>
            <a:r>
              <a:rPr sz="3200" b="1" spc="10" dirty="0">
                <a:latin typeface="Gill Sans MT"/>
                <a:cs typeface="Gill Sans MT"/>
              </a:rPr>
              <a:t>Energy</a:t>
            </a:r>
            <a:endParaRPr sz="3200">
              <a:latin typeface="Gill Sans MT"/>
              <a:cs typeface="Gill Sans MT"/>
            </a:endParaRPr>
          </a:p>
          <a:p>
            <a:pPr marL="375920" indent="-363855">
              <a:lnSpc>
                <a:spcPct val="100000"/>
              </a:lnSpc>
              <a:spcBef>
                <a:spcPts val="1080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spc="-15" dirty="0">
                <a:latin typeface="Gill Sans MT"/>
                <a:cs typeface="Gill Sans MT"/>
              </a:rPr>
              <a:t>Food..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6045" y="1156207"/>
            <a:ext cx="8172450" cy="3902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5920" indent="-363855">
              <a:lnSpc>
                <a:spcPct val="100000"/>
              </a:lnSpc>
              <a:spcBef>
                <a:spcPts val="105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dirty="0">
                <a:latin typeface="Gill Sans MT"/>
                <a:cs typeface="Gill Sans MT"/>
              </a:rPr>
              <a:t>Metabolism</a:t>
            </a:r>
            <a:endParaRPr sz="3200">
              <a:latin typeface="Gill Sans MT"/>
              <a:cs typeface="Gill Sans MT"/>
            </a:endParaRPr>
          </a:p>
          <a:p>
            <a:pPr marL="375920" indent="-363855">
              <a:lnSpc>
                <a:spcPct val="100000"/>
              </a:lnSpc>
              <a:spcBef>
                <a:spcPts val="2615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dirty="0">
                <a:latin typeface="Gill Sans MT"/>
                <a:cs typeface="Gill Sans MT"/>
              </a:rPr>
              <a:t>Photosynthesis</a:t>
            </a:r>
            <a:endParaRPr sz="3200">
              <a:latin typeface="Gill Sans MT"/>
              <a:cs typeface="Gill Sans MT"/>
            </a:endParaRPr>
          </a:p>
          <a:p>
            <a:pPr marL="375920" indent="-363855" algn="just">
              <a:lnSpc>
                <a:spcPct val="100000"/>
              </a:lnSpc>
              <a:spcBef>
                <a:spcPts val="2630"/>
              </a:spcBef>
              <a:buClr>
                <a:srgbClr val="0A082D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spc="-15" dirty="0">
                <a:latin typeface="Gill Sans MT"/>
                <a:cs typeface="Gill Sans MT"/>
              </a:rPr>
              <a:t>Life </a:t>
            </a:r>
            <a:r>
              <a:rPr sz="3200" b="1" spc="-5" dirty="0">
                <a:latin typeface="Gill Sans MT"/>
                <a:cs typeface="Gill Sans MT"/>
              </a:rPr>
              <a:t>Is</a:t>
            </a:r>
            <a:r>
              <a:rPr sz="3200" b="1" spc="-15" dirty="0">
                <a:latin typeface="Gill Sans MT"/>
                <a:cs typeface="Gill Sans MT"/>
              </a:rPr>
              <a:t> </a:t>
            </a:r>
            <a:r>
              <a:rPr sz="3200" b="1" dirty="0">
                <a:latin typeface="Gill Sans MT"/>
                <a:cs typeface="Gill Sans MT"/>
              </a:rPr>
              <a:t>Homeostatic:</a:t>
            </a:r>
            <a:endParaRPr sz="3200">
              <a:latin typeface="Gill Sans MT"/>
              <a:cs typeface="Gill Sans MT"/>
            </a:endParaRPr>
          </a:p>
          <a:p>
            <a:pPr marL="12700" marR="5080" algn="just">
              <a:lnSpc>
                <a:spcPct val="110000"/>
              </a:lnSpc>
              <a:spcBef>
                <a:spcPts val="1080"/>
              </a:spcBef>
            </a:pPr>
            <a:r>
              <a:rPr sz="3200" dirty="0">
                <a:latin typeface="Gill Sans MT"/>
                <a:cs typeface="Gill Sans MT"/>
              </a:rPr>
              <a:t>The ability of a cell or an organism to </a:t>
            </a:r>
            <a:r>
              <a:rPr sz="3200" spc="-5" dirty="0">
                <a:latin typeface="Gill Sans MT"/>
                <a:cs typeface="Gill Sans MT"/>
              </a:rPr>
              <a:t>maintain</a:t>
            </a:r>
            <a:r>
              <a:rPr sz="3200" spc="-19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an  internal </a:t>
            </a:r>
            <a:r>
              <a:rPr sz="3200" spc="-10" dirty="0">
                <a:latin typeface="Gill Sans MT"/>
                <a:cs typeface="Gill Sans MT"/>
              </a:rPr>
              <a:t>environment </a:t>
            </a:r>
            <a:r>
              <a:rPr sz="3200" spc="-5" dirty="0">
                <a:latin typeface="Gill Sans MT"/>
                <a:cs typeface="Gill Sans MT"/>
              </a:rPr>
              <a:t>that </a:t>
            </a:r>
            <a:r>
              <a:rPr sz="3200" dirty="0">
                <a:latin typeface="Gill Sans MT"/>
                <a:cs typeface="Gill Sans MT"/>
              </a:rPr>
              <a:t>operates under</a:t>
            </a:r>
            <a:r>
              <a:rPr sz="3200" spc="-16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specific  conditions </a:t>
            </a:r>
            <a:r>
              <a:rPr sz="3200" spc="-5" dirty="0">
                <a:latin typeface="Gill Sans MT"/>
                <a:cs typeface="Gill Sans MT"/>
              </a:rPr>
              <a:t>is </a:t>
            </a:r>
            <a:r>
              <a:rPr sz="3200" dirty="0">
                <a:latin typeface="Gill Sans MT"/>
                <a:cs typeface="Gill Sans MT"/>
              </a:rPr>
              <a:t>called</a:t>
            </a:r>
            <a:r>
              <a:rPr sz="3200" spc="-35" dirty="0">
                <a:latin typeface="Gill Sans MT"/>
                <a:cs typeface="Gill Sans MT"/>
              </a:rPr>
              <a:t> </a:t>
            </a:r>
            <a:r>
              <a:rPr sz="3200" b="1" spc="-5" dirty="0">
                <a:latin typeface="Gill Sans MT"/>
                <a:cs typeface="Gill Sans MT"/>
              </a:rPr>
              <a:t>homeostasis.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7695" y="564261"/>
            <a:ext cx="7779384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123440" marR="5080" indent="-2110740">
              <a:lnSpc>
                <a:spcPts val="4320"/>
              </a:lnSpc>
              <a:spcBef>
                <a:spcPts val="640"/>
              </a:spcBef>
            </a:pPr>
            <a:r>
              <a:rPr b="0" spc="160" dirty="0">
                <a:solidFill>
                  <a:srgbClr val="0A082D"/>
                </a:solidFill>
                <a:latin typeface="Arial Black"/>
                <a:cs typeface="Arial Black"/>
              </a:rPr>
              <a:t>LIVING THINGS RESPOND  </a:t>
            </a:r>
            <a:r>
              <a:rPr b="0" spc="25" dirty="0">
                <a:solidFill>
                  <a:srgbClr val="0A082D"/>
                </a:solidFill>
                <a:latin typeface="Arial Black"/>
                <a:cs typeface="Arial Black"/>
              </a:rPr>
              <a:t>TO</a:t>
            </a:r>
            <a:r>
              <a:rPr b="0" spc="395" dirty="0">
                <a:solidFill>
                  <a:srgbClr val="0A082D"/>
                </a:solidFill>
                <a:latin typeface="Arial Black"/>
                <a:cs typeface="Arial Black"/>
              </a:rPr>
              <a:t> </a:t>
            </a:r>
            <a:r>
              <a:rPr b="0" spc="165" dirty="0">
                <a:solidFill>
                  <a:srgbClr val="0A082D"/>
                </a:solidFill>
                <a:latin typeface="Arial Black"/>
                <a:cs typeface="Arial Black"/>
              </a:rPr>
              <a:t>STIMULI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0391" y="2034920"/>
            <a:ext cx="9413240" cy="3463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7975" indent="-295910">
              <a:lnSpc>
                <a:spcPct val="100000"/>
              </a:lnSpc>
              <a:spcBef>
                <a:spcPts val="105"/>
              </a:spcBef>
              <a:buClr>
                <a:srgbClr val="0A082D"/>
              </a:buClr>
              <a:buSzPct val="96153"/>
              <a:buFont typeface="Wingdings"/>
              <a:buChar char=""/>
              <a:tabLst>
                <a:tab pos="308610" algn="l"/>
              </a:tabLst>
            </a:pPr>
            <a:r>
              <a:rPr sz="2600" dirty="0">
                <a:latin typeface="Gill Sans MT"/>
                <a:cs typeface="Gill Sans MT"/>
              </a:rPr>
              <a:t>Response to external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-5" dirty="0">
                <a:latin typeface="Gill Sans MT"/>
                <a:cs typeface="Gill Sans MT"/>
              </a:rPr>
              <a:t>stimuli</a:t>
            </a:r>
            <a:endParaRPr sz="2600">
              <a:latin typeface="Gill Sans MT"/>
              <a:cs typeface="Gill Sans MT"/>
            </a:endParaRPr>
          </a:p>
          <a:p>
            <a:pPr marL="241300" marR="5080" indent="-229235">
              <a:lnSpc>
                <a:spcPct val="140100"/>
              </a:lnSpc>
              <a:spcBef>
                <a:spcPts val="690"/>
              </a:spcBef>
              <a:buClr>
                <a:srgbClr val="0A082D"/>
              </a:buClr>
              <a:buSzPct val="96153"/>
              <a:buFont typeface="Wingdings"/>
              <a:buChar char=""/>
              <a:tabLst>
                <a:tab pos="308610" algn="l"/>
              </a:tabLst>
            </a:pPr>
            <a:r>
              <a:rPr sz="2600" spc="-5" dirty="0">
                <a:latin typeface="Gill Sans MT"/>
                <a:cs typeface="Gill Sans MT"/>
              </a:rPr>
              <a:t>Living </a:t>
            </a:r>
            <a:r>
              <a:rPr sz="2600" dirty="0">
                <a:latin typeface="Gill Sans MT"/>
                <a:cs typeface="Gill Sans MT"/>
              </a:rPr>
              <a:t>things </a:t>
            </a:r>
            <a:r>
              <a:rPr sz="2600" spc="-5" dirty="0">
                <a:latin typeface="Gill Sans MT"/>
                <a:cs typeface="Gill Sans MT"/>
              </a:rPr>
              <a:t>respond </a:t>
            </a:r>
            <a:r>
              <a:rPr sz="2600" dirty="0">
                <a:latin typeface="Gill Sans MT"/>
                <a:cs typeface="Gill Sans MT"/>
              </a:rPr>
              <a:t>to external </a:t>
            </a:r>
            <a:r>
              <a:rPr sz="2600" spc="-5" dirty="0">
                <a:latin typeface="Gill Sans MT"/>
                <a:cs typeface="Gill Sans MT"/>
              </a:rPr>
              <a:t>stimuli, </a:t>
            </a:r>
            <a:r>
              <a:rPr sz="2600" dirty="0">
                <a:latin typeface="Gill Sans MT"/>
                <a:cs typeface="Gill Sans MT"/>
              </a:rPr>
              <a:t>often </a:t>
            </a:r>
            <a:r>
              <a:rPr sz="2600" spc="-15" dirty="0">
                <a:latin typeface="Gill Sans MT"/>
                <a:cs typeface="Gill Sans MT"/>
              </a:rPr>
              <a:t>by </a:t>
            </a:r>
            <a:r>
              <a:rPr sz="2600" spc="-5" dirty="0">
                <a:latin typeface="Gill Sans MT"/>
                <a:cs typeface="Gill Sans MT"/>
              </a:rPr>
              <a:t>moving </a:t>
            </a:r>
            <a:r>
              <a:rPr sz="2600" spc="-10" dirty="0">
                <a:latin typeface="Gill Sans MT"/>
                <a:cs typeface="Gill Sans MT"/>
              </a:rPr>
              <a:t>toward</a:t>
            </a:r>
            <a:r>
              <a:rPr sz="2600" spc="-31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or  </a:t>
            </a:r>
            <a:r>
              <a:rPr sz="2600" spc="-50" dirty="0">
                <a:latin typeface="Gill Sans MT"/>
                <a:cs typeface="Gill Sans MT"/>
              </a:rPr>
              <a:t>away </a:t>
            </a:r>
            <a:r>
              <a:rPr sz="2600" spc="-15" dirty="0">
                <a:latin typeface="Gill Sans MT"/>
                <a:cs typeface="Gill Sans MT"/>
              </a:rPr>
              <a:t>from </a:t>
            </a:r>
            <a:r>
              <a:rPr sz="2600" dirty="0">
                <a:latin typeface="Gill Sans MT"/>
                <a:cs typeface="Gill Sans MT"/>
              </a:rPr>
              <a:t>a</a:t>
            </a:r>
            <a:r>
              <a:rPr sz="2600" spc="40" dirty="0">
                <a:latin typeface="Gill Sans MT"/>
                <a:cs typeface="Gill Sans MT"/>
              </a:rPr>
              <a:t> </a:t>
            </a:r>
            <a:r>
              <a:rPr sz="2600" spc="-5" dirty="0">
                <a:latin typeface="Gill Sans MT"/>
                <a:cs typeface="Gill Sans MT"/>
              </a:rPr>
              <a:t>stimulus</a:t>
            </a:r>
            <a:endParaRPr sz="2600">
              <a:latin typeface="Gill Sans MT"/>
              <a:cs typeface="Gill Sans MT"/>
            </a:endParaRPr>
          </a:p>
          <a:p>
            <a:pPr marL="307975" indent="-295910">
              <a:lnSpc>
                <a:spcPct val="100000"/>
              </a:lnSpc>
              <a:spcBef>
                <a:spcPts val="1955"/>
              </a:spcBef>
              <a:buClr>
                <a:srgbClr val="0A082D"/>
              </a:buClr>
              <a:buSzPct val="96153"/>
              <a:buFont typeface="Wingdings"/>
              <a:buChar char=""/>
              <a:tabLst>
                <a:tab pos="308610" algn="l"/>
              </a:tabLst>
            </a:pPr>
            <a:r>
              <a:rPr sz="2600" spc="-25" dirty="0">
                <a:latin typeface="Gill Sans MT"/>
                <a:cs typeface="Gill Sans MT"/>
              </a:rPr>
              <a:t>Variety </a:t>
            </a:r>
            <a:r>
              <a:rPr sz="2600" dirty="0">
                <a:latin typeface="Gill Sans MT"/>
                <a:cs typeface="Gill Sans MT"/>
              </a:rPr>
              <a:t>of mechanisms to</a:t>
            </a:r>
            <a:r>
              <a:rPr sz="2600" spc="-20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move.</a:t>
            </a:r>
            <a:endParaRPr sz="2600">
              <a:latin typeface="Gill Sans MT"/>
              <a:cs typeface="Gill Sans MT"/>
            </a:endParaRPr>
          </a:p>
          <a:p>
            <a:pPr marL="241300" marR="374015" indent="-229235">
              <a:lnSpc>
                <a:spcPct val="140000"/>
              </a:lnSpc>
              <a:spcBef>
                <a:spcPts val="700"/>
              </a:spcBef>
              <a:buClr>
                <a:srgbClr val="0A082D"/>
              </a:buClr>
              <a:buSzPct val="96153"/>
              <a:buFont typeface="Wingdings"/>
              <a:buChar char=""/>
              <a:tabLst>
                <a:tab pos="398780" algn="l"/>
              </a:tabLst>
            </a:pPr>
            <a:r>
              <a:rPr sz="2600" spc="-10" dirty="0">
                <a:latin typeface="Gill Sans MT"/>
                <a:cs typeface="Gill Sans MT"/>
              </a:rPr>
              <a:t>Movement </a:t>
            </a:r>
            <a:r>
              <a:rPr sz="2600" spc="-5" dirty="0">
                <a:latin typeface="Gill Sans MT"/>
                <a:cs typeface="Gill Sans MT"/>
              </a:rPr>
              <a:t>in </a:t>
            </a:r>
            <a:r>
              <a:rPr sz="2600" dirty="0">
                <a:latin typeface="Gill Sans MT"/>
                <a:cs typeface="Gill Sans MT"/>
              </a:rPr>
              <a:t>humans and other animals </a:t>
            </a:r>
            <a:r>
              <a:rPr sz="2600" spc="-5" dirty="0">
                <a:latin typeface="Gill Sans MT"/>
                <a:cs typeface="Gill Sans MT"/>
              </a:rPr>
              <a:t>is </a:t>
            </a:r>
            <a:r>
              <a:rPr sz="2600" dirty="0">
                <a:latin typeface="Gill Sans MT"/>
                <a:cs typeface="Gill Sans MT"/>
              </a:rPr>
              <a:t>dependent upon their  </a:t>
            </a:r>
            <a:r>
              <a:rPr sz="2600" spc="5" dirty="0">
                <a:latin typeface="Gill Sans MT"/>
                <a:cs typeface="Gill Sans MT"/>
              </a:rPr>
              <a:t>nervous </a:t>
            </a:r>
            <a:r>
              <a:rPr sz="2600" dirty="0">
                <a:latin typeface="Gill Sans MT"/>
                <a:cs typeface="Gill Sans MT"/>
              </a:rPr>
              <a:t>and </a:t>
            </a:r>
            <a:r>
              <a:rPr sz="2600" spc="-5" dirty="0">
                <a:latin typeface="Gill Sans MT"/>
                <a:cs typeface="Gill Sans MT"/>
              </a:rPr>
              <a:t>musculoskeletal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-5" dirty="0">
                <a:latin typeface="Gill Sans MT"/>
                <a:cs typeface="Gill Sans MT"/>
              </a:rPr>
              <a:t>systems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2467" y="560959"/>
            <a:ext cx="861123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170430" marR="5080" indent="-2158365">
              <a:lnSpc>
                <a:spcPts val="4320"/>
              </a:lnSpc>
              <a:spcBef>
                <a:spcPts val="640"/>
              </a:spcBef>
            </a:pPr>
            <a:r>
              <a:rPr b="0" spc="160" dirty="0">
                <a:solidFill>
                  <a:srgbClr val="0A082D"/>
                </a:solidFill>
                <a:latin typeface="Arial Black"/>
                <a:cs typeface="Arial Black"/>
              </a:rPr>
              <a:t>LIVING THINGS REPRODUCE  </a:t>
            </a:r>
            <a:r>
              <a:rPr b="0" spc="125" dirty="0">
                <a:solidFill>
                  <a:srgbClr val="0A082D"/>
                </a:solidFill>
                <a:latin typeface="Arial Black"/>
                <a:cs typeface="Arial Black"/>
              </a:rPr>
              <a:t>AND</a:t>
            </a:r>
            <a:r>
              <a:rPr b="0" spc="395" dirty="0">
                <a:solidFill>
                  <a:srgbClr val="0A082D"/>
                </a:solidFill>
                <a:latin typeface="Arial Black"/>
                <a:cs typeface="Arial Black"/>
              </a:rPr>
              <a:t> </a:t>
            </a:r>
            <a:r>
              <a:rPr b="0" spc="155" dirty="0">
                <a:solidFill>
                  <a:srgbClr val="0A082D"/>
                </a:solidFill>
                <a:latin typeface="Arial Black"/>
                <a:cs typeface="Arial Black"/>
              </a:rPr>
              <a:t>DEVELOP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6717" y="2026132"/>
            <a:ext cx="8715375" cy="297497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18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Gill Sans MT"/>
                <a:cs typeface="Gill Sans MT"/>
              </a:rPr>
              <a:t>Reproduction is </a:t>
            </a:r>
            <a:r>
              <a:rPr sz="3200" dirty="0">
                <a:latin typeface="Gill Sans MT"/>
                <a:cs typeface="Gill Sans MT"/>
              </a:rPr>
              <a:t>a fundamental characteristic of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5" dirty="0">
                <a:latin typeface="Gill Sans MT"/>
                <a:cs typeface="Gill Sans MT"/>
              </a:rPr>
              <a:t>life.</a:t>
            </a:r>
            <a:endParaRPr sz="3200">
              <a:latin typeface="Gill Sans MT"/>
              <a:cs typeface="Gill Sans MT"/>
            </a:endParaRPr>
          </a:p>
          <a:p>
            <a:pPr marL="241300" marR="255270" indent="-228600">
              <a:lnSpc>
                <a:spcPct val="110000"/>
              </a:lnSpc>
              <a:spcBef>
                <a:spcPts val="695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Gill Sans MT"/>
                <a:cs typeface="Gill Sans MT"/>
              </a:rPr>
              <a:t>All living things </a:t>
            </a:r>
            <a:r>
              <a:rPr sz="3200" spc="-40" dirty="0">
                <a:latin typeface="Gill Sans MT"/>
                <a:cs typeface="Gill Sans MT"/>
              </a:rPr>
              <a:t>have </a:t>
            </a:r>
            <a:r>
              <a:rPr sz="3200" spc="5" dirty="0">
                <a:latin typeface="Gill Sans MT"/>
                <a:cs typeface="Gill Sans MT"/>
              </a:rPr>
              <a:t>parents.When </a:t>
            </a:r>
            <a:r>
              <a:rPr sz="3200" dirty="0">
                <a:latin typeface="Gill Sans MT"/>
                <a:cs typeface="Gill Sans MT"/>
              </a:rPr>
              <a:t>living things  </a:t>
            </a:r>
            <a:r>
              <a:rPr sz="3200" b="1" spc="-10" dirty="0">
                <a:latin typeface="Gill Sans MT"/>
                <a:cs typeface="Gill Sans MT"/>
              </a:rPr>
              <a:t>reproduce, </a:t>
            </a:r>
            <a:r>
              <a:rPr sz="3200" spc="-10" dirty="0">
                <a:latin typeface="Gill Sans MT"/>
                <a:cs typeface="Gill Sans MT"/>
              </a:rPr>
              <a:t>they create </a:t>
            </a:r>
            <a:r>
              <a:rPr sz="3200" dirty="0">
                <a:latin typeface="Gill Sans MT"/>
                <a:cs typeface="Gill Sans MT"/>
              </a:rPr>
              <a:t>a </a:t>
            </a:r>
            <a:r>
              <a:rPr sz="3200" spc="-25" dirty="0">
                <a:latin typeface="Gill Sans MT"/>
                <a:cs typeface="Gill Sans MT"/>
              </a:rPr>
              <a:t>copy </a:t>
            </a:r>
            <a:r>
              <a:rPr sz="3200" dirty="0">
                <a:latin typeface="Gill Sans MT"/>
                <a:cs typeface="Gill Sans MT"/>
              </a:rPr>
              <a:t>of </a:t>
            </a:r>
            <a:r>
              <a:rPr sz="3200" spc="-5" dirty="0">
                <a:latin typeface="Gill Sans MT"/>
                <a:cs typeface="Gill Sans MT"/>
              </a:rPr>
              <a:t>themselves</a:t>
            </a:r>
            <a:r>
              <a:rPr sz="3200" spc="-45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and  </a:t>
            </a:r>
            <a:r>
              <a:rPr sz="3200" spc="-5" dirty="0">
                <a:latin typeface="Gill Sans MT"/>
                <a:cs typeface="Gill Sans MT"/>
              </a:rPr>
              <a:t>ensure </a:t>
            </a:r>
            <a:r>
              <a:rPr sz="3200" dirty="0">
                <a:latin typeface="Gill Sans MT"/>
                <a:cs typeface="Gill Sans MT"/>
              </a:rPr>
              <a:t>the </a:t>
            </a:r>
            <a:r>
              <a:rPr sz="3200" spc="-5" dirty="0">
                <a:latin typeface="Gill Sans MT"/>
                <a:cs typeface="Gill Sans MT"/>
              </a:rPr>
              <a:t>continuance </a:t>
            </a:r>
            <a:r>
              <a:rPr sz="3200" dirty="0">
                <a:latin typeface="Gill Sans MT"/>
                <a:cs typeface="Gill Sans MT"/>
              </a:rPr>
              <a:t>of their </a:t>
            </a:r>
            <a:r>
              <a:rPr sz="3200" spc="-15" dirty="0">
                <a:latin typeface="Gill Sans MT"/>
                <a:cs typeface="Gill Sans MT"/>
              </a:rPr>
              <a:t>own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dirty="0">
                <a:latin typeface="Gill Sans MT"/>
                <a:cs typeface="Gill Sans MT"/>
              </a:rPr>
              <a:t>kind</a:t>
            </a:r>
            <a:endParaRPr sz="32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1090"/>
              </a:spcBef>
              <a:buClr>
                <a:srgbClr val="0A082D"/>
              </a:buClr>
              <a:buFont typeface="Arial"/>
              <a:buChar char="•"/>
              <a:tabLst>
                <a:tab pos="241300" algn="l"/>
                <a:tab pos="6993890" algn="l"/>
              </a:tabLst>
            </a:pPr>
            <a:r>
              <a:rPr sz="3200" b="1" dirty="0">
                <a:latin typeface="Gill Sans MT"/>
                <a:cs typeface="Gill Sans MT"/>
              </a:rPr>
              <a:t>fertilization </a:t>
            </a:r>
            <a:r>
              <a:rPr sz="3200" dirty="0">
                <a:latin typeface="Gill Sans MT"/>
                <a:cs typeface="Gill Sans MT"/>
              </a:rPr>
              <a:t>of </a:t>
            </a:r>
            <a:r>
              <a:rPr sz="3200" spc="-5" dirty="0">
                <a:latin typeface="Gill Sans MT"/>
                <a:cs typeface="Gill Sans MT"/>
              </a:rPr>
              <a:t>the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egg</a:t>
            </a:r>
            <a:r>
              <a:rPr sz="3200" dirty="0">
                <a:latin typeface="Gill Sans MT"/>
                <a:cs typeface="Gill Sans MT"/>
              </a:rPr>
              <a:t> </a:t>
            </a:r>
            <a:r>
              <a:rPr sz="3200" spc="-15" dirty="0">
                <a:latin typeface="Gill Sans MT"/>
                <a:cs typeface="Gill Sans MT"/>
              </a:rPr>
              <a:t>by </a:t>
            </a:r>
            <a:r>
              <a:rPr sz="3200" dirty="0">
                <a:latin typeface="Gill Sans MT"/>
                <a:cs typeface="Gill Sans MT"/>
              </a:rPr>
              <a:t>a</a:t>
            </a:r>
            <a:r>
              <a:rPr sz="3200" spc="-20" dirty="0">
                <a:latin typeface="Gill Sans MT"/>
                <a:cs typeface="Gill Sans MT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sperm cell	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Zygot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1B4C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697</Words>
  <Application>Microsoft Office PowerPoint</Application>
  <PresentationFormat>Widescreen</PresentationFormat>
  <Paragraphs>73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Black</vt:lpstr>
      <vt:lpstr>Calibri</vt:lpstr>
      <vt:lpstr>Century Gothic</vt:lpstr>
      <vt:lpstr>Gill Sans MT</vt:lpstr>
      <vt:lpstr>Impact</vt:lpstr>
      <vt:lpstr>Imprint MT Shadow</vt:lpstr>
      <vt:lpstr>Wingdings</vt:lpstr>
      <vt:lpstr>Office Theme</vt:lpstr>
      <vt:lpstr>T H E C H A R A C T E R I S T I C S O F L I F E</vt:lpstr>
      <vt:lpstr>Characteristics of living organisms</vt:lpstr>
      <vt:lpstr>MEDICAL BIOLOGY</vt:lpstr>
      <vt:lpstr>BASIC CHARACTERISTICS  OF LIVING THINGS</vt:lpstr>
      <vt:lpstr>PowerPoint Presentation</vt:lpstr>
      <vt:lpstr>PowerPoint Presentation</vt:lpstr>
      <vt:lpstr>PowerPoint Presentation</vt:lpstr>
      <vt:lpstr>LIVING THINGS RESPOND  TO STIMULI</vt:lpstr>
      <vt:lpstr>LIVING THINGS REPRODUCE  AND DEVELOP</vt:lpstr>
      <vt:lpstr>GROWTH AND DEVELOPMENT</vt:lpstr>
      <vt:lpstr>LIVING THINGS ADAPT AND EVOLVE</vt:lpstr>
      <vt:lpstr>3 DOMAINS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Human beings are most closely  related to apes.We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Characteristics of Life</dc:title>
  <dc:creator>Ali</dc:creator>
  <cp:lastModifiedBy>star</cp:lastModifiedBy>
  <cp:revision>2</cp:revision>
  <dcterms:created xsi:type="dcterms:W3CDTF">2019-10-10T08:24:26Z</dcterms:created>
  <dcterms:modified xsi:type="dcterms:W3CDTF">2019-10-27T04:53:10Z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2018-12-22T00:00:00Z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2019-10-10T00:00:00Z</vt:filetime>
  </property>
</Properties>
</file>