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12192000" cy="6858000"/>
  <p:defaultTextStyle>
    <a:defPPr>
      <a:defRPr lang="ar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558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57200" y="0"/>
            <a:ext cx="1122045" cy="5329555"/>
          </a:xfrm>
          <a:custGeom>
            <a:avLst/>
            <a:gdLst/>
            <a:ahLst/>
            <a:cxnLst/>
            <a:rect l="l" t="t" r="r" b="b"/>
            <a:pathLst>
              <a:path w="1122045" h="5329555">
                <a:moveTo>
                  <a:pt x="1121664" y="0"/>
                </a:moveTo>
                <a:lnTo>
                  <a:pt x="867791" y="0"/>
                </a:lnTo>
                <a:lnTo>
                  <a:pt x="0" y="5286502"/>
                </a:lnTo>
                <a:lnTo>
                  <a:pt x="247497" y="5329428"/>
                </a:lnTo>
                <a:lnTo>
                  <a:pt x="1121664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50876" y="0"/>
            <a:ext cx="1117600" cy="5278120"/>
          </a:xfrm>
          <a:custGeom>
            <a:avLst/>
            <a:gdLst/>
            <a:ahLst/>
            <a:cxnLst/>
            <a:rect l="l" t="t" r="r" b="b"/>
            <a:pathLst>
              <a:path w="1117600" h="5278120">
                <a:moveTo>
                  <a:pt x="1117092" y="0"/>
                </a:moveTo>
                <a:lnTo>
                  <a:pt x="864793" y="0"/>
                </a:lnTo>
                <a:lnTo>
                  <a:pt x="0" y="5239512"/>
                </a:lnTo>
                <a:lnTo>
                  <a:pt x="249123" y="5277612"/>
                </a:lnTo>
                <a:lnTo>
                  <a:pt x="1117092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50876" y="5239511"/>
            <a:ext cx="1228725" cy="1618615"/>
          </a:xfrm>
          <a:custGeom>
            <a:avLst/>
            <a:gdLst/>
            <a:ahLst/>
            <a:cxnLst/>
            <a:rect l="l" t="t" r="r" b="b"/>
            <a:pathLst>
              <a:path w="1228725" h="1618615">
                <a:moveTo>
                  <a:pt x="0" y="0"/>
                </a:moveTo>
                <a:lnTo>
                  <a:pt x="1174369" y="1618487"/>
                </a:lnTo>
                <a:lnTo>
                  <a:pt x="1228344" y="1618487"/>
                </a:lnTo>
                <a:lnTo>
                  <a:pt x="0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57200" y="5291328"/>
            <a:ext cx="1495425" cy="1567180"/>
          </a:xfrm>
          <a:custGeom>
            <a:avLst/>
            <a:gdLst/>
            <a:ahLst/>
            <a:cxnLst/>
            <a:rect l="l" t="t" r="r" b="b"/>
            <a:pathLst>
              <a:path w="1495425" h="1567179">
                <a:moveTo>
                  <a:pt x="0" y="0"/>
                </a:moveTo>
                <a:lnTo>
                  <a:pt x="1442720" y="1566672"/>
                </a:lnTo>
                <a:lnTo>
                  <a:pt x="1495044" y="1566672"/>
                </a:lnTo>
                <a:lnTo>
                  <a:pt x="0" y="0"/>
                </a:lnTo>
                <a:close/>
              </a:path>
            </a:pathLst>
          </a:custGeom>
          <a:solidFill>
            <a:srgbClr val="0C5A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57200" y="5286755"/>
            <a:ext cx="2131060" cy="1571625"/>
          </a:xfrm>
          <a:custGeom>
            <a:avLst/>
            <a:gdLst/>
            <a:ahLst/>
            <a:cxnLst/>
            <a:rect l="l" t="t" r="r" b="b"/>
            <a:pathLst>
              <a:path w="2131060" h="1571625">
                <a:moveTo>
                  <a:pt x="0" y="0"/>
                </a:moveTo>
                <a:lnTo>
                  <a:pt x="0" y="4699"/>
                </a:lnTo>
                <a:lnTo>
                  <a:pt x="1495552" y="1571243"/>
                </a:lnTo>
                <a:lnTo>
                  <a:pt x="2130552" y="1571243"/>
                </a:lnTo>
                <a:lnTo>
                  <a:pt x="247662" y="42799"/>
                </a:lnTo>
                <a:lnTo>
                  <a:pt x="0" y="0"/>
                </a:lnTo>
                <a:close/>
              </a:path>
            </a:pathLst>
          </a:custGeom>
          <a:solidFill>
            <a:srgbClr val="128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50876" y="5239511"/>
            <a:ext cx="1694814" cy="1618615"/>
          </a:xfrm>
          <a:custGeom>
            <a:avLst/>
            <a:gdLst/>
            <a:ahLst/>
            <a:cxnLst/>
            <a:rect l="l" t="t" r="r" b="b"/>
            <a:pathLst>
              <a:path w="1694814" h="1618615">
                <a:moveTo>
                  <a:pt x="0" y="0"/>
                </a:moveTo>
                <a:lnTo>
                  <a:pt x="1228217" y="1618487"/>
                </a:lnTo>
                <a:lnTo>
                  <a:pt x="1694688" y="1618487"/>
                </a:lnTo>
                <a:lnTo>
                  <a:pt x="291973" y="95250"/>
                </a:lnTo>
                <a:lnTo>
                  <a:pt x="244360" y="42799"/>
                </a:lnTo>
                <a:lnTo>
                  <a:pt x="249123" y="42799"/>
                </a:lnTo>
                <a:lnTo>
                  <a:pt x="249123" y="38100"/>
                </a:lnTo>
                <a:lnTo>
                  <a:pt x="24436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442715" y="0"/>
            <a:ext cx="5705094" cy="19194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2852927" y="937260"/>
            <a:ext cx="7555230" cy="22014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2182367" y="937260"/>
            <a:ext cx="1957578" cy="22014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22995" y="-233425"/>
            <a:ext cx="7346008" cy="2465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AFE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AFE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00AFE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457200" y="0"/>
            <a:ext cx="1122045" cy="5329555"/>
          </a:xfrm>
          <a:custGeom>
            <a:avLst/>
            <a:gdLst/>
            <a:ahLst/>
            <a:cxnLst/>
            <a:rect l="l" t="t" r="r" b="b"/>
            <a:pathLst>
              <a:path w="1122045" h="5329555">
                <a:moveTo>
                  <a:pt x="1121664" y="0"/>
                </a:moveTo>
                <a:lnTo>
                  <a:pt x="867791" y="0"/>
                </a:lnTo>
                <a:lnTo>
                  <a:pt x="0" y="5286502"/>
                </a:lnTo>
                <a:lnTo>
                  <a:pt x="247497" y="5329428"/>
                </a:lnTo>
                <a:lnTo>
                  <a:pt x="1121664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50876" y="0"/>
            <a:ext cx="1117600" cy="5278120"/>
          </a:xfrm>
          <a:custGeom>
            <a:avLst/>
            <a:gdLst/>
            <a:ahLst/>
            <a:cxnLst/>
            <a:rect l="l" t="t" r="r" b="b"/>
            <a:pathLst>
              <a:path w="1117600" h="5278120">
                <a:moveTo>
                  <a:pt x="1117092" y="0"/>
                </a:moveTo>
                <a:lnTo>
                  <a:pt x="864793" y="0"/>
                </a:lnTo>
                <a:lnTo>
                  <a:pt x="0" y="5239512"/>
                </a:lnTo>
                <a:lnTo>
                  <a:pt x="249123" y="5277612"/>
                </a:lnTo>
                <a:lnTo>
                  <a:pt x="1117092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50876" y="5239511"/>
            <a:ext cx="1228725" cy="1618615"/>
          </a:xfrm>
          <a:custGeom>
            <a:avLst/>
            <a:gdLst/>
            <a:ahLst/>
            <a:cxnLst/>
            <a:rect l="l" t="t" r="r" b="b"/>
            <a:pathLst>
              <a:path w="1228725" h="1618615">
                <a:moveTo>
                  <a:pt x="0" y="0"/>
                </a:moveTo>
                <a:lnTo>
                  <a:pt x="1174369" y="1618487"/>
                </a:lnTo>
                <a:lnTo>
                  <a:pt x="1228344" y="1618487"/>
                </a:lnTo>
                <a:lnTo>
                  <a:pt x="0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57200" y="5291328"/>
            <a:ext cx="1495425" cy="1567180"/>
          </a:xfrm>
          <a:custGeom>
            <a:avLst/>
            <a:gdLst/>
            <a:ahLst/>
            <a:cxnLst/>
            <a:rect l="l" t="t" r="r" b="b"/>
            <a:pathLst>
              <a:path w="1495425" h="1567179">
                <a:moveTo>
                  <a:pt x="0" y="0"/>
                </a:moveTo>
                <a:lnTo>
                  <a:pt x="1442720" y="1566672"/>
                </a:lnTo>
                <a:lnTo>
                  <a:pt x="1495044" y="1566672"/>
                </a:lnTo>
                <a:lnTo>
                  <a:pt x="0" y="0"/>
                </a:lnTo>
                <a:close/>
              </a:path>
            </a:pathLst>
          </a:custGeom>
          <a:solidFill>
            <a:srgbClr val="0C5A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57200" y="5286755"/>
            <a:ext cx="2131060" cy="1571625"/>
          </a:xfrm>
          <a:custGeom>
            <a:avLst/>
            <a:gdLst/>
            <a:ahLst/>
            <a:cxnLst/>
            <a:rect l="l" t="t" r="r" b="b"/>
            <a:pathLst>
              <a:path w="2131060" h="1571625">
                <a:moveTo>
                  <a:pt x="0" y="0"/>
                </a:moveTo>
                <a:lnTo>
                  <a:pt x="0" y="4699"/>
                </a:lnTo>
                <a:lnTo>
                  <a:pt x="1495552" y="1571243"/>
                </a:lnTo>
                <a:lnTo>
                  <a:pt x="2130552" y="1571243"/>
                </a:lnTo>
                <a:lnTo>
                  <a:pt x="247662" y="42799"/>
                </a:lnTo>
                <a:lnTo>
                  <a:pt x="0" y="0"/>
                </a:lnTo>
                <a:close/>
              </a:path>
            </a:pathLst>
          </a:custGeom>
          <a:solidFill>
            <a:srgbClr val="128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150876" y="5239511"/>
            <a:ext cx="1694814" cy="1618615"/>
          </a:xfrm>
          <a:custGeom>
            <a:avLst/>
            <a:gdLst/>
            <a:ahLst/>
            <a:cxnLst/>
            <a:rect l="l" t="t" r="r" b="b"/>
            <a:pathLst>
              <a:path w="1694814" h="1618615">
                <a:moveTo>
                  <a:pt x="0" y="0"/>
                </a:moveTo>
                <a:lnTo>
                  <a:pt x="1228217" y="1618487"/>
                </a:lnTo>
                <a:lnTo>
                  <a:pt x="1694688" y="1618487"/>
                </a:lnTo>
                <a:lnTo>
                  <a:pt x="291973" y="95250"/>
                </a:lnTo>
                <a:lnTo>
                  <a:pt x="244360" y="42799"/>
                </a:lnTo>
                <a:lnTo>
                  <a:pt x="249123" y="42799"/>
                </a:lnTo>
                <a:lnTo>
                  <a:pt x="249123" y="38100"/>
                </a:lnTo>
                <a:lnTo>
                  <a:pt x="24436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50391" y="17475"/>
            <a:ext cx="678942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00AFE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72869" y="3244951"/>
            <a:ext cx="10228580" cy="3360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jpeg"/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23" Type="http://schemas.openxmlformats.org/officeDocument/2006/relationships/image" Target="../media/image26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1B667F5-C9F0-48C2-ACAD-F374A7356A5F}"/>
              </a:ext>
            </a:extLst>
          </p:cNvPr>
          <p:cNvSpPr/>
          <p:nvPr/>
        </p:nvSpPr>
        <p:spPr>
          <a:xfrm>
            <a:off x="1780678" y="569655"/>
            <a:ext cx="8630652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IQ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كلية الرشيد الجامعة </a:t>
            </a:r>
          </a:p>
          <a:p>
            <a:pPr algn="ctr"/>
            <a:r>
              <a:rPr lang="ar-IQ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قسم تقنيات التحليلات المرضية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2AED5501-7E68-4ACC-830A-96D8728A791B}"/>
              </a:ext>
            </a:extLst>
          </p:cNvPr>
          <p:cNvSpPr/>
          <p:nvPr/>
        </p:nvSpPr>
        <p:spPr>
          <a:xfrm>
            <a:off x="2032508" y="2967335"/>
            <a:ext cx="848309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spc="-5" dirty="0">
                <a:solidFill>
                  <a:srgbClr val="1286C3"/>
                </a:solidFill>
              </a:rPr>
              <a:t>The </a:t>
            </a:r>
            <a:r>
              <a:rPr lang="en-US" sz="7200" dirty="0">
                <a:solidFill>
                  <a:srgbClr val="1286C3"/>
                </a:solidFill>
              </a:rPr>
              <a:t>science of</a:t>
            </a:r>
            <a:r>
              <a:rPr lang="en-US" sz="7200" spc="-20" dirty="0">
                <a:solidFill>
                  <a:srgbClr val="1286C3"/>
                </a:solidFill>
              </a:rPr>
              <a:t> </a:t>
            </a:r>
            <a:r>
              <a:rPr lang="en-US" sz="7200" dirty="0">
                <a:solidFill>
                  <a:srgbClr val="1286C3"/>
                </a:solidFill>
              </a:rPr>
              <a:t>Biology</a:t>
            </a:r>
            <a:endParaRPr lang="en-US" sz="7200" b="1" dirty="0">
              <a:ln w="28575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3B90E492-4B31-4FE1-A51E-65D279992895}"/>
              </a:ext>
            </a:extLst>
          </p:cNvPr>
          <p:cNvSpPr/>
          <p:nvPr/>
        </p:nvSpPr>
        <p:spPr>
          <a:xfrm>
            <a:off x="4844699" y="4415755"/>
            <a:ext cx="2916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IQ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د. حسين الشريف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9CB1E86-D9A7-4575-8D52-62CAF257AAD3}"/>
              </a:ext>
            </a:extLst>
          </p:cNvPr>
          <p:cNvSpPr txBox="1"/>
          <p:nvPr/>
        </p:nvSpPr>
        <p:spPr>
          <a:xfrm>
            <a:off x="5257800" y="5402510"/>
            <a:ext cx="2183611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IQ" sz="2000" b="1" dirty="0"/>
              <a:t>المحاظرة الاولى والثانيه</a:t>
            </a:r>
          </a:p>
        </p:txBody>
      </p:sp>
    </p:spTree>
    <p:extLst>
      <p:ext uri="{BB962C8B-B14F-4D97-AF65-F5344CB8AC3E}">
        <p14:creationId xmlns:p14="http://schemas.microsoft.com/office/powerpoint/2010/main" val="2908608038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07794" y="699312"/>
            <a:ext cx="9779000" cy="52444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7000"/>
              </a:lnSpc>
              <a:spcBef>
                <a:spcPts val="90"/>
              </a:spcBef>
            </a:pP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concept </a:t>
            </a:r>
            <a:r>
              <a:rPr sz="3200" spc="-5" dirty="0">
                <a:latin typeface="Calibri"/>
                <a:cs typeface="Calibri"/>
              </a:rPr>
              <a:t>of kingdom of </a:t>
            </a:r>
            <a:r>
              <a:rPr sz="3200" spc="-25" dirty="0">
                <a:latin typeface="Calibri"/>
                <a:cs typeface="Calibri"/>
              </a:rPr>
              <a:t>life </a:t>
            </a:r>
            <a:r>
              <a:rPr sz="3200" spc="-10" dirty="0">
                <a:latin typeface="Calibri"/>
                <a:cs typeface="Calibri"/>
              </a:rPr>
              <a:t>was </a:t>
            </a:r>
            <a:r>
              <a:rPr sz="3200" spc="-5" dirty="0">
                <a:latin typeface="Calibri"/>
                <a:cs typeface="Calibri"/>
              </a:rPr>
              <a:t>based on </a:t>
            </a:r>
            <a:r>
              <a:rPr sz="3200" spc="-15" dirty="0">
                <a:latin typeface="Calibri"/>
                <a:cs typeface="Calibri"/>
              </a:rPr>
              <a:t>nature </a:t>
            </a:r>
            <a:r>
              <a:rPr sz="3200" dirty="0">
                <a:latin typeface="Calibri"/>
                <a:cs typeface="Calibri"/>
              </a:rPr>
              <a:t>and  </a:t>
            </a:r>
            <a:r>
              <a:rPr sz="3200" spc="-10" dirty="0">
                <a:latin typeface="Calibri"/>
                <a:cs typeface="Calibri"/>
              </a:rPr>
              <a:t>structure </a:t>
            </a:r>
            <a:r>
              <a:rPr sz="3200" dirty="0">
                <a:latin typeface="Calibri"/>
                <a:cs typeface="Calibri"/>
              </a:rPr>
              <a:t>of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dirty="0">
                <a:latin typeface="Calibri"/>
                <a:cs typeface="Calibri"/>
              </a:rPr>
              <a:t>cell type of </a:t>
            </a:r>
            <a:r>
              <a:rPr sz="3200" spc="-5" dirty="0">
                <a:latin typeface="Calibri"/>
                <a:cs typeface="Calibri"/>
              </a:rPr>
              <a:t>the </a:t>
            </a:r>
            <a:r>
              <a:rPr sz="3200" spc="-15" dirty="0">
                <a:latin typeface="Calibri"/>
                <a:cs typeface="Calibri"/>
              </a:rPr>
              <a:t>organism. </a:t>
            </a:r>
            <a:r>
              <a:rPr sz="3200" dirty="0">
                <a:latin typeface="Calibri"/>
                <a:cs typeface="Calibri"/>
              </a:rPr>
              <a:t>He </a:t>
            </a:r>
            <a:r>
              <a:rPr sz="3200" spc="-5" dirty="0">
                <a:latin typeface="Calibri"/>
                <a:cs typeface="Calibri"/>
              </a:rPr>
              <a:t>divided </a:t>
            </a:r>
            <a:r>
              <a:rPr sz="3200" dirty="0">
                <a:latin typeface="Calibri"/>
                <a:cs typeface="Calibri"/>
              </a:rPr>
              <a:t>all </a:t>
            </a:r>
            <a:r>
              <a:rPr sz="3200" spc="-5" dirty="0">
                <a:latin typeface="Calibri"/>
                <a:cs typeface="Calibri"/>
              </a:rPr>
              <a:t>of  unicellular </a:t>
            </a:r>
            <a:r>
              <a:rPr sz="3200" spc="-15" dirty="0">
                <a:latin typeface="Calibri"/>
                <a:cs typeface="Calibri"/>
              </a:rPr>
              <a:t>organisms </a:t>
            </a:r>
            <a:r>
              <a:rPr sz="3200" spc="-20" dirty="0">
                <a:latin typeface="Calibri"/>
                <a:cs typeface="Calibri"/>
              </a:rPr>
              <a:t>into </a:t>
            </a:r>
            <a:r>
              <a:rPr sz="3200" dirty="0">
                <a:latin typeface="Calibri"/>
                <a:cs typeface="Calibri"/>
              </a:rPr>
              <a:t>cell type </a:t>
            </a:r>
            <a:r>
              <a:rPr sz="3200" spc="-5" dirty="0">
                <a:latin typeface="Calibri"/>
                <a:cs typeface="Calibri"/>
              </a:rPr>
              <a:t>of the </a:t>
            </a:r>
            <a:r>
              <a:rPr sz="3200" spc="-15" dirty="0">
                <a:latin typeface="Calibri"/>
                <a:cs typeface="Calibri"/>
              </a:rPr>
              <a:t>organism </a:t>
            </a:r>
            <a:r>
              <a:rPr sz="3200" spc="-20" dirty="0">
                <a:latin typeface="Calibri"/>
                <a:cs typeface="Calibri"/>
              </a:rPr>
              <a:t>into  </a:t>
            </a:r>
            <a:r>
              <a:rPr sz="3200" spc="-10" dirty="0">
                <a:latin typeface="Calibri"/>
                <a:cs typeface="Calibri"/>
              </a:rPr>
              <a:t>two kingdoms,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10" dirty="0">
                <a:latin typeface="Calibri"/>
                <a:cs typeface="Calibri"/>
              </a:rPr>
              <a:t>monera </a:t>
            </a:r>
            <a:r>
              <a:rPr sz="3200" dirty="0">
                <a:latin typeface="Calibri"/>
                <a:cs typeface="Calibri"/>
              </a:rPr>
              <a:t>with </a:t>
            </a:r>
            <a:r>
              <a:rPr sz="3200" spc="-5" dirty="0">
                <a:latin typeface="Calibri"/>
                <a:cs typeface="Calibri"/>
              </a:rPr>
              <a:t>single </a:t>
            </a:r>
            <a:r>
              <a:rPr sz="3200" dirty="0">
                <a:latin typeface="Calibri"/>
                <a:cs typeface="Calibri"/>
              </a:rPr>
              <a:t>cell and </a:t>
            </a:r>
            <a:r>
              <a:rPr sz="3200" spc="-20" dirty="0">
                <a:latin typeface="Calibri"/>
                <a:cs typeface="Calibri"/>
              </a:rPr>
              <a:t>prokaryote, 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20" dirty="0">
                <a:latin typeface="Calibri"/>
                <a:cs typeface="Calibri"/>
              </a:rPr>
              <a:t>Protista </a:t>
            </a:r>
            <a:r>
              <a:rPr sz="3200" dirty="0">
                <a:latin typeface="Calibri"/>
                <a:cs typeface="Calibri"/>
              </a:rPr>
              <a:t>with a true </a:t>
            </a:r>
            <a:r>
              <a:rPr sz="3200" spc="-5" dirty="0">
                <a:latin typeface="Calibri"/>
                <a:cs typeface="Calibri"/>
              </a:rPr>
              <a:t>nucleus </a:t>
            </a:r>
            <a:r>
              <a:rPr sz="3200" spc="-10" dirty="0">
                <a:latin typeface="Calibri"/>
                <a:cs typeface="Calibri"/>
              </a:rPr>
              <a:t>(Euocaryote). </a:t>
            </a:r>
            <a:r>
              <a:rPr sz="3200" spc="-5" dirty="0">
                <a:latin typeface="Calibri"/>
                <a:cs typeface="Calibri"/>
              </a:rPr>
              <a:t>All other  </a:t>
            </a:r>
            <a:r>
              <a:rPr sz="3200" spc="-15" dirty="0">
                <a:latin typeface="Calibri"/>
                <a:cs typeface="Calibri"/>
              </a:rPr>
              <a:t>organisms </a:t>
            </a:r>
            <a:r>
              <a:rPr sz="3200" spc="-10" dirty="0">
                <a:latin typeface="Calibri"/>
                <a:cs typeface="Calibri"/>
              </a:rPr>
              <a:t>that </a:t>
            </a:r>
            <a:r>
              <a:rPr sz="3200" spc="-15" dirty="0">
                <a:latin typeface="Calibri"/>
                <a:cs typeface="Calibri"/>
              </a:rPr>
              <a:t>are </a:t>
            </a:r>
            <a:r>
              <a:rPr sz="3200" spc="-5" dirty="0">
                <a:latin typeface="Calibri"/>
                <a:cs typeface="Calibri"/>
              </a:rPr>
              <a:t>multicellular </a:t>
            </a:r>
            <a:r>
              <a:rPr sz="3200" dirty="0">
                <a:latin typeface="Calibri"/>
                <a:cs typeface="Calibri"/>
              </a:rPr>
              <a:t>and </a:t>
            </a:r>
            <a:r>
              <a:rPr sz="3200" spc="-5" dirty="0">
                <a:latin typeface="Calibri"/>
                <a:cs typeface="Calibri"/>
              </a:rPr>
              <a:t>without </a:t>
            </a:r>
            <a:r>
              <a:rPr sz="3200" spc="-20" dirty="0">
                <a:latin typeface="Calibri"/>
                <a:cs typeface="Calibri"/>
              </a:rPr>
              <a:t>any </a:t>
            </a:r>
            <a:r>
              <a:rPr sz="3200" spc="-5" dirty="0">
                <a:latin typeface="Calibri"/>
                <a:cs typeface="Calibri"/>
              </a:rPr>
              <a:t>metabolic  </a:t>
            </a:r>
            <a:r>
              <a:rPr sz="3200" spc="-10" dirty="0">
                <a:latin typeface="Calibri"/>
                <a:cs typeface="Calibri"/>
              </a:rPr>
              <a:t>pigments </a:t>
            </a:r>
            <a:r>
              <a:rPr sz="3200" dirty="0">
                <a:latin typeface="Calibri"/>
                <a:cs typeface="Calibri"/>
              </a:rPr>
              <a:t>will </a:t>
            </a:r>
            <a:r>
              <a:rPr sz="3200" spc="-5" dirty="0">
                <a:latin typeface="Calibri"/>
                <a:cs typeface="Calibri"/>
              </a:rPr>
              <a:t>be </a:t>
            </a:r>
            <a:r>
              <a:rPr sz="3200" dirty="0">
                <a:latin typeface="Calibri"/>
                <a:cs typeface="Calibri"/>
              </a:rPr>
              <a:t>as </a:t>
            </a:r>
            <a:r>
              <a:rPr sz="3200" spc="-5" dirty="0">
                <a:latin typeface="Calibri"/>
                <a:cs typeface="Calibri"/>
              </a:rPr>
              <a:t>Fungi Kingdom. All </a:t>
            </a:r>
            <a:r>
              <a:rPr sz="3200" dirty="0">
                <a:latin typeface="Calibri"/>
                <a:cs typeface="Calibri"/>
              </a:rPr>
              <a:t>the </a:t>
            </a:r>
            <a:r>
              <a:rPr sz="3200" spc="-5" dirty="0">
                <a:latin typeface="Calibri"/>
                <a:cs typeface="Calibri"/>
              </a:rPr>
              <a:t>multicellular  </a:t>
            </a:r>
            <a:r>
              <a:rPr sz="3200" spc="-15" dirty="0">
                <a:latin typeface="Calibri"/>
                <a:cs typeface="Calibri"/>
              </a:rPr>
              <a:t>organism </a:t>
            </a:r>
            <a:r>
              <a:rPr sz="3200" dirty="0">
                <a:latin typeface="Calibri"/>
                <a:cs typeface="Calibri"/>
              </a:rPr>
              <a:t>which </a:t>
            </a:r>
            <a:r>
              <a:rPr sz="3200" spc="-5" dirty="0">
                <a:latin typeface="Calibri"/>
                <a:cs typeface="Calibri"/>
              </a:rPr>
              <a:t>they </a:t>
            </a:r>
            <a:r>
              <a:rPr sz="3200" spc="-20" dirty="0">
                <a:latin typeface="Calibri"/>
                <a:cs typeface="Calibri"/>
              </a:rPr>
              <a:t>have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10" dirty="0">
                <a:latin typeface="Calibri"/>
                <a:cs typeface="Calibri"/>
              </a:rPr>
              <a:t>metabolic pigment </a:t>
            </a:r>
            <a:r>
              <a:rPr sz="3200" spc="-5" dirty="0">
                <a:latin typeface="Calibri"/>
                <a:cs typeface="Calibri"/>
              </a:rPr>
              <a:t>will be  </a:t>
            </a:r>
            <a:r>
              <a:rPr sz="3200" spc="-10" dirty="0">
                <a:latin typeface="Calibri"/>
                <a:cs typeface="Calibri"/>
              </a:rPr>
              <a:t>plant </a:t>
            </a:r>
            <a:r>
              <a:rPr sz="3200" spc="-5" dirty="0">
                <a:latin typeface="Calibri"/>
                <a:cs typeface="Calibri"/>
              </a:rPr>
              <a:t>kingdom. All multicellular </a:t>
            </a:r>
            <a:r>
              <a:rPr sz="3200" spc="-15" dirty="0">
                <a:latin typeface="Calibri"/>
                <a:cs typeface="Calibri"/>
              </a:rPr>
              <a:t>organisms </a:t>
            </a:r>
            <a:r>
              <a:rPr sz="3200" dirty="0">
                <a:latin typeface="Calibri"/>
                <a:cs typeface="Calibri"/>
              </a:rPr>
              <a:t>which </a:t>
            </a:r>
            <a:r>
              <a:rPr sz="3200" spc="-10" dirty="0">
                <a:latin typeface="Calibri"/>
                <a:cs typeface="Calibri"/>
              </a:rPr>
              <a:t>they </a:t>
            </a:r>
            <a:r>
              <a:rPr sz="3200" spc="-20" dirty="0">
                <a:latin typeface="Calibri"/>
                <a:cs typeface="Calibri"/>
              </a:rPr>
              <a:t>have  </a:t>
            </a:r>
            <a:r>
              <a:rPr sz="3200" dirty="0">
                <a:latin typeface="Calibri"/>
                <a:cs typeface="Calibri"/>
              </a:rPr>
              <a:t>a </a:t>
            </a:r>
            <a:r>
              <a:rPr sz="3200" spc="-20" dirty="0">
                <a:latin typeface="Calibri"/>
                <a:cs typeface="Calibri"/>
              </a:rPr>
              <a:t>foana </a:t>
            </a:r>
            <a:r>
              <a:rPr sz="3200" spc="-15" dirty="0">
                <a:latin typeface="Calibri"/>
                <a:cs typeface="Calibri"/>
              </a:rPr>
              <a:t>characteristic </a:t>
            </a:r>
            <a:r>
              <a:rPr sz="3200" dirty="0">
                <a:latin typeface="Calibri"/>
                <a:cs typeface="Calibri"/>
              </a:rPr>
              <a:t>will as Animalea</a:t>
            </a:r>
            <a:r>
              <a:rPr sz="3200" spc="75" dirty="0">
                <a:latin typeface="Calibri"/>
                <a:cs typeface="Calibri"/>
              </a:rPr>
              <a:t> </a:t>
            </a:r>
            <a:r>
              <a:rPr sz="3200" spc="-10" dirty="0">
                <a:latin typeface="Calibri"/>
                <a:cs typeface="Calibri"/>
              </a:rPr>
              <a:t>kingdom.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76400" y="552450"/>
            <a:ext cx="678942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solidFill>
                  <a:srgbClr val="00B0F0"/>
                </a:solidFill>
              </a:rPr>
              <a:t>T</a:t>
            </a:r>
            <a:r>
              <a:rPr dirty="0"/>
              <a:t>he </a:t>
            </a:r>
            <a:r>
              <a:rPr spc="-5" dirty="0"/>
              <a:t>main </a:t>
            </a:r>
            <a:r>
              <a:rPr spc="-15" dirty="0"/>
              <a:t>characters </a:t>
            </a:r>
            <a:r>
              <a:rPr dirty="0"/>
              <a:t>of the </a:t>
            </a:r>
            <a:r>
              <a:rPr spc="-10" dirty="0"/>
              <a:t>five</a:t>
            </a:r>
            <a:r>
              <a:rPr spc="-114" dirty="0"/>
              <a:t> </a:t>
            </a:r>
            <a:r>
              <a:rPr spc="-5" dirty="0"/>
              <a:t>kingdom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96695" y="1097617"/>
            <a:ext cx="10466705" cy="53031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6373495" indent="-457834">
              <a:lnSpc>
                <a:spcPct val="130700"/>
              </a:lnSpc>
              <a:spcBef>
                <a:spcPts val="100"/>
              </a:spcBef>
            </a:pPr>
            <a:r>
              <a:rPr sz="2600" b="1" spc="-5" dirty="0">
                <a:latin typeface="Calibri"/>
                <a:cs typeface="Calibri"/>
              </a:rPr>
              <a:t>1. </a:t>
            </a:r>
            <a:r>
              <a:rPr sz="2600" b="1" spc="-10" dirty="0">
                <a:latin typeface="Calibri"/>
                <a:cs typeface="Calibri"/>
              </a:rPr>
              <a:t>Kingdom </a:t>
            </a:r>
            <a:r>
              <a:rPr sz="2600" b="1" spc="-5" dirty="0">
                <a:latin typeface="Calibri"/>
                <a:cs typeface="Calibri"/>
              </a:rPr>
              <a:t>of </a:t>
            </a:r>
            <a:r>
              <a:rPr sz="2600" b="1" spc="-15" dirty="0">
                <a:latin typeface="Calibri"/>
                <a:cs typeface="Calibri"/>
              </a:rPr>
              <a:t>monera  </a:t>
            </a:r>
            <a:r>
              <a:rPr sz="2600" b="1" spc="-5" dirty="0">
                <a:latin typeface="Calibri"/>
                <a:cs typeface="Calibri"/>
              </a:rPr>
              <a:t>Living </a:t>
            </a:r>
            <a:r>
              <a:rPr sz="2600" b="1" spc="-15" dirty="0">
                <a:latin typeface="Calibri"/>
                <a:cs typeface="Calibri"/>
              </a:rPr>
              <a:t>organism </a:t>
            </a:r>
            <a:r>
              <a:rPr sz="2600" b="1" spc="-5" dirty="0">
                <a:latin typeface="Calibri"/>
                <a:cs typeface="Calibri"/>
              </a:rPr>
              <a:t>in </a:t>
            </a:r>
            <a:r>
              <a:rPr sz="2600" b="1" spc="-10" dirty="0">
                <a:latin typeface="Calibri"/>
                <a:cs typeface="Calibri"/>
              </a:rPr>
              <a:t>which</a:t>
            </a:r>
            <a:endParaRPr sz="2600" dirty="0">
              <a:latin typeface="Calibri"/>
              <a:cs typeface="Calibri"/>
            </a:endParaRPr>
          </a:p>
          <a:p>
            <a:pPr marL="355600" indent="-343535">
              <a:lnSpc>
                <a:spcPct val="100000"/>
              </a:lnSpc>
              <a:spcBef>
                <a:spcPts val="1030"/>
              </a:spcBef>
              <a:buAutoNum type="alphaLcPeriod"/>
              <a:tabLst>
                <a:tab pos="356235" algn="l"/>
              </a:tabLst>
            </a:pPr>
            <a:r>
              <a:rPr sz="2600" b="1" spc="-5" dirty="0">
                <a:latin typeface="Calibri"/>
                <a:cs typeface="Calibri"/>
              </a:rPr>
              <a:t>The body is unicellular and</a:t>
            </a:r>
            <a:r>
              <a:rPr sz="2600" b="1" spc="50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prokaryotes.</a:t>
            </a:r>
            <a:endParaRPr sz="2600" dirty="0">
              <a:latin typeface="Calibri"/>
              <a:cs typeface="Calibri"/>
            </a:endParaRPr>
          </a:p>
          <a:p>
            <a:pPr marL="355600" marR="349250" indent="-343535">
              <a:lnSpc>
                <a:spcPct val="107000"/>
              </a:lnSpc>
              <a:spcBef>
                <a:spcPts val="815"/>
              </a:spcBef>
              <a:buAutoNum type="alphaLcPeriod"/>
              <a:tabLst>
                <a:tab pos="356235" algn="l"/>
              </a:tabLst>
            </a:pPr>
            <a:r>
              <a:rPr sz="2600" b="1" spc="-10" dirty="0">
                <a:latin typeface="Calibri"/>
                <a:cs typeface="Calibri"/>
              </a:rPr>
              <a:t>The </a:t>
            </a:r>
            <a:r>
              <a:rPr sz="2600" b="1" spc="-5" dirty="0">
                <a:latin typeface="Calibri"/>
                <a:cs typeface="Calibri"/>
              </a:rPr>
              <a:t>nuclear </a:t>
            </a:r>
            <a:r>
              <a:rPr sz="2600" b="1" spc="-20" dirty="0">
                <a:latin typeface="Calibri"/>
                <a:cs typeface="Calibri"/>
              </a:rPr>
              <a:t>matter </a:t>
            </a:r>
            <a:r>
              <a:rPr sz="2600" b="1" spc="-5" dirty="0">
                <a:latin typeface="Calibri"/>
                <a:cs typeface="Calibri"/>
              </a:rPr>
              <a:t>is a </a:t>
            </a:r>
            <a:r>
              <a:rPr sz="2600" b="1" spc="-10" dirty="0">
                <a:latin typeface="Calibri"/>
                <a:cs typeface="Calibri"/>
              </a:rPr>
              <a:t>chromatin </a:t>
            </a:r>
            <a:r>
              <a:rPr sz="2600" b="1" spc="-15" dirty="0">
                <a:latin typeface="Calibri"/>
                <a:cs typeface="Calibri"/>
              </a:rPr>
              <a:t>substance </a:t>
            </a:r>
            <a:r>
              <a:rPr sz="2600" b="1" spc="-5" dirty="0">
                <a:latin typeface="Calibri"/>
                <a:cs typeface="Calibri"/>
              </a:rPr>
              <a:t>and it's </a:t>
            </a:r>
            <a:r>
              <a:rPr sz="2600" b="1" spc="-10" dirty="0">
                <a:latin typeface="Calibri"/>
                <a:cs typeface="Calibri"/>
              </a:rPr>
              <a:t>distributed </a:t>
            </a:r>
            <a:r>
              <a:rPr sz="2600" b="1" spc="-5" dirty="0">
                <a:latin typeface="Calibri"/>
                <a:cs typeface="Calibri"/>
              </a:rPr>
              <a:t>in  the </a:t>
            </a:r>
            <a:r>
              <a:rPr sz="2600" b="1" spc="-10" dirty="0">
                <a:latin typeface="Calibri"/>
                <a:cs typeface="Calibri"/>
              </a:rPr>
              <a:t>cytoplasm </a:t>
            </a:r>
            <a:r>
              <a:rPr sz="2600" b="1" spc="-5" dirty="0">
                <a:latin typeface="Calibri"/>
                <a:cs typeface="Calibri"/>
              </a:rPr>
              <a:t>as a </a:t>
            </a:r>
            <a:r>
              <a:rPr sz="2600" b="1" spc="-10" dirty="0">
                <a:latin typeface="Calibri"/>
                <a:cs typeface="Calibri"/>
              </a:rPr>
              <a:t>masses </a:t>
            </a:r>
            <a:r>
              <a:rPr sz="2600" b="1" spc="-5" dirty="0">
                <a:latin typeface="Calibri"/>
                <a:cs typeface="Calibri"/>
              </a:rPr>
              <a:t>of </a:t>
            </a:r>
            <a:r>
              <a:rPr sz="2600" b="1" spc="-15" dirty="0">
                <a:latin typeface="Calibri"/>
                <a:cs typeface="Calibri"/>
              </a:rPr>
              <a:t>genes </a:t>
            </a:r>
            <a:r>
              <a:rPr sz="2600" b="1" spc="-5" dirty="0">
                <a:latin typeface="Calibri"/>
                <a:cs typeface="Calibri"/>
              </a:rPr>
              <a:t>called the </a:t>
            </a:r>
            <a:r>
              <a:rPr sz="2600" b="1" spc="-10" dirty="0">
                <a:latin typeface="Calibri"/>
                <a:cs typeface="Calibri"/>
              </a:rPr>
              <a:t>bacterial  chromosomes.</a:t>
            </a:r>
            <a:endParaRPr sz="2600" dirty="0">
              <a:latin typeface="Calibri"/>
              <a:cs typeface="Calibri"/>
            </a:endParaRPr>
          </a:p>
          <a:p>
            <a:pPr marL="355600" marR="644525" indent="-343535">
              <a:lnSpc>
                <a:spcPct val="107100"/>
              </a:lnSpc>
              <a:spcBef>
                <a:spcPts val="795"/>
              </a:spcBef>
              <a:buAutoNum type="alphaLcPeriod"/>
              <a:tabLst>
                <a:tab pos="356235" algn="l"/>
              </a:tabLst>
            </a:pPr>
            <a:r>
              <a:rPr sz="2600" b="1" spc="-5" dirty="0">
                <a:latin typeface="Calibri"/>
                <a:cs typeface="Calibri"/>
              </a:rPr>
              <a:t>It </a:t>
            </a:r>
            <a:r>
              <a:rPr sz="2600" b="1" spc="-20" dirty="0">
                <a:latin typeface="Calibri"/>
                <a:cs typeface="Calibri"/>
              </a:rPr>
              <a:t>have </a:t>
            </a:r>
            <a:r>
              <a:rPr sz="2600" b="1" spc="-5" dirty="0">
                <a:latin typeface="Calibri"/>
                <a:cs typeface="Calibri"/>
              </a:rPr>
              <a:t>a </a:t>
            </a:r>
            <a:r>
              <a:rPr sz="2600" b="1" spc="-10" dirty="0">
                <a:latin typeface="Calibri"/>
                <a:cs typeface="Calibri"/>
              </a:rPr>
              <a:t>cell wall differ </a:t>
            </a:r>
            <a:r>
              <a:rPr sz="2600" b="1" spc="-15" dirty="0">
                <a:latin typeface="Calibri"/>
                <a:cs typeface="Calibri"/>
              </a:rPr>
              <a:t>from </a:t>
            </a:r>
            <a:r>
              <a:rPr sz="2600" b="1" spc="-5" dirty="0">
                <a:latin typeface="Calibri"/>
                <a:cs typeface="Calibri"/>
              </a:rPr>
              <a:t>the </a:t>
            </a:r>
            <a:r>
              <a:rPr sz="2600" b="1" spc="-10" dirty="0">
                <a:latin typeface="Calibri"/>
                <a:cs typeface="Calibri"/>
              </a:rPr>
              <a:t>plant cells </a:t>
            </a:r>
            <a:r>
              <a:rPr sz="2600" b="1" spc="-5" dirty="0">
                <a:latin typeface="Calibri"/>
                <a:cs typeface="Calibri"/>
              </a:rPr>
              <a:t>on its </a:t>
            </a:r>
            <a:r>
              <a:rPr sz="2600" b="1" spc="-10" dirty="0">
                <a:latin typeface="Calibri"/>
                <a:cs typeface="Calibri"/>
              </a:rPr>
              <a:t>structure, </a:t>
            </a:r>
            <a:r>
              <a:rPr sz="2600" b="1" spc="-5" dirty="0">
                <a:latin typeface="Calibri"/>
                <a:cs typeface="Calibri"/>
              </a:rPr>
              <a:t>it's  </a:t>
            </a:r>
            <a:r>
              <a:rPr sz="2600" b="1" spc="-10" dirty="0">
                <a:latin typeface="Calibri"/>
                <a:cs typeface="Calibri"/>
              </a:rPr>
              <a:t>mostly composed </a:t>
            </a:r>
            <a:r>
              <a:rPr sz="2600" b="1" spc="-15" dirty="0">
                <a:latin typeface="Calibri"/>
                <a:cs typeface="Calibri"/>
              </a:rPr>
              <a:t>from </a:t>
            </a:r>
            <a:r>
              <a:rPr sz="2600" b="1" spc="-5" dirty="0">
                <a:latin typeface="Calibri"/>
                <a:cs typeface="Calibri"/>
              </a:rPr>
              <a:t>multi </a:t>
            </a:r>
            <a:r>
              <a:rPr sz="2600" b="1" spc="-5" dirty="0">
                <a:latin typeface="Corbel"/>
                <a:cs typeface="Corbel"/>
              </a:rPr>
              <a:t>saccharide </a:t>
            </a:r>
            <a:r>
              <a:rPr sz="2600" b="1" spc="-5" dirty="0">
                <a:latin typeface="Calibri"/>
                <a:cs typeface="Calibri"/>
              </a:rPr>
              <a:t>and semi – </a:t>
            </a:r>
            <a:r>
              <a:rPr sz="2600" b="1" spc="-10" dirty="0">
                <a:latin typeface="Calibri"/>
                <a:cs typeface="Calibri"/>
              </a:rPr>
              <a:t>cellulose. </a:t>
            </a:r>
            <a:r>
              <a:rPr sz="2600" b="1" spc="-5" dirty="0">
                <a:latin typeface="Calibri"/>
                <a:cs typeface="Calibri"/>
              </a:rPr>
              <a:t>In  addition of slime </a:t>
            </a:r>
            <a:r>
              <a:rPr sz="2600" b="1" spc="-25" dirty="0">
                <a:latin typeface="Calibri"/>
                <a:cs typeface="Calibri"/>
              </a:rPr>
              <a:t>matters. </a:t>
            </a:r>
            <a:r>
              <a:rPr sz="2600" b="1" spc="-10" dirty="0">
                <a:latin typeface="Calibri"/>
                <a:cs typeface="Calibri"/>
              </a:rPr>
              <a:t>This </a:t>
            </a:r>
            <a:r>
              <a:rPr sz="2600" b="1" spc="-20" dirty="0">
                <a:latin typeface="Calibri"/>
                <a:cs typeface="Calibri"/>
              </a:rPr>
              <a:t>characters </a:t>
            </a:r>
            <a:r>
              <a:rPr sz="2600" b="1" spc="-15" dirty="0">
                <a:latin typeface="Calibri"/>
                <a:cs typeface="Calibri"/>
              </a:rPr>
              <a:t>are </a:t>
            </a:r>
            <a:r>
              <a:rPr sz="2600" b="1" spc="-10" dirty="0">
                <a:latin typeface="Calibri"/>
                <a:cs typeface="Calibri"/>
              </a:rPr>
              <a:t>belonged </a:t>
            </a:r>
            <a:r>
              <a:rPr sz="2600" b="1" spc="-15" dirty="0">
                <a:latin typeface="Calibri"/>
                <a:cs typeface="Calibri"/>
              </a:rPr>
              <a:t>to </a:t>
            </a:r>
            <a:r>
              <a:rPr sz="2600" b="1" spc="-5" dirty="0">
                <a:latin typeface="Calibri"/>
                <a:cs typeface="Calibri"/>
              </a:rPr>
              <a:t>only  </a:t>
            </a:r>
            <a:r>
              <a:rPr sz="2600" b="1" spc="-10" dirty="0">
                <a:latin typeface="Calibri"/>
                <a:cs typeface="Calibri"/>
              </a:rPr>
              <a:t>Bacteria </a:t>
            </a:r>
            <a:r>
              <a:rPr sz="2600" b="1" spc="-5" dirty="0">
                <a:latin typeface="Calibri"/>
                <a:cs typeface="Calibri"/>
              </a:rPr>
              <a:t>and Blue – </a:t>
            </a:r>
            <a:r>
              <a:rPr sz="2600" b="1" spc="-15" dirty="0">
                <a:latin typeface="Calibri"/>
                <a:cs typeface="Calibri"/>
              </a:rPr>
              <a:t>green Alge</a:t>
            </a:r>
            <a:r>
              <a:rPr sz="2600" b="1" spc="145" dirty="0">
                <a:latin typeface="Calibri"/>
                <a:cs typeface="Calibri"/>
              </a:rPr>
              <a:t> </a:t>
            </a:r>
            <a:r>
              <a:rPr sz="2600" b="1" spc="-15" dirty="0">
                <a:latin typeface="Calibri"/>
                <a:cs typeface="Calibri"/>
              </a:rPr>
              <a:t>(Cyanophyta).</a:t>
            </a:r>
            <a:endParaRPr sz="2600" dirty="0">
              <a:latin typeface="Calibri"/>
              <a:cs typeface="Calibri"/>
            </a:endParaRPr>
          </a:p>
          <a:p>
            <a:pPr marL="355600" marR="5080" indent="-343535">
              <a:lnSpc>
                <a:spcPct val="107100"/>
              </a:lnSpc>
              <a:spcBef>
                <a:spcPts val="790"/>
              </a:spcBef>
              <a:buAutoNum type="alphaLcPeriod"/>
              <a:tabLst>
                <a:tab pos="356235" algn="l"/>
              </a:tabLst>
            </a:pPr>
            <a:r>
              <a:rPr sz="2600" b="1" spc="-10" dirty="0">
                <a:latin typeface="Calibri"/>
                <a:cs typeface="Calibri"/>
              </a:rPr>
              <a:t>These </a:t>
            </a:r>
            <a:r>
              <a:rPr sz="2600" b="1" spc="-5" dirty="0">
                <a:latin typeface="Calibri"/>
                <a:cs typeface="Calibri"/>
              </a:rPr>
              <a:t>type of </a:t>
            </a:r>
            <a:r>
              <a:rPr sz="2600" b="1" spc="-15" dirty="0">
                <a:latin typeface="Calibri"/>
                <a:cs typeface="Calibri"/>
              </a:rPr>
              <a:t>algae </a:t>
            </a:r>
            <a:r>
              <a:rPr sz="2600" b="1" spc="-20" dirty="0">
                <a:latin typeface="Calibri"/>
                <a:cs typeface="Calibri"/>
              </a:rPr>
              <a:t>have </a:t>
            </a:r>
            <a:r>
              <a:rPr sz="2600" b="1" spc="-10" dirty="0">
                <a:latin typeface="Calibri"/>
                <a:cs typeface="Calibri"/>
              </a:rPr>
              <a:t>enable </a:t>
            </a:r>
            <a:r>
              <a:rPr sz="2600" b="1" spc="-15" dirty="0">
                <a:latin typeface="Calibri"/>
                <a:cs typeface="Calibri"/>
              </a:rPr>
              <a:t>to </a:t>
            </a:r>
            <a:r>
              <a:rPr sz="2600" b="1" spc="-5" dirty="0">
                <a:latin typeface="Calibri"/>
                <a:cs typeface="Calibri"/>
              </a:rPr>
              <a:t>fix the </a:t>
            </a:r>
            <a:r>
              <a:rPr sz="2600" b="1" spc="-10" dirty="0">
                <a:latin typeface="Calibri"/>
                <a:cs typeface="Calibri"/>
              </a:rPr>
              <a:t>atmospheric </a:t>
            </a:r>
            <a:r>
              <a:rPr sz="2600" b="1" spc="-15" dirty="0">
                <a:latin typeface="Calibri"/>
                <a:cs typeface="Calibri"/>
              </a:rPr>
              <a:t>Nitrogen </a:t>
            </a:r>
            <a:r>
              <a:rPr sz="2600" b="1" spc="-20" dirty="0">
                <a:latin typeface="Calibri"/>
                <a:cs typeface="Calibri"/>
              </a:rPr>
              <a:t>into  </a:t>
            </a:r>
            <a:r>
              <a:rPr sz="2600" b="1" spc="-5" dirty="0">
                <a:latin typeface="Calibri"/>
                <a:cs typeface="Calibri"/>
              </a:rPr>
              <a:t>a </a:t>
            </a:r>
            <a:r>
              <a:rPr sz="2600" b="1" spc="-15" dirty="0">
                <a:latin typeface="Calibri"/>
                <a:cs typeface="Calibri"/>
              </a:rPr>
              <a:t>nitrogenous </a:t>
            </a:r>
            <a:r>
              <a:rPr sz="2600" b="1" spc="-10" dirty="0">
                <a:latin typeface="Calibri"/>
                <a:cs typeface="Calibri"/>
              </a:rPr>
              <a:t>substances </a:t>
            </a:r>
            <a:r>
              <a:rPr sz="2600" b="1" spc="-15" dirty="0">
                <a:latin typeface="Calibri"/>
                <a:cs typeface="Calibri"/>
              </a:rPr>
              <a:t>to </a:t>
            </a:r>
            <a:r>
              <a:rPr sz="2600" b="1" spc="-20" dirty="0">
                <a:latin typeface="Calibri"/>
                <a:cs typeface="Calibri"/>
              </a:rPr>
              <a:t>fertilize </a:t>
            </a:r>
            <a:r>
              <a:rPr sz="2600" b="1" spc="-5" dirty="0">
                <a:latin typeface="Calibri"/>
                <a:cs typeface="Calibri"/>
              </a:rPr>
              <a:t>the</a:t>
            </a:r>
            <a:r>
              <a:rPr sz="2600" b="1" spc="125" dirty="0">
                <a:latin typeface="Calibri"/>
                <a:cs typeface="Calibri"/>
              </a:rPr>
              <a:t> </a:t>
            </a:r>
            <a:r>
              <a:rPr sz="2600" b="1" spc="-5" dirty="0">
                <a:latin typeface="Calibri"/>
                <a:cs typeface="Calibri"/>
              </a:rPr>
              <a:t>soil.</a:t>
            </a:r>
            <a:endParaRPr sz="2600" dirty="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4904" y="291084"/>
            <a:ext cx="6399276" cy="61859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086600" y="291084"/>
            <a:ext cx="4791456" cy="61859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596378" y="351282"/>
            <a:ext cx="213042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0000"/>
                </a:solidFill>
                <a:latin typeface="Corbel"/>
                <a:cs typeface="Corbel"/>
              </a:rPr>
              <a:t>Nostoc</a:t>
            </a:r>
            <a:r>
              <a:rPr spc="-50" dirty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spc="-5" dirty="0">
                <a:solidFill>
                  <a:srgbClr val="FF0000"/>
                </a:solidFill>
                <a:latin typeface="Corbel"/>
                <a:cs typeface="Corbel"/>
              </a:rPr>
              <a:t>cells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1916" y="372111"/>
            <a:ext cx="10161905" cy="1990089"/>
          </a:xfrm>
          <a:prstGeom prst="rect">
            <a:avLst/>
          </a:prstGeom>
        </p:spPr>
        <p:txBody>
          <a:bodyPr vert="horz" wrap="square" lIns="0" tIns="152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3600" b="0" spc="-5" dirty="0">
                <a:solidFill>
                  <a:srgbClr val="000000"/>
                </a:solidFill>
                <a:latin typeface="Calibri"/>
                <a:cs typeface="Calibri"/>
              </a:rPr>
              <a:t>The </a:t>
            </a:r>
            <a:r>
              <a:rPr sz="3600" b="0" spc="-15" dirty="0">
                <a:solidFill>
                  <a:srgbClr val="000000"/>
                </a:solidFill>
                <a:latin typeface="Calibri"/>
                <a:cs typeface="Calibri"/>
              </a:rPr>
              <a:t>five </a:t>
            </a:r>
            <a:r>
              <a:rPr sz="3600" b="0" spc="-10" dirty="0">
                <a:solidFill>
                  <a:srgbClr val="000000"/>
                </a:solidFill>
                <a:latin typeface="Calibri"/>
                <a:cs typeface="Calibri"/>
              </a:rPr>
              <a:t>kingdoms </a:t>
            </a:r>
            <a:r>
              <a:rPr sz="3600" b="0" spc="-5" dirty="0">
                <a:solidFill>
                  <a:srgbClr val="000000"/>
                </a:solidFill>
                <a:latin typeface="Calibri"/>
                <a:cs typeface="Calibri"/>
              </a:rPr>
              <a:t>schemes of classification:-</a:t>
            </a:r>
            <a:endParaRPr sz="3600" dirty="0">
              <a:latin typeface="Calibri"/>
              <a:cs typeface="Calibri"/>
            </a:endParaRPr>
          </a:p>
          <a:p>
            <a:pPr marL="12700" marR="5080">
              <a:lnSpc>
                <a:spcPct val="107000"/>
              </a:lnSpc>
              <a:spcBef>
                <a:spcPts val="800"/>
              </a:spcBef>
            </a:pPr>
            <a:r>
              <a:rPr sz="3600" b="0" spc="-5" dirty="0">
                <a:solidFill>
                  <a:srgbClr val="000000"/>
                </a:solidFill>
                <a:latin typeface="Calibri"/>
                <a:cs typeface="Calibri"/>
              </a:rPr>
              <a:t>The </a:t>
            </a:r>
            <a:r>
              <a:rPr sz="3600" b="0" spc="-15" dirty="0">
                <a:solidFill>
                  <a:srgbClr val="000000"/>
                </a:solidFill>
                <a:latin typeface="Calibri"/>
                <a:cs typeface="Calibri"/>
              </a:rPr>
              <a:t>scientist </a:t>
            </a:r>
            <a:r>
              <a:rPr sz="3600" spc="-5" dirty="0">
                <a:solidFill>
                  <a:srgbClr val="1286C3"/>
                </a:solidFill>
              </a:rPr>
              <a:t>Pommerville</a:t>
            </a:r>
            <a:r>
              <a:rPr sz="3600" b="0" spc="-5" dirty="0">
                <a:solidFill>
                  <a:srgbClr val="000000"/>
                </a:solidFill>
                <a:latin typeface="Calibri"/>
                <a:cs typeface="Calibri"/>
              </a:rPr>
              <a:t>, 2004 describe </a:t>
            </a:r>
            <a:r>
              <a:rPr sz="3600" b="0" dirty="0">
                <a:solidFill>
                  <a:srgbClr val="000000"/>
                </a:solidFill>
                <a:latin typeface="Calibri"/>
                <a:cs typeface="Calibri"/>
              </a:rPr>
              <a:t>the </a:t>
            </a:r>
            <a:r>
              <a:rPr sz="3600" b="0" spc="-15" dirty="0">
                <a:solidFill>
                  <a:srgbClr val="000000"/>
                </a:solidFill>
                <a:latin typeface="Calibri"/>
                <a:cs typeface="Calibri"/>
              </a:rPr>
              <a:t>universal  ancestor </a:t>
            </a:r>
            <a:r>
              <a:rPr sz="3600" b="0" spc="-30" dirty="0">
                <a:solidFill>
                  <a:srgbClr val="000000"/>
                </a:solidFill>
                <a:latin typeface="Calibri"/>
                <a:cs typeface="Calibri"/>
              </a:rPr>
              <a:t>for </a:t>
            </a:r>
            <a:r>
              <a:rPr sz="3600" b="0" dirty="0">
                <a:solidFill>
                  <a:srgbClr val="000000"/>
                </a:solidFill>
                <a:latin typeface="Calibri"/>
                <a:cs typeface="Calibri"/>
              </a:rPr>
              <a:t>the all living </a:t>
            </a:r>
            <a:r>
              <a:rPr sz="3600" b="0" spc="-20" dirty="0">
                <a:solidFill>
                  <a:srgbClr val="000000"/>
                </a:solidFill>
                <a:latin typeface="Calibri"/>
                <a:cs typeface="Calibri"/>
              </a:rPr>
              <a:t>organisms </a:t>
            </a:r>
            <a:r>
              <a:rPr sz="3600" b="0" dirty="0">
                <a:solidFill>
                  <a:srgbClr val="000000"/>
                </a:solidFill>
                <a:latin typeface="Calibri"/>
                <a:cs typeface="Calibri"/>
              </a:rPr>
              <a:t>in </a:t>
            </a:r>
            <a:r>
              <a:rPr sz="3600" b="0" spc="-20" dirty="0">
                <a:solidFill>
                  <a:srgbClr val="000000"/>
                </a:solidFill>
                <a:latin typeface="Calibri"/>
                <a:cs typeface="Calibri"/>
              </a:rPr>
              <a:t>two</a:t>
            </a:r>
            <a:r>
              <a:rPr sz="3600" b="0" dirty="0">
                <a:solidFill>
                  <a:srgbClr val="000000"/>
                </a:solidFill>
                <a:latin typeface="Calibri"/>
                <a:cs typeface="Calibri"/>
              </a:rPr>
              <a:t> lines.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707382" y="3324097"/>
            <a:ext cx="1128395" cy="1602105"/>
          </a:xfrm>
          <a:custGeom>
            <a:avLst/>
            <a:gdLst/>
            <a:ahLst/>
            <a:cxnLst/>
            <a:rect l="l" t="t" r="r" b="b"/>
            <a:pathLst>
              <a:path w="1128395" h="1602104">
                <a:moveTo>
                  <a:pt x="1128014" y="0"/>
                </a:moveTo>
                <a:lnTo>
                  <a:pt x="550417" y="225298"/>
                </a:lnTo>
                <a:lnTo>
                  <a:pt x="579754" y="275463"/>
                </a:lnTo>
                <a:lnTo>
                  <a:pt x="0" y="613663"/>
                </a:lnTo>
                <a:lnTo>
                  <a:pt x="279272" y="1092453"/>
                </a:lnTo>
                <a:lnTo>
                  <a:pt x="228980" y="1121664"/>
                </a:lnTo>
                <a:lnTo>
                  <a:pt x="620902" y="1602104"/>
                </a:lnTo>
                <a:lnTo>
                  <a:pt x="407048" y="1053845"/>
                </a:lnTo>
                <a:lnTo>
                  <a:pt x="345439" y="1053845"/>
                </a:lnTo>
                <a:lnTo>
                  <a:pt x="104775" y="641222"/>
                </a:lnTo>
                <a:lnTo>
                  <a:pt x="618235" y="341629"/>
                </a:lnTo>
                <a:lnTo>
                  <a:pt x="709223" y="341629"/>
                </a:lnTo>
                <a:lnTo>
                  <a:pt x="1128014" y="0"/>
                </a:lnTo>
                <a:close/>
              </a:path>
              <a:path w="1128395" h="1602104">
                <a:moveTo>
                  <a:pt x="395604" y="1024508"/>
                </a:moveTo>
                <a:lnTo>
                  <a:pt x="345439" y="1053845"/>
                </a:lnTo>
                <a:lnTo>
                  <a:pt x="407048" y="1053845"/>
                </a:lnTo>
                <a:lnTo>
                  <a:pt x="395604" y="1024508"/>
                </a:lnTo>
                <a:close/>
              </a:path>
              <a:path w="1128395" h="1602104">
                <a:moveTo>
                  <a:pt x="709223" y="341629"/>
                </a:moveTo>
                <a:lnTo>
                  <a:pt x="618235" y="341629"/>
                </a:lnTo>
                <a:lnTo>
                  <a:pt x="647572" y="391921"/>
                </a:lnTo>
                <a:lnTo>
                  <a:pt x="709223" y="341629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07382" y="3324097"/>
            <a:ext cx="1128395" cy="1602105"/>
          </a:xfrm>
          <a:custGeom>
            <a:avLst/>
            <a:gdLst/>
            <a:ahLst/>
            <a:cxnLst/>
            <a:rect l="l" t="t" r="r" b="b"/>
            <a:pathLst>
              <a:path w="1128395" h="1602104">
                <a:moveTo>
                  <a:pt x="1128014" y="0"/>
                </a:moveTo>
                <a:lnTo>
                  <a:pt x="647572" y="391921"/>
                </a:lnTo>
                <a:lnTo>
                  <a:pt x="618235" y="341629"/>
                </a:lnTo>
                <a:lnTo>
                  <a:pt x="104775" y="641222"/>
                </a:lnTo>
                <a:lnTo>
                  <a:pt x="345439" y="1053845"/>
                </a:lnTo>
                <a:lnTo>
                  <a:pt x="395604" y="1024508"/>
                </a:lnTo>
                <a:lnTo>
                  <a:pt x="620902" y="1602104"/>
                </a:lnTo>
                <a:lnTo>
                  <a:pt x="228980" y="1121664"/>
                </a:lnTo>
                <a:lnTo>
                  <a:pt x="279272" y="1092453"/>
                </a:lnTo>
                <a:lnTo>
                  <a:pt x="0" y="613663"/>
                </a:lnTo>
                <a:lnTo>
                  <a:pt x="579754" y="275463"/>
                </a:lnTo>
                <a:lnTo>
                  <a:pt x="550417" y="225298"/>
                </a:lnTo>
                <a:lnTo>
                  <a:pt x="1128014" y="0"/>
                </a:lnTo>
                <a:close/>
              </a:path>
            </a:pathLst>
          </a:custGeom>
          <a:ln w="15875">
            <a:solidFill>
              <a:srgbClr val="1F7C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70838" y="2955615"/>
            <a:ext cx="10119360" cy="2194560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4744720">
              <a:lnSpc>
                <a:spcPct val="100000"/>
              </a:lnSpc>
              <a:spcBef>
                <a:spcPts val="645"/>
              </a:spcBef>
            </a:pPr>
            <a:r>
              <a:rPr sz="2800" spc="-5" dirty="0">
                <a:latin typeface="Calibri"/>
                <a:cs typeface="Calibri"/>
              </a:rPr>
              <a:t>active line </a:t>
            </a:r>
            <a:r>
              <a:rPr sz="2800" spc="-15" dirty="0">
                <a:latin typeface="Calibri"/>
                <a:cs typeface="Calibri"/>
              </a:rPr>
              <a:t>(eutrophic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organisms)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3600" b="1" spc="-10" dirty="0">
                <a:latin typeface="Calibri"/>
                <a:cs typeface="Calibri"/>
              </a:rPr>
              <a:t>Universal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10" dirty="0">
                <a:latin typeface="Calibri"/>
                <a:cs typeface="Calibri"/>
              </a:rPr>
              <a:t>ancestor</a:t>
            </a:r>
            <a:endParaRPr sz="3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4150">
              <a:latin typeface="Times New Roman"/>
              <a:cs typeface="Times New Roman"/>
            </a:endParaRPr>
          </a:p>
          <a:p>
            <a:pPr marL="4245610">
              <a:lnSpc>
                <a:spcPct val="100000"/>
              </a:lnSpc>
            </a:pPr>
            <a:r>
              <a:rPr sz="2800" spc="-10" dirty="0">
                <a:latin typeface="Calibri"/>
                <a:cs typeface="Calibri"/>
              </a:rPr>
              <a:t>Inactive line </a:t>
            </a:r>
            <a:r>
              <a:rPr sz="2800" spc="-15" dirty="0">
                <a:latin typeface="Calibri"/>
                <a:cs typeface="Calibri"/>
              </a:rPr>
              <a:t>(food </a:t>
            </a:r>
            <a:r>
              <a:rPr sz="2800" spc="-10" dirty="0">
                <a:latin typeface="Calibri"/>
                <a:cs typeface="Calibri"/>
              </a:rPr>
              <a:t>depending</a:t>
            </a:r>
            <a:r>
              <a:rPr sz="2800" spc="8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organisms)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614671" y="304800"/>
            <a:ext cx="7120129" cy="6172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07616" y="1096467"/>
            <a:ext cx="2829560" cy="204597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75"/>
              </a:spcBef>
            </a:pPr>
            <a:r>
              <a:rPr sz="4400" spc="-70" dirty="0">
                <a:solidFill>
                  <a:srgbClr val="000000"/>
                </a:solidFill>
                <a:latin typeface="Corbel"/>
                <a:cs typeface="Corbel"/>
              </a:rPr>
              <a:t>Tree </a:t>
            </a:r>
            <a:r>
              <a:rPr sz="4400" dirty="0">
                <a:solidFill>
                  <a:srgbClr val="000000"/>
                </a:solidFill>
                <a:latin typeface="Corbel"/>
                <a:cs typeface="Corbel"/>
              </a:rPr>
              <a:t>of </a:t>
            </a:r>
            <a:r>
              <a:rPr sz="4400" spc="-5" dirty="0">
                <a:solidFill>
                  <a:srgbClr val="000000"/>
                </a:solidFill>
                <a:latin typeface="Corbel"/>
                <a:cs typeface="Corbel"/>
              </a:rPr>
              <a:t>life </a:t>
            </a:r>
            <a:r>
              <a:rPr sz="4400" dirty="0">
                <a:solidFill>
                  <a:srgbClr val="000000"/>
                </a:solidFill>
                <a:latin typeface="Corbel"/>
                <a:cs typeface="Corbel"/>
              </a:rPr>
              <a:t>:  universal  ancestor</a:t>
            </a:r>
            <a:endParaRPr sz="4400">
              <a:latin typeface="Corbel"/>
              <a:cs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4800" y="304800"/>
            <a:ext cx="11506200" cy="6324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08504" y="1879092"/>
            <a:ext cx="7985759" cy="26502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59582" y="2229739"/>
            <a:ext cx="612267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600" dirty="0">
                <a:solidFill>
                  <a:srgbClr val="1286C3"/>
                </a:solidFill>
                <a:latin typeface="Arial"/>
                <a:cs typeface="Arial"/>
              </a:rPr>
              <a:t>Thank</a:t>
            </a:r>
            <a:r>
              <a:rPr sz="9600" spc="-95" dirty="0">
                <a:solidFill>
                  <a:srgbClr val="1286C3"/>
                </a:solidFill>
                <a:latin typeface="Arial"/>
                <a:cs typeface="Arial"/>
              </a:rPr>
              <a:t> </a:t>
            </a:r>
            <a:r>
              <a:rPr sz="9600" dirty="0">
                <a:solidFill>
                  <a:srgbClr val="1286C3"/>
                </a:solidFill>
                <a:latin typeface="Arial"/>
                <a:cs typeface="Arial"/>
              </a:rPr>
              <a:t>you</a:t>
            </a:r>
            <a:endParaRPr sz="9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3066" y="127000"/>
            <a:ext cx="7023734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5" dirty="0">
                <a:solidFill>
                  <a:srgbClr val="1286C3"/>
                </a:solidFill>
              </a:rPr>
              <a:t>The </a:t>
            </a:r>
            <a:r>
              <a:rPr sz="6000" dirty="0">
                <a:solidFill>
                  <a:srgbClr val="1286C3"/>
                </a:solidFill>
              </a:rPr>
              <a:t>science of</a:t>
            </a:r>
            <a:r>
              <a:rPr sz="6000" spc="-20" dirty="0">
                <a:solidFill>
                  <a:srgbClr val="1286C3"/>
                </a:solidFill>
              </a:rPr>
              <a:t> </a:t>
            </a:r>
            <a:r>
              <a:rPr sz="6000" dirty="0">
                <a:solidFill>
                  <a:srgbClr val="1286C3"/>
                </a:solidFill>
              </a:rPr>
              <a:t>Biology</a:t>
            </a:r>
            <a:endParaRPr sz="6000" dirty="0"/>
          </a:p>
        </p:txBody>
      </p:sp>
      <p:sp>
        <p:nvSpPr>
          <p:cNvPr id="3" name="object 3"/>
          <p:cNvSpPr txBox="1"/>
          <p:nvPr/>
        </p:nvSpPr>
        <p:spPr>
          <a:xfrm>
            <a:off x="1676400" y="1143000"/>
            <a:ext cx="10042525" cy="5468548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term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D5493A"/>
                </a:solidFill>
                <a:latin typeface="Calibri"/>
                <a:cs typeface="Calibri"/>
              </a:rPr>
              <a:t>biology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2800" spc="-5" dirty="0">
                <a:latin typeface="Calibri"/>
                <a:cs typeface="Calibri"/>
              </a:rPr>
              <a:t>What </a:t>
            </a:r>
            <a:r>
              <a:rPr sz="2800" dirty="0">
                <a:latin typeface="Calibri"/>
                <a:cs typeface="Calibri"/>
              </a:rPr>
              <a:t>is the </a:t>
            </a:r>
            <a:r>
              <a:rPr sz="2800" spc="-10" dirty="0">
                <a:latin typeface="Calibri"/>
                <a:cs typeface="Calibri"/>
              </a:rPr>
              <a:t>term </a:t>
            </a:r>
            <a:r>
              <a:rPr sz="2800" spc="-5" dirty="0">
                <a:solidFill>
                  <a:srgbClr val="D5493A"/>
                </a:solidFill>
                <a:latin typeface="Calibri"/>
                <a:cs typeface="Calibri"/>
              </a:rPr>
              <a:t>biology</a:t>
            </a:r>
            <a:r>
              <a:rPr sz="2800" dirty="0">
                <a:solidFill>
                  <a:srgbClr val="D5493A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mean?</a:t>
            </a:r>
          </a:p>
          <a:p>
            <a:pPr marL="12700">
              <a:lnSpc>
                <a:spcPct val="100000"/>
              </a:lnSpc>
              <a:spcBef>
                <a:spcPts val="1070"/>
              </a:spcBef>
            </a:pP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term </a:t>
            </a:r>
            <a:r>
              <a:rPr sz="2800" spc="-5" dirty="0">
                <a:solidFill>
                  <a:srgbClr val="D5493A"/>
                </a:solidFill>
                <a:latin typeface="Calibri"/>
                <a:cs typeface="Calibri"/>
              </a:rPr>
              <a:t>biology </a:t>
            </a:r>
            <a:r>
              <a:rPr sz="2800" spc="-15" dirty="0">
                <a:latin typeface="Calibri"/>
                <a:cs typeface="Calibri"/>
              </a:rPr>
              <a:t>consist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two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wards:-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55"/>
              </a:spcBef>
            </a:pPr>
            <a:r>
              <a:rPr sz="3200" b="1" spc="-5" dirty="0">
                <a:solidFill>
                  <a:srgbClr val="D5493A"/>
                </a:solidFill>
                <a:latin typeface="Calibri"/>
                <a:cs typeface="Calibri"/>
              </a:rPr>
              <a:t>Bio</a:t>
            </a:r>
            <a:r>
              <a:rPr sz="2800" spc="-5" dirty="0">
                <a:latin typeface="Calibri"/>
                <a:cs typeface="Calibri"/>
              </a:rPr>
              <a:t>: </a:t>
            </a:r>
            <a:r>
              <a:rPr sz="2800" dirty="0">
                <a:latin typeface="Calibri"/>
                <a:cs typeface="Calibri"/>
              </a:rPr>
              <a:t>- </a:t>
            </a:r>
            <a:r>
              <a:rPr sz="2800" spc="-25" dirty="0">
                <a:latin typeface="Calibri"/>
                <a:cs typeface="Calibri"/>
              </a:rPr>
              <a:t>life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Latin</a:t>
            </a:r>
            <a:r>
              <a:rPr sz="2800" spc="5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language</a:t>
            </a:r>
            <a:endParaRPr sz="2800" dirty="0">
              <a:latin typeface="Calibri"/>
              <a:cs typeface="Calibri"/>
            </a:endParaRPr>
          </a:p>
          <a:p>
            <a:pPr marL="12700" marR="3341370">
              <a:lnSpc>
                <a:spcPts val="5040"/>
              </a:lnSpc>
              <a:spcBef>
                <a:spcPts val="675"/>
              </a:spcBef>
            </a:pPr>
            <a:r>
              <a:rPr sz="3200" b="1" spc="-5" dirty="0">
                <a:solidFill>
                  <a:srgbClr val="D5493A"/>
                </a:solidFill>
                <a:latin typeface="Calibri"/>
                <a:cs typeface="Calibri"/>
              </a:rPr>
              <a:t>Logy</a:t>
            </a:r>
            <a:r>
              <a:rPr sz="2800" spc="-5" dirty="0">
                <a:latin typeface="Calibri"/>
                <a:cs typeface="Calibri"/>
              </a:rPr>
              <a:t>: </a:t>
            </a:r>
            <a:r>
              <a:rPr sz="2800" dirty="0">
                <a:latin typeface="Calibri"/>
                <a:cs typeface="Calibri"/>
              </a:rPr>
              <a:t>- </a:t>
            </a:r>
            <a:r>
              <a:rPr sz="2800" spc="-5" dirty="0">
                <a:latin typeface="Calibri"/>
                <a:cs typeface="Calibri"/>
              </a:rPr>
              <a:t>science </a:t>
            </a:r>
            <a:r>
              <a:rPr sz="2800" dirty="0">
                <a:latin typeface="Calibri"/>
                <a:cs typeface="Calibri"/>
              </a:rPr>
              <a:t>= </a:t>
            </a:r>
            <a:r>
              <a:rPr sz="2800" spc="-10" dirty="0">
                <a:latin typeface="Calibri"/>
                <a:cs typeface="Calibri"/>
              </a:rPr>
              <a:t>study </a:t>
            </a:r>
            <a:r>
              <a:rPr sz="2800" dirty="0">
                <a:latin typeface="Calibri"/>
                <a:cs typeface="Calibri"/>
              </a:rPr>
              <a:t>in </a:t>
            </a:r>
            <a:r>
              <a:rPr sz="2800" spc="-10" dirty="0">
                <a:latin typeface="Calibri"/>
                <a:cs typeface="Calibri"/>
              </a:rPr>
              <a:t>Latin </a:t>
            </a:r>
            <a:r>
              <a:rPr sz="2800" spc="-5" dirty="0">
                <a:latin typeface="Calibri"/>
                <a:cs typeface="Calibri"/>
              </a:rPr>
              <a:t>language  </a:t>
            </a:r>
            <a:r>
              <a:rPr sz="2800" spc="-10" dirty="0">
                <a:latin typeface="Calibri"/>
                <a:cs typeface="Calibri"/>
              </a:rPr>
              <a:t>Define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term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biology?</a:t>
            </a:r>
            <a:endParaRPr sz="2800" dirty="0">
              <a:latin typeface="Calibri"/>
              <a:cs typeface="Calibri"/>
            </a:endParaRPr>
          </a:p>
          <a:p>
            <a:pPr marL="12700" marR="5080">
              <a:lnSpc>
                <a:spcPct val="107300"/>
              </a:lnSpc>
              <a:spcBef>
                <a:spcPts val="370"/>
              </a:spcBef>
            </a:pPr>
            <a:r>
              <a:rPr sz="3200" b="1" dirty="0">
                <a:solidFill>
                  <a:srgbClr val="D5493A"/>
                </a:solidFill>
                <a:latin typeface="Calibri"/>
                <a:cs typeface="Calibri"/>
              </a:rPr>
              <a:t>Biology </a:t>
            </a:r>
            <a:r>
              <a:rPr sz="2800" spc="-5" dirty="0">
                <a:latin typeface="Calibri"/>
                <a:cs typeface="Calibri"/>
              </a:rPr>
              <a:t>:-is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5" dirty="0">
                <a:latin typeface="Calibri"/>
                <a:cs typeface="Calibri"/>
              </a:rPr>
              <a:t>science </a:t>
            </a:r>
            <a:r>
              <a:rPr sz="2800" dirty="0">
                <a:latin typeface="Calibri"/>
                <a:cs typeface="Calibri"/>
              </a:rPr>
              <a:t>which is </a:t>
            </a:r>
            <a:r>
              <a:rPr sz="2800" spc="-5" dirty="0">
                <a:latin typeface="Calibri"/>
                <a:cs typeface="Calibri"/>
              </a:rPr>
              <a:t>dealing </a:t>
            </a:r>
            <a:r>
              <a:rPr sz="2800" dirty="0">
                <a:latin typeface="Calibri"/>
                <a:cs typeface="Calibri"/>
              </a:rPr>
              <a:t>with the </a:t>
            </a:r>
            <a:r>
              <a:rPr sz="2800" spc="-5" dirty="0">
                <a:latin typeface="Calibri"/>
                <a:cs typeface="Calibri"/>
              </a:rPr>
              <a:t>knowledge  </a:t>
            </a:r>
            <a:r>
              <a:rPr sz="2800" dirty="0">
                <a:latin typeface="Calibri"/>
                <a:cs typeface="Calibri"/>
              </a:rPr>
              <a:t>about the </a:t>
            </a:r>
            <a:r>
              <a:rPr sz="2800" spc="-25" dirty="0">
                <a:latin typeface="Calibri"/>
                <a:cs typeface="Calibri"/>
              </a:rPr>
              <a:t>life </a:t>
            </a:r>
            <a:r>
              <a:rPr sz="2800" spc="-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living</a:t>
            </a:r>
            <a:r>
              <a:rPr sz="2800" spc="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organisms.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2800" dirty="0">
                <a:latin typeface="Calibri"/>
                <a:cs typeface="Calibri"/>
              </a:rPr>
              <a:t>Notice </a:t>
            </a:r>
            <a:r>
              <a:rPr sz="2800" spc="-5" dirty="0">
                <a:latin typeface="Calibri"/>
                <a:cs typeface="Calibri"/>
              </a:rPr>
              <a:t>the </a:t>
            </a:r>
            <a:r>
              <a:rPr sz="2800" spc="-15" dirty="0">
                <a:latin typeface="Calibri"/>
                <a:cs typeface="Calibri"/>
              </a:rPr>
              <a:t>following </a:t>
            </a:r>
            <a:r>
              <a:rPr sz="2800" spc="-5" dirty="0">
                <a:latin typeface="Calibri"/>
                <a:cs typeface="Calibri"/>
              </a:rPr>
              <a:t>schematic </a:t>
            </a:r>
            <a:r>
              <a:rPr sz="2800" dirty="0">
                <a:latin typeface="Calibri"/>
                <a:cs typeface="Calibri"/>
              </a:rPr>
              <a:t>of </a:t>
            </a:r>
            <a:r>
              <a:rPr sz="2800" spc="-10" dirty="0">
                <a:latin typeface="Calibri"/>
                <a:cs typeface="Calibri"/>
              </a:rPr>
              <a:t>general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biology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63518" y="93726"/>
            <a:ext cx="5532882" cy="143027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011674" y="895362"/>
            <a:ext cx="1236726" cy="51128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42838" y="895362"/>
            <a:ext cx="381762" cy="51128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19038" y="895362"/>
            <a:ext cx="2017014" cy="51128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183633" y="192531"/>
            <a:ext cx="4536440" cy="1057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220"/>
              </a:lnSpc>
              <a:spcBef>
                <a:spcPts val="100"/>
              </a:spcBef>
            </a:pPr>
            <a:r>
              <a:rPr sz="5400" b="0" dirty="0">
                <a:solidFill>
                  <a:srgbClr val="000000"/>
                </a:solidFill>
                <a:latin typeface="Corbel"/>
                <a:cs typeface="Corbel"/>
              </a:rPr>
              <a:t>General</a:t>
            </a:r>
            <a:r>
              <a:rPr sz="5400" b="0" spc="-95" dirty="0">
                <a:solidFill>
                  <a:srgbClr val="000000"/>
                </a:solidFill>
                <a:latin typeface="Corbel"/>
                <a:cs typeface="Corbel"/>
              </a:rPr>
              <a:t> </a:t>
            </a:r>
            <a:r>
              <a:rPr sz="5400" b="0" spc="-5" dirty="0">
                <a:solidFill>
                  <a:srgbClr val="000000"/>
                </a:solidFill>
                <a:latin typeface="Corbel"/>
                <a:cs typeface="Corbel"/>
              </a:rPr>
              <a:t>Biology</a:t>
            </a:r>
            <a:endParaRPr sz="5400" dirty="0">
              <a:latin typeface="Corbel"/>
              <a:cs typeface="Corbel"/>
            </a:endParaRPr>
          </a:p>
          <a:p>
            <a:pPr marL="137795" algn="ctr">
              <a:lnSpc>
                <a:spcPts val="1900"/>
              </a:lnSpc>
            </a:pPr>
            <a:r>
              <a:rPr sz="1800" b="0" dirty="0">
                <a:solidFill>
                  <a:srgbClr val="000000"/>
                </a:solidFill>
                <a:latin typeface="Corbel"/>
                <a:cs typeface="Corbel"/>
              </a:rPr>
              <a:t>Some sub-division </a:t>
            </a:r>
            <a:r>
              <a:rPr sz="1800" b="0" spc="-5" dirty="0">
                <a:solidFill>
                  <a:srgbClr val="000000"/>
                </a:solidFill>
                <a:latin typeface="Corbel"/>
                <a:cs typeface="Corbel"/>
              </a:rPr>
              <a:t>of</a:t>
            </a:r>
            <a:r>
              <a:rPr sz="1800" b="0" spc="-30" dirty="0">
                <a:solidFill>
                  <a:srgbClr val="000000"/>
                </a:solidFill>
                <a:latin typeface="Corbel"/>
                <a:cs typeface="Corbel"/>
              </a:rPr>
              <a:t> </a:t>
            </a:r>
            <a:r>
              <a:rPr sz="1800" b="0" dirty="0">
                <a:solidFill>
                  <a:srgbClr val="000000"/>
                </a:solidFill>
                <a:latin typeface="Corbel"/>
                <a:cs typeface="Corbel"/>
              </a:rPr>
              <a:t>biology</a:t>
            </a:r>
            <a:endParaRPr sz="1800" dirty="0">
              <a:latin typeface="Corbel"/>
              <a:cs typeface="Corbe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730752" y="1312925"/>
            <a:ext cx="5415280" cy="1313308"/>
          </a:xfrm>
          <a:custGeom>
            <a:avLst/>
            <a:gdLst/>
            <a:ahLst/>
            <a:cxnLst/>
            <a:rect l="l" t="t" r="r" b="b"/>
            <a:pathLst>
              <a:path w="5415280" h="1503045">
                <a:moveTo>
                  <a:pt x="475869" y="1084707"/>
                </a:moveTo>
                <a:lnTo>
                  <a:pt x="0" y="1293622"/>
                </a:lnTo>
                <a:lnTo>
                  <a:pt x="475869" y="1502664"/>
                </a:lnTo>
                <a:lnTo>
                  <a:pt x="475869" y="1340992"/>
                </a:lnTo>
                <a:lnTo>
                  <a:pt x="5306935" y="1340992"/>
                </a:lnTo>
                <a:lnTo>
                  <a:pt x="5414772" y="1293622"/>
                </a:lnTo>
                <a:lnTo>
                  <a:pt x="5307159" y="1246377"/>
                </a:lnTo>
                <a:lnTo>
                  <a:pt x="475869" y="1246377"/>
                </a:lnTo>
                <a:lnTo>
                  <a:pt x="475869" y="1084707"/>
                </a:lnTo>
                <a:close/>
              </a:path>
              <a:path w="5415280" h="1503045">
                <a:moveTo>
                  <a:pt x="5306935" y="1340992"/>
                </a:moveTo>
                <a:lnTo>
                  <a:pt x="4938903" y="1340992"/>
                </a:lnTo>
                <a:lnTo>
                  <a:pt x="4938903" y="1502664"/>
                </a:lnTo>
                <a:lnTo>
                  <a:pt x="5306935" y="1340992"/>
                </a:lnTo>
                <a:close/>
              </a:path>
              <a:path w="5415280" h="1503045">
                <a:moveTo>
                  <a:pt x="2754630" y="475869"/>
                </a:moveTo>
                <a:lnTo>
                  <a:pt x="2660142" y="475869"/>
                </a:lnTo>
                <a:lnTo>
                  <a:pt x="2660142" y="1246377"/>
                </a:lnTo>
                <a:lnTo>
                  <a:pt x="2754630" y="1246377"/>
                </a:lnTo>
                <a:lnTo>
                  <a:pt x="2754630" y="475869"/>
                </a:lnTo>
                <a:close/>
              </a:path>
              <a:path w="5415280" h="1503045">
                <a:moveTo>
                  <a:pt x="4938903" y="1084707"/>
                </a:moveTo>
                <a:lnTo>
                  <a:pt x="4938903" y="1246377"/>
                </a:lnTo>
                <a:lnTo>
                  <a:pt x="5307159" y="1246377"/>
                </a:lnTo>
                <a:lnTo>
                  <a:pt x="4938903" y="1084707"/>
                </a:lnTo>
                <a:close/>
              </a:path>
              <a:path w="5415280" h="1503045">
                <a:moveTo>
                  <a:pt x="2707386" y="0"/>
                </a:moveTo>
                <a:lnTo>
                  <a:pt x="2498344" y="475869"/>
                </a:lnTo>
                <a:lnTo>
                  <a:pt x="2916428" y="475869"/>
                </a:lnTo>
                <a:lnTo>
                  <a:pt x="2707386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730752" y="1312925"/>
            <a:ext cx="5415280" cy="1313308"/>
          </a:xfrm>
          <a:custGeom>
            <a:avLst/>
            <a:gdLst/>
            <a:ahLst/>
            <a:cxnLst/>
            <a:rect l="l" t="t" r="r" b="b"/>
            <a:pathLst>
              <a:path w="5415280" h="1503045">
                <a:moveTo>
                  <a:pt x="0" y="1293622"/>
                </a:moveTo>
                <a:lnTo>
                  <a:pt x="475869" y="1084707"/>
                </a:lnTo>
                <a:lnTo>
                  <a:pt x="475869" y="1246377"/>
                </a:lnTo>
                <a:lnTo>
                  <a:pt x="2660142" y="1246377"/>
                </a:lnTo>
                <a:lnTo>
                  <a:pt x="2660142" y="475869"/>
                </a:lnTo>
                <a:lnTo>
                  <a:pt x="2498344" y="475869"/>
                </a:lnTo>
                <a:lnTo>
                  <a:pt x="2707386" y="0"/>
                </a:lnTo>
                <a:lnTo>
                  <a:pt x="2916428" y="475869"/>
                </a:lnTo>
                <a:lnTo>
                  <a:pt x="2754630" y="475869"/>
                </a:lnTo>
                <a:lnTo>
                  <a:pt x="2754630" y="1246377"/>
                </a:lnTo>
                <a:lnTo>
                  <a:pt x="4938903" y="1246377"/>
                </a:lnTo>
                <a:lnTo>
                  <a:pt x="4938903" y="1084707"/>
                </a:lnTo>
                <a:lnTo>
                  <a:pt x="5414772" y="1293622"/>
                </a:lnTo>
                <a:lnTo>
                  <a:pt x="4938903" y="1502664"/>
                </a:lnTo>
                <a:lnTo>
                  <a:pt x="4938903" y="1340992"/>
                </a:lnTo>
                <a:lnTo>
                  <a:pt x="475869" y="1340992"/>
                </a:lnTo>
                <a:lnTo>
                  <a:pt x="475869" y="1502664"/>
                </a:lnTo>
                <a:lnTo>
                  <a:pt x="0" y="1293622"/>
                </a:lnTo>
                <a:close/>
              </a:path>
            </a:pathLst>
          </a:custGeom>
          <a:ln w="15240">
            <a:solidFill>
              <a:srgbClr val="1F7C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14472" y="2398776"/>
            <a:ext cx="3391662" cy="89687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62121" y="2496057"/>
            <a:ext cx="280352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orbel"/>
                <a:cs typeface="Corbel"/>
              </a:rPr>
              <a:t>General</a:t>
            </a:r>
            <a:r>
              <a:rPr sz="3200" spc="-200" dirty="0">
                <a:latin typeface="Corbel"/>
                <a:cs typeface="Corbel"/>
              </a:rPr>
              <a:t> </a:t>
            </a:r>
            <a:r>
              <a:rPr sz="3200" spc="-5" dirty="0">
                <a:latin typeface="Corbel"/>
                <a:cs typeface="Corbel"/>
              </a:rPr>
              <a:t>Zoology</a:t>
            </a:r>
            <a:endParaRPr sz="3200">
              <a:latin typeface="Corbel"/>
              <a:cs typeface="Corbe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348728" y="2398776"/>
            <a:ext cx="3300222" cy="89687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7595743" y="2496057"/>
            <a:ext cx="26320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Corbel"/>
                <a:cs typeface="Corbel"/>
              </a:rPr>
              <a:t>General</a:t>
            </a:r>
            <a:r>
              <a:rPr sz="3200" spc="-100" dirty="0">
                <a:latin typeface="Corbel"/>
                <a:cs typeface="Corbel"/>
              </a:rPr>
              <a:t> </a:t>
            </a:r>
            <a:r>
              <a:rPr sz="3200" spc="-5" dirty="0">
                <a:latin typeface="Corbel"/>
                <a:cs typeface="Corbel"/>
              </a:rPr>
              <a:t>Botany</a:t>
            </a:r>
            <a:endParaRPr sz="3200">
              <a:latin typeface="Corbel"/>
              <a:cs typeface="Corbe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850635" y="2805683"/>
            <a:ext cx="1189482" cy="56464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002782" y="2863723"/>
            <a:ext cx="877569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orbel"/>
                <a:cs typeface="Corbel"/>
              </a:rPr>
              <a:t>Animals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9966959" y="2805683"/>
            <a:ext cx="1038605" cy="564641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0119741" y="2863723"/>
            <a:ext cx="67945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orbel"/>
                <a:cs typeface="Corbel"/>
              </a:rPr>
              <a:t>Plants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020823" y="3072383"/>
            <a:ext cx="2628900" cy="911860"/>
          </a:xfrm>
          <a:custGeom>
            <a:avLst/>
            <a:gdLst/>
            <a:ahLst/>
            <a:cxnLst/>
            <a:rect l="l" t="t" r="r" b="b"/>
            <a:pathLst>
              <a:path w="2628900" h="911860">
                <a:moveTo>
                  <a:pt x="293624" y="751966"/>
                </a:moveTo>
                <a:lnTo>
                  <a:pt x="0" y="831595"/>
                </a:lnTo>
                <a:lnTo>
                  <a:pt x="293624" y="911351"/>
                </a:lnTo>
                <a:lnTo>
                  <a:pt x="293624" y="863218"/>
                </a:lnTo>
                <a:lnTo>
                  <a:pt x="2512479" y="863218"/>
                </a:lnTo>
                <a:lnTo>
                  <a:pt x="2628900" y="831595"/>
                </a:lnTo>
                <a:lnTo>
                  <a:pt x="2512293" y="799972"/>
                </a:lnTo>
                <a:lnTo>
                  <a:pt x="293624" y="799972"/>
                </a:lnTo>
                <a:lnTo>
                  <a:pt x="293624" y="751966"/>
                </a:lnTo>
                <a:close/>
              </a:path>
              <a:path w="2628900" h="911860">
                <a:moveTo>
                  <a:pt x="2512479" y="863218"/>
                </a:moveTo>
                <a:lnTo>
                  <a:pt x="2335276" y="863218"/>
                </a:lnTo>
                <a:lnTo>
                  <a:pt x="2335276" y="911351"/>
                </a:lnTo>
                <a:lnTo>
                  <a:pt x="2512479" y="863218"/>
                </a:lnTo>
                <a:close/>
              </a:path>
              <a:path w="2628900" h="911860">
                <a:moveTo>
                  <a:pt x="1346073" y="293624"/>
                </a:moveTo>
                <a:lnTo>
                  <a:pt x="1282827" y="293624"/>
                </a:lnTo>
                <a:lnTo>
                  <a:pt x="1282827" y="799972"/>
                </a:lnTo>
                <a:lnTo>
                  <a:pt x="1346073" y="799972"/>
                </a:lnTo>
                <a:lnTo>
                  <a:pt x="1346073" y="293624"/>
                </a:lnTo>
                <a:close/>
              </a:path>
              <a:path w="2628900" h="911860">
                <a:moveTo>
                  <a:pt x="2335276" y="751966"/>
                </a:moveTo>
                <a:lnTo>
                  <a:pt x="2335276" y="799972"/>
                </a:lnTo>
                <a:lnTo>
                  <a:pt x="2512293" y="799972"/>
                </a:lnTo>
                <a:lnTo>
                  <a:pt x="2335276" y="751966"/>
                </a:lnTo>
                <a:close/>
              </a:path>
              <a:path w="2628900" h="911860">
                <a:moveTo>
                  <a:pt x="1314450" y="0"/>
                </a:moveTo>
                <a:lnTo>
                  <a:pt x="1234693" y="293624"/>
                </a:lnTo>
                <a:lnTo>
                  <a:pt x="1394205" y="293624"/>
                </a:lnTo>
                <a:lnTo>
                  <a:pt x="1314450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020823" y="3072383"/>
            <a:ext cx="2628900" cy="911860"/>
          </a:xfrm>
          <a:custGeom>
            <a:avLst/>
            <a:gdLst/>
            <a:ahLst/>
            <a:cxnLst/>
            <a:rect l="l" t="t" r="r" b="b"/>
            <a:pathLst>
              <a:path w="2628900" h="911860">
                <a:moveTo>
                  <a:pt x="0" y="831595"/>
                </a:moveTo>
                <a:lnTo>
                  <a:pt x="293624" y="751966"/>
                </a:lnTo>
                <a:lnTo>
                  <a:pt x="293624" y="799972"/>
                </a:lnTo>
                <a:lnTo>
                  <a:pt x="1282827" y="799972"/>
                </a:lnTo>
                <a:lnTo>
                  <a:pt x="1282827" y="293624"/>
                </a:lnTo>
                <a:lnTo>
                  <a:pt x="1234693" y="293624"/>
                </a:lnTo>
                <a:lnTo>
                  <a:pt x="1314450" y="0"/>
                </a:lnTo>
                <a:lnTo>
                  <a:pt x="1394205" y="293624"/>
                </a:lnTo>
                <a:lnTo>
                  <a:pt x="1346073" y="293624"/>
                </a:lnTo>
                <a:lnTo>
                  <a:pt x="1346073" y="799972"/>
                </a:lnTo>
                <a:lnTo>
                  <a:pt x="2335276" y="799972"/>
                </a:lnTo>
                <a:lnTo>
                  <a:pt x="2335276" y="751966"/>
                </a:lnTo>
                <a:lnTo>
                  <a:pt x="2628900" y="831595"/>
                </a:lnTo>
                <a:lnTo>
                  <a:pt x="2335276" y="911351"/>
                </a:lnTo>
                <a:lnTo>
                  <a:pt x="2335276" y="863218"/>
                </a:lnTo>
                <a:lnTo>
                  <a:pt x="293624" y="863218"/>
                </a:lnTo>
                <a:lnTo>
                  <a:pt x="293624" y="911351"/>
                </a:lnTo>
                <a:lnTo>
                  <a:pt x="0" y="831595"/>
                </a:lnTo>
                <a:close/>
              </a:path>
            </a:pathLst>
          </a:custGeom>
          <a:ln w="15239">
            <a:solidFill>
              <a:srgbClr val="1F7C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636507" y="3150107"/>
            <a:ext cx="2628900" cy="911860"/>
          </a:xfrm>
          <a:custGeom>
            <a:avLst/>
            <a:gdLst/>
            <a:ahLst/>
            <a:cxnLst/>
            <a:rect l="l" t="t" r="r" b="b"/>
            <a:pathLst>
              <a:path w="2628900" h="911860">
                <a:moveTo>
                  <a:pt x="293624" y="751966"/>
                </a:moveTo>
                <a:lnTo>
                  <a:pt x="0" y="831595"/>
                </a:lnTo>
                <a:lnTo>
                  <a:pt x="293624" y="911351"/>
                </a:lnTo>
                <a:lnTo>
                  <a:pt x="293624" y="863218"/>
                </a:lnTo>
                <a:lnTo>
                  <a:pt x="2512479" y="863218"/>
                </a:lnTo>
                <a:lnTo>
                  <a:pt x="2628900" y="831595"/>
                </a:lnTo>
                <a:lnTo>
                  <a:pt x="2512293" y="799972"/>
                </a:lnTo>
                <a:lnTo>
                  <a:pt x="293624" y="799972"/>
                </a:lnTo>
                <a:lnTo>
                  <a:pt x="293624" y="751966"/>
                </a:lnTo>
                <a:close/>
              </a:path>
              <a:path w="2628900" h="911860">
                <a:moveTo>
                  <a:pt x="2512479" y="863218"/>
                </a:moveTo>
                <a:lnTo>
                  <a:pt x="2335276" y="863218"/>
                </a:lnTo>
                <a:lnTo>
                  <a:pt x="2335276" y="911351"/>
                </a:lnTo>
                <a:lnTo>
                  <a:pt x="2512479" y="863218"/>
                </a:lnTo>
                <a:close/>
              </a:path>
              <a:path w="2628900" h="911860">
                <a:moveTo>
                  <a:pt x="1346073" y="293624"/>
                </a:moveTo>
                <a:lnTo>
                  <a:pt x="1282827" y="293624"/>
                </a:lnTo>
                <a:lnTo>
                  <a:pt x="1282827" y="799972"/>
                </a:lnTo>
                <a:lnTo>
                  <a:pt x="1346073" y="799972"/>
                </a:lnTo>
                <a:lnTo>
                  <a:pt x="1346073" y="293624"/>
                </a:lnTo>
                <a:close/>
              </a:path>
              <a:path w="2628900" h="911860">
                <a:moveTo>
                  <a:pt x="2335276" y="751966"/>
                </a:moveTo>
                <a:lnTo>
                  <a:pt x="2335276" y="799972"/>
                </a:lnTo>
                <a:lnTo>
                  <a:pt x="2512293" y="799972"/>
                </a:lnTo>
                <a:lnTo>
                  <a:pt x="2335276" y="751966"/>
                </a:lnTo>
                <a:close/>
              </a:path>
              <a:path w="2628900" h="911860">
                <a:moveTo>
                  <a:pt x="1314450" y="0"/>
                </a:moveTo>
                <a:lnTo>
                  <a:pt x="1234694" y="293624"/>
                </a:lnTo>
                <a:lnTo>
                  <a:pt x="1394206" y="293624"/>
                </a:lnTo>
                <a:lnTo>
                  <a:pt x="1314450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636507" y="3150107"/>
            <a:ext cx="2628900" cy="911860"/>
          </a:xfrm>
          <a:custGeom>
            <a:avLst/>
            <a:gdLst/>
            <a:ahLst/>
            <a:cxnLst/>
            <a:rect l="l" t="t" r="r" b="b"/>
            <a:pathLst>
              <a:path w="2628900" h="911860">
                <a:moveTo>
                  <a:pt x="0" y="831595"/>
                </a:moveTo>
                <a:lnTo>
                  <a:pt x="293624" y="751966"/>
                </a:lnTo>
                <a:lnTo>
                  <a:pt x="293624" y="799972"/>
                </a:lnTo>
                <a:lnTo>
                  <a:pt x="1282827" y="799972"/>
                </a:lnTo>
                <a:lnTo>
                  <a:pt x="1282827" y="293624"/>
                </a:lnTo>
                <a:lnTo>
                  <a:pt x="1234694" y="293624"/>
                </a:lnTo>
                <a:lnTo>
                  <a:pt x="1314450" y="0"/>
                </a:lnTo>
                <a:lnTo>
                  <a:pt x="1394206" y="293624"/>
                </a:lnTo>
                <a:lnTo>
                  <a:pt x="1346073" y="293624"/>
                </a:lnTo>
                <a:lnTo>
                  <a:pt x="1346073" y="799972"/>
                </a:lnTo>
                <a:lnTo>
                  <a:pt x="2335276" y="799972"/>
                </a:lnTo>
                <a:lnTo>
                  <a:pt x="2335276" y="751966"/>
                </a:lnTo>
                <a:lnTo>
                  <a:pt x="2628900" y="831595"/>
                </a:lnTo>
                <a:lnTo>
                  <a:pt x="2335276" y="911351"/>
                </a:lnTo>
                <a:lnTo>
                  <a:pt x="2335276" y="863218"/>
                </a:lnTo>
                <a:lnTo>
                  <a:pt x="293624" y="863218"/>
                </a:lnTo>
                <a:lnTo>
                  <a:pt x="293624" y="911351"/>
                </a:lnTo>
                <a:lnTo>
                  <a:pt x="0" y="831595"/>
                </a:lnTo>
                <a:close/>
              </a:path>
            </a:pathLst>
          </a:custGeom>
          <a:ln w="15239">
            <a:solidFill>
              <a:srgbClr val="1F7C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87323" y="3909059"/>
            <a:ext cx="2484882" cy="78714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046988" y="4335779"/>
            <a:ext cx="1687830" cy="787145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01040" y="4762500"/>
            <a:ext cx="2449830" cy="787146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23188" y="5189220"/>
            <a:ext cx="1460753" cy="78714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902614" y="3994480"/>
            <a:ext cx="1964689" cy="1732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orbel"/>
                <a:cs typeface="Corbel"/>
              </a:rPr>
              <a:t>Cl</a:t>
            </a:r>
            <a:r>
              <a:rPr sz="2800" spc="-15" dirty="0">
                <a:latin typeface="Corbel"/>
                <a:cs typeface="Corbel"/>
              </a:rPr>
              <a:t>a</a:t>
            </a:r>
            <a:r>
              <a:rPr sz="2800" spc="-10" dirty="0">
                <a:latin typeface="Corbel"/>
                <a:cs typeface="Corbel"/>
              </a:rPr>
              <a:t>ssif</a:t>
            </a:r>
            <a:r>
              <a:rPr sz="2800" spc="-15" dirty="0">
                <a:latin typeface="Corbel"/>
                <a:cs typeface="Corbel"/>
              </a:rPr>
              <a:t>i</a:t>
            </a:r>
            <a:r>
              <a:rPr sz="2800" spc="-10" dirty="0">
                <a:latin typeface="Corbel"/>
                <a:cs typeface="Corbel"/>
              </a:rPr>
              <a:t>cati</a:t>
            </a:r>
            <a:r>
              <a:rPr sz="2800" spc="-15" dirty="0">
                <a:latin typeface="Corbel"/>
                <a:cs typeface="Corbel"/>
              </a:rPr>
              <a:t>o</a:t>
            </a:r>
            <a:r>
              <a:rPr sz="2800" spc="-5" dirty="0">
                <a:latin typeface="Corbel"/>
                <a:cs typeface="Corbel"/>
              </a:rPr>
              <a:t>n  </a:t>
            </a:r>
            <a:r>
              <a:rPr sz="2800" spc="-10" dirty="0">
                <a:latin typeface="Corbel"/>
                <a:cs typeface="Corbel"/>
              </a:rPr>
              <a:t>sciences  </a:t>
            </a:r>
            <a:r>
              <a:rPr sz="2800" spc="-30" dirty="0">
                <a:latin typeface="Corbel"/>
                <a:cs typeface="Corbel"/>
              </a:rPr>
              <a:t>Taxonomy </a:t>
            </a:r>
            <a:r>
              <a:rPr sz="2800" spc="-10" dirty="0">
                <a:latin typeface="Corbel"/>
                <a:cs typeface="Corbel"/>
              </a:rPr>
              <a:t>of  </a:t>
            </a:r>
            <a:r>
              <a:rPr sz="2800" spc="-5" dirty="0">
                <a:latin typeface="Corbel"/>
                <a:cs typeface="Corbel"/>
              </a:rPr>
              <a:t>animal</a:t>
            </a:r>
            <a:endParaRPr sz="2800">
              <a:latin typeface="Corbel"/>
              <a:cs typeface="Corbel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6999731" y="3985259"/>
            <a:ext cx="2484881" cy="787145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359395" y="4411979"/>
            <a:ext cx="1687829" cy="78714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013447" y="4838700"/>
            <a:ext cx="2449829" cy="787146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482840" y="5265420"/>
            <a:ext cx="1366266" cy="787146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7216267" y="4071873"/>
            <a:ext cx="1966595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orbel"/>
                <a:cs typeface="Corbel"/>
              </a:rPr>
              <a:t>Clas</a:t>
            </a:r>
            <a:r>
              <a:rPr sz="2800" spc="-15" dirty="0">
                <a:latin typeface="Corbel"/>
                <a:cs typeface="Corbel"/>
              </a:rPr>
              <a:t>s</a:t>
            </a:r>
            <a:r>
              <a:rPr sz="2800" spc="-5" dirty="0">
                <a:latin typeface="Corbel"/>
                <a:cs typeface="Corbel"/>
              </a:rPr>
              <a:t>ification  </a:t>
            </a:r>
            <a:r>
              <a:rPr sz="2800" spc="-10" dirty="0">
                <a:latin typeface="Corbel"/>
                <a:cs typeface="Corbel"/>
              </a:rPr>
              <a:t>sciences  </a:t>
            </a:r>
            <a:r>
              <a:rPr sz="2800" spc="-30" dirty="0">
                <a:latin typeface="Corbel"/>
                <a:cs typeface="Corbel"/>
              </a:rPr>
              <a:t>Taxonomy </a:t>
            </a:r>
            <a:r>
              <a:rPr sz="2800" spc="-10" dirty="0">
                <a:latin typeface="Corbel"/>
                <a:cs typeface="Corbel"/>
              </a:rPr>
              <a:t>of  </a:t>
            </a:r>
            <a:r>
              <a:rPr sz="2800" spc="-5" dirty="0">
                <a:latin typeface="Corbel"/>
                <a:cs typeface="Corbel"/>
              </a:rPr>
              <a:t>plants</a:t>
            </a:r>
            <a:endParaRPr sz="2800">
              <a:latin typeface="Corbel"/>
              <a:cs typeface="Corbe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735323" y="3909059"/>
            <a:ext cx="1849374" cy="787145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777996" y="4335779"/>
            <a:ext cx="1760981" cy="787145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581400" y="4762500"/>
            <a:ext cx="2154174" cy="787146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741420" y="5189220"/>
            <a:ext cx="1760981" cy="787146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796665" y="3994480"/>
            <a:ext cx="1640205" cy="1732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orbel"/>
                <a:cs typeface="Corbel"/>
              </a:rPr>
              <a:t>Essential  sciences  other</a:t>
            </a:r>
            <a:r>
              <a:rPr sz="2800" spc="-65" dirty="0">
                <a:latin typeface="Corbel"/>
                <a:cs typeface="Corbel"/>
              </a:rPr>
              <a:t> </a:t>
            </a:r>
            <a:r>
              <a:rPr sz="2800" spc="-5" dirty="0">
                <a:latin typeface="Corbel"/>
                <a:cs typeface="Corbel"/>
              </a:rPr>
              <a:t>basic  </a:t>
            </a:r>
            <a:r>
              <a:rPr sz="2800" spc="-10" dirty="0">
                <a:latin typeface="Corbel"/>
                <a:cs typeface="Corbel"/>
              </a:rPr>
              <a:t>sciences</a:t>
            </a:r>
            <a:endParaRPr sz="2800">
              <a:latin typeface="Corbel"/>
              <a:cs typeface="Corbe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9982200" y="3909059"/>
            <a:ext cx="1849374" cy="787145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0026396" y="4335779"/>
            <a:ext cx="1760981" cy="787145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829800" y="4762500"/>
            <a:ext cx="2154174" cy="787146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0029444" y="5156454"/>
            <a:ext cx="1760981" cy="787146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10058400" y="3994480"/>
            <a:ext cx="1640205" cy="1732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latin typeface="Corbel"/>
                <a:cs typeface="Corbel"/>
              </a:rPr>
              <a:t>Essential  sciences  other</a:t>
            </a:r>
            <a:r>
              <a:rPr sz="2800" spc="-70" dirty="0">
                <a:latin typeface="Corbel"/>
                <a:cs typeface="Corbel"/>
              </a:rPr>
              <a:t> </a:t>
            </a:r>
            <a:r>
              <a:rPr sz="2800" spc="-5" dirty="0">
                <a:latin typeface="Corbel"/>
                <a:cs typeface="Corbel"/>
              </a:rPr>
              <a:t>basic  </a:t>
            </a:r>
            <a:r>
              <a:rPr sz="2800" spc="-10" dirty="0">
                <a:latin typeface="Corbel"/>
                <a:cs typeface="Corbel"/>
              </a:rPr>
              <a:t>sciences</a:t>
            </a:r>
            <a:endParaRPr sz="2800" dirty="0">
              <a:latin typeface="Corbel"/>
              <a:cs typeface="Corbe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376677" y="5726153"/>
            <a:ext cx="9436735" cy="75084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-5" dirty="0">
                <a:solidFill>
                  <a:srgbClr val="FF0000"/>
                </a:solidFill>
                <a:latin typeface="Corbel"/>
                <a:cs typeface="Corbel"/>
              </a:rPr>
              <a:t>Home work</a:t>
            </a:r>
            <a:r>
              <a:rPr sz="2400" b="1" spc="15" dirty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sz="2400" b="1" spc="-10" dirty="0">
                <a:solidFill>
                  <a:srgbClr val="FF0000"/>
                </a:solidFill>
                <a:latin typeface="Corbel"/>
                <a:cs typeface="Corbel"/>
              </a:rPr>
              <a:t>:-</a:t>
            </a:r>
            <a:endParaRPr sz="2400" dirty="0">
              <a:latin typeface="Corbel"/>
              <a:cs typeface="Corbe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2400" b="1" spc="-5" dirty="0">
                <a:solidFill>
                  <a:srgbClr val="FF0000"/>
                </a:solidFill>
                <a:latin typeface="Corbel"/>
                <a:cs typeface="Corbel"/>
              </a:rPr>
              <a:t>Give </a:t>
            </a:r>
            <a:r>
              <a:rPr sz="2400" b="1" spc="-10" dirty="0">
                <a:solidFill>
                  <a:srgbClr val="FF0000"/>
                </a:solidFill>
                <a:latin typeface="Corbel"/>
                <a:cs typeface="Corbel"/>
              </a:rPr>
              <a:t>ten </a:t>
            </a:r>
            <a:r>
              <a:rPr sz="2400" b="1" spc="-5" dirty="0">
                <a:solidFill>
                  <a:srgbClr val="FF0000"/>
                </a:solidFill>
                <a:latin typeface="Corbel"/>
                <a:cs typeface="Corbel"/>
              </a:rPr>
              <a:t>examples for </a:t>
            </a:r>
            <a:r>
              <a:rPr sz="2400" b="1" spc="-10" dirty="0">
                <a:solidFill>
                  <a:srgbClr val="FF0000"/>
                </a:solidFill>
                <a:latin typeface="Corbel"/>
                <a:cs typeface="Corbel"/>
              </a:rPr>
              <a:t>the </a:t>
            </a:r>
            <a:r>
              <a:rPr sz="2400" b="1" spc="-5" dirty="0">
                <a:solidFill>
                  <a:srgbClr val="FF0000"/>
                </a:solidFill>
                <a:latin typeface="Corbel"/>
                <a:cs typeface="Corbel"/>
              </a:rPr>
              <a:t>classification and essential</a:t>
            </a:r>
            <a:r>
              <a:rPr sz="2400" b="1" spc="240" dirty="0">
                <a:solidFill>
                  <a:srgbClr val="FF0000"/>
                </a:solidFill>
                <a:latin typeface="Corbel"/>
                <a:cs typeface="Corbe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Corbel"/>
                <a:cs typeface="Corbel"/>
              </a:rPr>
              <a:t>sciences</a:t>
            </a:r>
            <a:endParaRPr sz="2400" dirty="0">
              <a:latin typeface="Corbel"/>
              <a:cs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0"/>
            <a:ext cx="1122045" cy="5329555"/>
          </a:xfrm>
          <a:custGeom>
            <a:avLst/>
            <a:gdLst/>
            <a:ahLst/>
            <a:cxnLst/>
            <a:rect l="l" t="t" r="r" b="b"/>
            <a:pathLst>
              <a:path w="1122045" h="5329555">
                <a:moveTo>
                  <a:pt x="1121664" y="0"/>
                </a:moveTo>
                <a:lnTo>
                  <a:pt x="867791" y="0"/>
                </a:lnTo>
                <a:lnTo>
                  <a:pt x="0" y="5286502"/>
                </a:lnTo>
                <a:lnTo>
                  <a:pt x="247497" y="5329428"/>
                </a:lnTo>
                <a:lnTo>
                  <a:pt x="1121664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0876" y="0"/>
            <a:ext cx="1117600" cy="5278120"/>
          </a:xfrm>
          <a:custGeom>
            <a:avLst/>
            <a:gdLst/>
            <a:ahLst/>
            <a:cxnLst/>
            <a:rect l="l" t="t" r="r" b="b"/>
            <a:pathLst>
              <a:path w="1117600" h="5278120">
                <a:moveTo>
                  <a:pt x="1117092" y="0"/>
                </a:moveTo>
                <a:lnTo>
                  <a:pt x="864793" y="0"/>
                </a:lnTo>
                <a:lnTo>
                  <a:pt x="0" y="5239512"/>
                </a:lnTo>
                <a:lnTo>
                  <a:pt x="249123" y="5277612"/>
                </a:lnTo>
                <a:lnTo>
                  <a:pt x="1117092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0876" y="5239511"/>
            <a:ext cx="1228725" cy="1618615"/>
          </a:xfrm>
          <a:custGeom>
            <a:avLst/>
            <a:gdLst/>
            <a:ahLst/>
            <a:cxnLst/>
            <a:rect l="l" t="t" r="r" b="b"/>
            <a:pathLst>
              <a:path w="1228725" h="1618615">
                <a:moveTo>
                  <a:pt x="0" y="0"/>
                </a:moveTo>
                <a:lnTo>
                  <a:pt x="1174369" y="1618487"/>
                </a:lnTo>
                <a:lnTo>
                  <a:pt x="1228344" y="1618487"/>
                </a:lnTo>
                <a:lnTo>
                  <a:pt x="0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" y="5291328"/>
            <a:ext cx="1495425" cy="1567180"/>
          </a:xfrm>
          <a:custGeom>
            <a:avLst/>
            <a:gdLst/>
            <a:ahLst/>
            <a:cxnLst/>
            <a:rect l="l" t="t" r="r" b="b"/>
            <a:pathLst>
              <a:path w="1495425" h="1567179">
                <a:moveTo>
                  <a:pt x="0" y="0"/>
                </a:moveTo>
                <a:lnTo>
                  <a:pt x="1442720" y="1566672"/>
                </a:lnTo>
                <a:lnTo>
                  <a:pt x="1495044" y="1566672"/>
                </a:lnTo>
                <a:lnTo>
                  <a:pt x="0" y="0"/>
                </a:lnTo>
                <a:close/>
              </a:path>
            </a:pathLst>
          </a:custGeom>
          <a:solidFill>
            <a:srgbClr val="0C5A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7200" y="5286755"/>
            <a:ext cx="2131060" cy="1571625"/>
          </a:xfrm>
          <a:custGeom>
            <a:avLst/>
            <a:gdLst/>
            <a:ahLst/>
            <a:cxnLst/>
            <a:rect l="l" t="t" r="r" b="b"/>
            <a:pathLst>
              <a:path w="2131060" h="1571625">
                <a:moveTo>
                  <a:pt x="0" y="0"/>
                </a:moveTo>
                <a:lnTo>
                  <a:pt x="0" y="4699"/>
                </a:lnTo>
                <a:lnTo>
                  <a:pt x="1495552" y="1571243"/>
                </a:lnTo>
                <a:lnTo>
                  <a:pt x="2130552" y="1571243"/>
                </a:lnTo>
                <a:lnTo>
                  <a:pt x="247662" y="42799"/>
                </a:lnTo>
                <a:lnTo>
                  <a:pt x="0" y="0"/>
                </a:lnTo>
                <a:close/>
              </a:path>
            </a:pathLst>
          </a:custGeom>
          <a:solidFill>
            <a:srgbClr val="128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0876" y="5239511"/>
            <a:ext cx="1694814" cy="1618615"/>
          </a:xfrm>
          <a:custGeom>
            <a:avLst/>
            <a:gdLst/>
            <a:ahLst/>
            <a:cxnLst/>
            <a:rect l="l" t="t" r="r" b="b"/>
            <a:pathLst>
              <a:path w="1694814" h="1618615">
                <a:moveTo>
                  <a:pt x="0" y="0"/>
                </a:moveTo>
                <a:lnTo>
                  <a:pt x="1228217" y="1618487"/>
                </a:lnTo>
                <a:lnTo>
                  <a:pt x="1694688" y="1618487"/>
                </a:lnTo>
                <a:lnTo>
                  <a:pt x="291973" y="95250"/>
                </a:lnTo>
                <a:lnTo>
                  <a:pt x="244360" y="42799"/>
                </a:lnTo>
                <a:lnTo>
                  <a:pt x="249123" y="42799"/>
                </a:lnTo>
                <a:lnTo>
                  <a:pt x="249123" y="38100"/>
                </a:lnTo>
                <a:lnTo>
                  <a:pt x="24436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600201" y="428743"/>
            <a:ext cx="10134600" cy="5667257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sz="2800" b="1" spc="-10" dirty="0">
                <a:latin typeface="Calibri"/>
                <a:cs typeface="Calibri"/>
              </a:rPr>
              <a:t>D</a:t>
            </a:r>
            <a:r>
              <a:rPr sz="2800" b="1" spc="-10" dirty="0">
                <a:solidFill>
                  <a:srgbClr val="1286C3"/>
                </a:solidFill>
                <a:latin typeface="Calibri"/>
                <a:cs typeface="Calibri"/>
              </a:rPr>
              <a:t>efine </a:t>
            </a:r>
            <a:r>
              <a:rPr sz="2800" b="1" dirty="0">
                <a:solidFill>
                  <a:srgbClr val="1286C3"/>
                </a:solidFill>
                <a:latin typeface="Calibri"/>
                <a:cs typeface="Calibri"/>
              </a:rPr>
              <a:t>the human biology</a:t>
            </a:r>
            <a:r>
              <a:rPr sz="2800" b="1" spc="-70" dirty="0">
                <a:solidFill>
                  <a:srgbClr val="1286C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1286C3"/>
                </a:solidFill>
                <a:latin typeface="Calibri"/>
                <a:cs typeface="Calibri"/>
              </a:rPr>
              <a:t>?</a:t>
            </a:r>
            <a:endParaRPr sz="2800" dirty="0">
              <a:latin typeface="Calibri"/>
              <a:cs typeface="Calibri"/>
            </a:endParaRPr>
          </a:p>
          <a:p>
            <a:pPr marL="12700" marR="6350">
              <a:lnSpc>
                <a:spcPct val="106900"/>
              </a:lnSpc>
              <a:spcBef>
                <a:spcPts val="805"/>
              </a:spcBef>
            </a:pPr>
            <a:r>
              <a:rPr sz="2800" b="1" dirty="0">
                <a:latin typeface="Calibri"/>
                <a:cs typeface="Calibri"/>
              </a:rPr>
              <a:t>Human </a:t>
            </a:r>
            <a:r>
              <a:rPr sz="2800" b="1" spc="-5" dirty="0">
                <a:latin typeface="Calibri"/>
                <a:cs typeface="Calibri"/>
              </a:rPr>
              <a:t>biology </a:t>
            </a:r>
            <a:r>
              <a:rPr sz="2800" b="1" dirty="0">
                <a:latin typeface="Calibri"/>
                <a:cs typeface="Calibri"/>
              </a:rPr>
              <a:t>is the science </a:t>
            </a:r>
            <a:r>
              <a:rPr sz="2800" b="1" spc="-5" dirty="0">
                <a:latin typeface="Calibri"/>
                <a:cs typeface="Calibri"/>
              </a:rPr>
              <a:t>which </a:t>
            </a:r>
            <a:r>
              <a:rPr sz="2800" b="1" dirty="0">
                <a:latin typeface="Calibri"/>
                <a:cs typeface="Calibri"/>
              </a:rPr>
              <a:t>is </a:t>
            </a:r>
            <a:r>
              <a:rPr sz="2800" b="1" spc="-5" dirty="0">
                <a:latin typeface="Calibri"/>
                <a:cs typeface="Calibri"/>
              </a:rPr>
              <a:t>dealing with </a:t>
            </a:r>
            <a:r>
              <a:rPr sz="2800" b="1" dirty="0">
                <a:latin typeface="Calibri"/>
                <a:cs typeface="Calibri"/>
              </a:rPr>
              <a:t>all </a:t>
            </a:r>
            <a:r>
              <a:rPr sz="2800" b="1" spc="-5" dirty="0">
                <a:latin typeface="Calibri"/>
                <a:cs typeface="Calibri"/>
              </a:rPr>
              <a:t>studies  </a:t>
            </a:r>
            <a:r>
              <a:rPr sz="2800" b="1" dirty="0">
                <a:latin typeface="Calibri"/>
                <a:cs typeface="Calibri"/>
              </a:rPr>
              <a:t>about the </a:t>
            </a:r>
            <a:r>
              <a:rPr sz="2800" b="1" spc="-5" dirty="0">
                <a:latin typeface="Calibri"/>
                <a:cs typeface="Calibri"/>
              </a:rPr>
              <a:t>human </a:t>
            </a:r>
            <a:r>
              <a:rPr sz="2800" b="1" spc="-15" dirty="0">
                <a:latin typeface="Calibri"/>
                <a:cs typeface="Calibri"/>
              </a:rPr>
              <a:t>life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70"/>
              </a:spcBef>
            </a:pPr>
            <a:r>
              <a:rPr sz="2800" b="1" spc="-10" dirty="0">
                <a:solidFill>
                  <a:srgbClr val="1286C3"/>
                </a:solidFill>
                <a:latin typeface="Calibri"/>
                <a:cs typeface="Calibri"/>
              </a:rPr>
              <a:t>Define </a:t>
            </a:r>
            <a:r>
              <a:rPr sz="2800" b="1" dirty="0">
                <a:solidFill>
                  <a:srgbClr val="1286C3"/>
                </a:solidFill>
                <a:latin typeface="Calibri"/>
                <a:cs typeface="Calibri"/>
              </a:rPr>
              <a:t>the </a:t>
            </a:r>
            <a:r>
              <a:rPr sz="2800" b="1" spc="-10" dirty="0">
                <a:solidFill>
                  <a:srgbClr val="1286C3"/>
                </a:solidFill>
                <a:latin typeface="Calibri"/>
                <a:cs typeface="Calibri"/>
              </a:rPr>
              <a:t>medical </a:t>
            </a:r>
            <a:r>
              <a:rPr sz="2800" b="1" dirty="0">
                <a:solidFill>
                  <a:srgbClr val="1286C3"/>
                </a:solidFill>
                <a:latin typeface="Calibri"/>
                <a:cs typeface="Calibri"/>
              </a:rPr>
              <a:t>biology</a:t>
            </a:r>
            <a:r>
              <a:rPr sz="2800" b="1" spc="-40" dirty="0">
                <a:solidFill>
                  <a:srgbClr val="1286C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1286C3"/>
                </a:solidFill>
                <a:latin typeface="Calibri"/>
                <a:cs typeface="Calibri"/>
              </a:rPr>
              <a:t>?</a:t>
            </a:r>
            <a:endParaRPr sz="2800" dirty="0">
              <a:latin typeface="Calibri"/>
              <a:cs typeface="Calibri"/>
            </a:endParaRPr>
          </a:p>
          <a:p>
            <a:pPr marL="12700" marR="2512060">
              <a:lnSpc>
                <a:spcPct val="127899"/>
              </a:lnSpc>
              <a:spcBef>
                <a:spcPts val="5"/>
              </a:spcBef>
            </a:pPr>
            <a:r>
              <a:rPr sz="2800" b="1" spc="-25" dirty="0">
                <a:latin typeface="Calibri"/>
                <a:cs typeface="Calibri"/>
              </a:rPr>
              <a:t>It’s </a:t>
            </a:r>
            <a:r>
              <a:rPr sz="2800" b="1" dirty="0">
                <a:latin typeface="Calibri"/>
                <a:cs typeface="Calibri"/>
              </a:rPr>
              <a:t>a biology </a:t>
            </a:r>
            <a:r>
              <a:rPr sz="2800" b="1" spc="-5" dirty="0">
                <a:latin typeface="Calibri"/>
                <a:cs typeface="Calibri"/>
              </a:rPr>
              <a:t>science </a:t>
            </a:r>
            <a:r>
              <a:rPr sz="2800" b="1" spc="-10" dirty="0">
                <a:latin typeface="Calibri"/>
                <a:cs typeface="Calibri"/>
              </a:rPr>
              <a:t>from </a:t>
            </a:r>
            <a:r>
              <a:rPr sz="2800" b="1" spc="-5" dirty="0">
                <a:latin typeface="Calibri"/>
                <a:cs typeface="Calibri"/>
              </a:rPr>
              <a:t>medical point </a:t>
            </a:r>
            <a:r>
              <a:rPr sz="2800" b="1" dirty="0">
                <a:latin typeface="Calibri"/>
                <a:cs typeface="Calibri"/>
              </a:rPr>
              <a:t>of </a:t>
            </a:r>
            <a:r>
              <a:rPr sz="2800" b="1" spc="-40" dirty="0">
                <a:latin typeface="Calibri"/>
                <a:cs typeface="Calibri"/>
              </a:rPr>
              <a:t>view.  </a:t>
            </a:r>
            <a:r>
              <a:rPr sz="2800" b="1" spc="-20" dirty="0">
                <a:solidFill>
                  <a:srgbClr val="1286C3"/>
                </a:solidFill>
                <a:latin typeface="Calibri"/>
                <a:cs typeface="Calibri"/>
              </a:rPr>
              <a:t>Why </a:t>
            </a:r>
            <a:r>
              <a:rPr sz="2800" b="1" spc="-10" dirty="0">
                <a:solidFill>
                  <a:srgbClr val="1286C3"/>
                </a:solidFill>
                <a:latin typeface="Calibri"/>
                <a:cs typeface="Calibri"/>
              </a:rPr>
              <a:t>we </a:t>
            </a:r>
            <a:r>
              <a:rPr sz="2800" b="1" spc="-5" dirty="0">
                <a:solidFill>
                  <a:srgbClr val="1286C3"/>
                </a:solidFill>
                <a:latin typeface="Calibri"/>
                <a:cs typeface="Calibri"/>
              </a:rPr>
              <a:t>study</a:t>
            </a:r>
            <a:r>
              <a:rPr sz="2800" b="1" spc="-15" dirty="0">
                <a:solidFill>
                  <a:srgbClr val="1286C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1286C3"/>
                </a:solidFill>
                <a:latin typeface="Calibri"/>
                <a:cs typeface="Calibri"/>
              </a:rPr>
              <a:t>biology?</a:t>
            </a:r>
            <a:endParaRPr sz="2800" dirty="0">
              <a:latin typeface="Calibri"/>
              <a:cs typeface="Calibri"/>
            </a:endParaRPr>
          </a:p>
          <a:p>
            <a:pPr marL="12700" marR="5080" algn="just">
              <a:lnSpc>
                <a:spcPct val="107000"/>
              </a:lnSpc>
              <a:spcBef>
                <a:spcPts val="800"/>
              </a:spcBef>
            </a:pPr>
            <a:r>
              <a:rPr sz="2800" b="1" spc="-50" dirty="0">
                <a:latin typeface="Calibri"/>
                <a:cs typeface="Calibri"/>
              </a:rPr>
              <a:t>We </a:t>
            </a:r>
            <a:r>
              <a:rPr sz="2800" b="1" spc="-15" dirty="0">
                <a:latin typeface="Calibri"/>
                <a:cs typeface="Calibri"/>
              </a:rPr>
              <a:t>study </a:t>
            </a:r>
            <a:r>
              <a:rPr sz="2800" b="1" dirty="0">
                <a:latin typeface="Calibri"/>
                <a:cs typeface="Calibri"/>
              </a:rPr>
              <a:t>biology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spc="-25" dirty="0">
                <a:latin typeface="Calibri"/>
                <a:cs typeface="Calibri"/>
              </a:rPr>
              <a:t>many </a:t>
            </a:r>
            <a:r>
              <a:rPr sz="2800" b="1" spc="-10" dirty="0">
                <a:latin typeface="Calibri"/>
                <a:cs typeface="Calibri"/>
              </a:rPr>
              <a:t>reasons </a:t>
            </a:r>
            <a:r>
              <a:rPr sz="2800" b="1" spc="-15" dirty="0">
                <a:latin typeface="Calibri"/>
                <a:cs typeface="Calibri"/>
              </a:rPr>
              <a:t>.at </a:t>
            </a:r>
            <a:r>
              <a:rPr sz="2800" b="1" spc="-5" dirty="0">
                <a:latin typeface="Calibri"/>
                <a:cs typeface="Calibri"/>
              </a:rPr>
              <a:t>this </a:t>
            </a:r>
            <a:r>
              <a:rPr sz="2800" b="1" spc="-10" dirty="0">
                <a:latin typeface="Calibri"/>
                <a:cs typeface="Calibri"/>
              </a:rPr>
              <a:t>study we can know  </a:t>
            </a:r>
            <a:r>
              <a:rPr sz="2800" b="1" dirty="0">
                <a:latin typeface="Calibri"/>
                <a:cs typeface="Calibri"/>
              </a:rPr>
              <a:t>a </a:t>
            </a:r>
            <a:r>
              <a:rPr sz="2800" b="1" spc="-10" dirty="0">
                <a:latin typeface="Calibri"/>
                <a:cs typeface="Calibri"/>
              </a:rPr>
              <a:t>good knowledge </a:t>
            </a:r>
            <a:r>
              <a:rPr sz="2800" b="1" dirty="0">
                <a:latin typeface="Calibri"/>
                <a:cs typeface="Calibri"/>
              </a:rPr>
              <a:t>about </a:t>
            </a:r>
            <a:r>
              <a:rPr sz="2800" b="1" spc="-5" dirty="0">
                <a:latin typeface="Calibri"/>
                <a:cs typeface="Calibri"/>
              </a:rPr>
              <a:t>animals </a:t>
            </a:r>
            <a:r>
              <a:rPr sz="2800" b="1" dirty="0">
                <a:latin typeface="Calibri"/>
                <a:cs typeface="Calibri"/>
              </a:rPr>
              <a:t>, </a:t>
            </a:r>
            <a:r>
              <a:rPr sz="2800" b="1" spc="-10" dirty="0">
                <a:latin typeface="Calibri"/>
                <a:cs typeface="Calibri"/>
              </a:rPr>
              <a:t>plant </a:t>
            </a:r>
            <a:r>
              <a:rPr sz="2800" b="1" dirty="0">
                <a:latin typeface="Calibri"/>
                <a:cs typeface="Calibri"/>
              </a:rPr>
              <a:t>. </a:t>
            </a:r>
            <a:r>
              <a:rPr sz="2800" b="1" spc="-5" dirty="0">
                <a:latin typeface="Calibri"/>
                <a:cs typeface="Calibri"/>
              </a:rPr>
              <a:t>medicine </a:t>
            </a:r>
            <a:r>
              <a:rPr sz="2800" b="1" dirty="0">
                <a:latin typeface="Calibri"/>
                <a:cs typeface="Calibri"/>
              </a:rPr>
              <a:t>and </a:t>
            </a:r>
            <a:r>
              <a:rPr sz="2800" b="1" spc="-5" dirty="0">
                <a:latin typeface="Calibri"/>
                <a:cs typeface="Calibri"/>
              </a:rPr>
              <a:t>health  </a:t>
            </a:r>
            <a:r>
              <a:rPr sz="2800" b="1" dirty="0">
                <a:latin typeface="Calibri"/>
                <a:cs typeface="Calibri"/>
              </a:rPr>
              <a:t>sciences as a </a:t>
            </a:r>
            <a:r>
              <a:rPr sz="2800" b="1" spc="-15" dirty="0">
                <a:latin typeface="Calibri"/>
                <a:cs typeface="Calibri"/>
              </a:rPr>
              <a:t>branches </a:t>
            </a:r>
            <a:r>
              <a:rPr sz="2800" b="1" spc="-10" dirty="0">
                <a:latin typeface="Calibri"/>
                <a:cs typeface="Calibri"/>
              </a:rPr>
              <a:t>from </a:t>
            </a:r>
            <a:r>
              <a:rPr sz="2800" b="1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general </a:t>
            </a:r>
            <a:r>
              <a:rPr sz="2800" b="1" dirty="0">
                <a:latin typeface="Calibri"/>
                <a:cs typeface="Calibri"/>
              </a:rPr>
              <a:t>biology , </a:t>
            </a:r>
            <a:r>
              <a:rPr sz="2800" b="1" spc="-15" dirty="0">
                <a:latin typeface="Calibri"/>
                <a:cs typeface="Calibri"/>
              </a:rPr>
              <a:t>food </a:t>
            </a:r>
            <a:r>
              <a:rPr sz="2800" b="1" dirty="0">
                <a:latin typeface="Calibri"/>
                <a:cs typeface="Calibri"/>
              </a:rPr>
              <a:t>and  </a:t>
            </a:r>
            <a:r>
              <a:rPr sz="2800" b="1" spc="-5" dirty="0">
                <a:latin typeface="Calibri"/>
                <a:cs typeface="Calibri"/>
              </a:rPr>
              <a:t>agriculture </a:t>
            </a:r>
            <a:r>
              <a:rPr sz="2800" b="1" dirty="0">
                <a:latin typeface="Calibri"/>
                <a:cs typeface="Calibri"/>
              </a:rPr>
              <a:t>, </a:t>
            </a:r>
            <a:r>
              <a:rPr sz="2800" b="1" spc="-10" dirty="0">
                <a:latin typeface="Calibri"/>
                <a:cs typeface="Calibri"/>
              </a:rPr>
              <a:t>bacteria </a:t>
            </a:r>
            <a:r>
              <a:rPr sz="2800" b="1" spc="-5" dirty="0">
                <a:latin typeface="Calibri"/>
                <a:cs typeface="Calibri"/>
              </a:rPr>
              <a:t>and viruses </a:t>
            </a:r>
            <a:r>
              <a:rPr sz="2800" b="1" dirty="0">
                <a:latin typeface="Calibri"/>
                <a:cs typeface="Calibri"/>
              </a:rPr>
              <a:t>as a </a:t>
            </a:r>
            <a:r>
              <a:rPr sz="2800" b="1" spc="-5" dirty="0">
                <a:latin typeface="Calibri"/>
                <a:cs typeface="Calibri"/>
              </a:rPr>
              <a:t>disease </a:t>
            </a:r>
            <a:r>
              <a:rPr sz="2800" b="1" spc="-10" dirty="0">
                <a:latin typeface="Calibri"/>
                <a:cs typeface="Calibri"/>
              </a:rPr>
              <a:t>causing </a:t>
            </a:r>
            <a:r>
              <a:rPr sz="2800" b="1" spc="-5" dirty="0">
                <a:latin typeface="Calibri"/>
                <a:cs typeface="Calibri"/>
              </a:rPr>
              <a:t>with  </a:t>
            </a:r>
            <a:r>
              <a:rPr sz="2800" b="1" dirty="0">
                <a:latin typeface="Calibri"/>
                <a:cs typeface="Calibri"/>
              </a:rPr>
              <a:t>another </a:t>
            </a:r>
            <a:r>
              <a:rPr sz="2800" b="1" spc="-15" dirty="0">
                <a:latin typeface="Calibri"/>
                <a:cs typeface="Calibri"/>
              </a:rPr>
              <a:t>parasites </a:t>
            </a:r>
            <a:r>
              <a:rPr sz="2800" b="1" dirty="0">
                <a:latin typeface="Calibri"/>
                <a:cs typeface="Calibri"/>
              </a:rPr>
              <a:t>and disease </a:t>
            </a:r>
            <a:r>
              <a:rPr sz="2800" b="1" spc="-15" dirty="0">
                <a:latin typeface="Calibri"/>
                <a:cs typeface="Calibri"/>
              </a:rPr>
              <a:t>vector</a:t>
            </a:r>
            <a:r>
              <a:rPr sz="2800" b="1" spc="-12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organisms.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64030" y="256733"/>
            <a:ext cx="1065657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0000"/>
                </a:solidFill>
              </a:rPr>
              <a:t>Home </a:t>
            </a:r>
            <a:r>
              <a:rPr spc="-35" dirty="0">
                <a:solidFill>
                  <a:srgbClr val="FF0000"/>
                </a:solidFill>
              </a:rPr>
              <a:t>works:-</a:t>
            </a:r>
            <a:r>
              <a:rPr sz="2800" b="0" spc="-35" dirty="0">
                <a:solidFill>
                  <a:srgbClr val="000000"/>
                </a:solidFill>
                <a:latin typeface="Calibri"/>
                <a:cs typeface="Calibri"/>
              </a:rPr>
              <a:t>Tray </a:t>
            </a:r>
            <a:r>
              <a:rPr sz="2800" b="0" spc="-25" dirty="0">
                <a:solidFill>
                  <a:srgbClr val="000000"/>
                </a:solidFill>
                <a:latin typeface="Calibri"/>
                <a:cs typeface="Calibri"/>
              </a:rPr>
              <a:t>to </a:t>
            </a:r>
            <a:r>
              <a:rPr sz="2800" b="0" spc="-5" dirty="0">
                <a:solidFill>
                  <a:srgbClr val="000000"/>
                </a:solidFill>
                <a:latin typeface="Calibri"/>
                <a:cs typeface="Calibri"/>
              </a:rPr>
              <a:t>find </a:t>
            </a:r>
            <a:r>
              <a:rPr sz="2800" b="0" spc="-20" dirty="0">
                <a:solidFill>
                  <a:srgbClr val="000000"/>
                </a:solidFill>
                <a:latin typeface="Calibri"/>
                <a:cs typeface="Calibri"/>
              </a:rPr>
              <a:t>any </a:t>
            </a:r>
            <a:r>
              <a:rPr sz="2800" b="0" spc="-5" dirty="0">
                <a:solidFill>
                  <a:srgbClr val="000000"/>
                </a:solidFill>
                <a:latin typeface="Calibri"/>
                <a:cs typeface="Calibri"/>
              </a:rPr>
              <a:t>knowledge </a:t>
            </a:r>
            <a:r>
              <a:rPr sz="2800" b="0" dirty="0">
                <a:solidFill>
                  <a:srgbClr val="000000"/>
                </a:solidFill>
                <a:latin typeface="Calibri"/>
                <a:cs typeface="Calibri"/>
              </a:rPr>
              <a:t>about the</a:t>
            </a:r>
            <a:r>
              <a:rPr sz="2800" b="0" spc="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800" b="0" spc="-10" dirty="0" smtClean="0">
                <a:solidFill>
                  <a:srgbClr val="000000"/>
                </a:solidFill>
                <a:latin typeface="Calibri"/>
                <a:cs typeface="Calibri"/>
              </a:rPr>
              <a:t>following</a:t>
            </a:r>
            <a:r>
              <a:rPr lang="ar-IQ" b="0" spc="-10" dirty="0" smtClean="0">
                <a:solidFill>
                  <a:srgbClr val="000000"/>
                </a:solidFill>
              </a:rPr>
              <a:t>-: </a:t>
            </a:r>
            <a:endParaRPr sz="36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20266" y="735710"/>
            <a:ext cx="7023734" cy="5879815"/>
          </a:xfrm>
          <a:prstGeom prst="rect">
            <a:avLst/>
          </a:prstGeom>
        </p:spPr>
        <p:txBody>
          <a:bodyPr vert="horz" wrap="square" lIns="0" tIns="1485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170"/>
              </a:spcBef>
              <a:buAutoNum type="arabicPeriod"/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Biology and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industries.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70"/>
              </a:spcBef>
              <a:buAutoNum type="arabicPeriod"/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Biology and the </a:t>
            </a:r>
            <a:r>
              <a:rPr sz="2800" b="1" spc="-10" dirty="0">
                <a:latin typeface="Calibri"/>
                <a:cs typeface="Calibri"/>
              </a:rPr>
              <a:t>fresh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waters.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70"/>
              </a:spcBef>
              <a:buAutoNum type="arabicPeriod"/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Biology and the </a:t>
            </a:r>
            <a:r>
              <a:rPr sz="2800" b="1" spc="-5" dirty="0">
                <a:latin typeface="Calibri"/>
                <a:cs typeface="Calibri"/>
              </a:rPr>
              <a:t>marine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spc="-20" dirty="0">
                <a:latin typeface="Calibri"/>
                <a:cs typeface="Calibri"/>
              </a:rPr>
              <a:t>waters.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65"/>
              </a:spcBef>
              <a:buAutoNum type="arabicPeriod"/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Biology and the ecology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(environment).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70"/>
              </a:spcBef>
              <a:buAutoNum type="arabicPeriod"/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Biology and the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spc="-40" dirty="0">
                <a:latin typeface="Calibri"/>
                <a:cs typeface="Calibri"/>
              </a:rPr>
              <a:t>weather.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70"/>
              </a:spcBef>
              <a:buAutoNum type="arabicPeriod"/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Biology and</a:t>
            </a:r>
            <a:r>
              <a:rPr sz="2800" b="1" spc="-6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genetic.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70"/>
              </a:spcBef>
              <a:buAutoNum type="arabicPeriod"/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Biology and the</a:t>
            </a:r>
            <a:r>
              <a:rPr sz="2800" b="1" spc="-114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sanitary.</a:t>
            </a:r>
            <a:endParaRPr sz="2800" dirty="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065"/>
              </a:spcBef>
              <a:buAutoNum type="arabicPeriod"/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Biology and the wild</a:t>
            </a:r>
            <a:r>
              <a:rPr sz="2800" b="1" spc="-125" dirty="0">
                <a:latin typeface="Calibri"/>
                <a:cs typeface="Calibri"/>
              </a:rPr>
              <a:t> </a:t>
            </a:r>
            <a:r>
              <a:rPr sz="2800" b="1" spc="-15" dirty="0">
                <a:latin typeface="Calibri"/>
                <a:cs typeface="Calibri"/>
              </a:rPr>
              <a:t>life.</a:t>
            </a:r>
            <a:endParaRPr sz="2800" dirty="0">
              <a:latin typeface="Calibri"/>
              <a:cs typeface="Calibri"/>
            </a:endParaRPr>
          </a:p>
          <a:p>
            <a:pPr marL="12700" marR="1917700">
              <a:lnSpc>
                <a:spcPts val="4910"/>
              </a:lnSpc>
              <a:spcBef>
                <a:spcPts val="340"/>
              </a:spcBef>
              <a:buAutoNum type="arabicPeriod"/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Biology and the economics.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10.Biology and the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veterinary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2214" y="533222"/>
            <a:ext cx="749173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5" dirty="0">
                <a:solidFill>
                  <a:srgbClr val="006FC0"/>
                </a:solidFill>
              </a:rPr>
              <a:t>The </a:t>
            </a:r>
            <a:r>
              <a:rPr sz="4800" spc="-10" dirty="0">
                <a:solidFill>
                  <a:srgbClr val="006FC0"/>
                </a:solidFill>
              </a:rPr>
              <a:t>kingdom </a:t>
            </a:r>
            <a:r>
              <a:rPr sz="4800" dirty="0">
                <a:solidFill>
                  <a:srgbClr val="006FC0"/>
                </a:solidFill>
              </a:rPr>
              <a:t>of living</a:t>
            </a:r>
            <a:r>
              <a:rPr sz="4800" spc="-85" dirty="0">
                <a:solidFill>
                  <a:srgbClr val="006FC0"/>
                </a:solidFill>
              </a:rPr>
              <a:t> </a:t>
            </a:r>
            <a:r>
              <a:rPr sz="4800" spc="-5" dirty="0">
                <a:solidFill>
                  <a:srgbClr val="006FC0"/>
                </a:solidFill>
              </a:rPr>
              <a:t>things:-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1712214" y="1385696"/>
            <a:ext cx="9627235" cy="2961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7000"/>
              </a:lnSpc>
              <a:spcBef>
                <a:spcPts val="95"/>
              </a:spcBef>
            </a:pPr>
            <a:r>
              <a:rPr sz="3600" spc="-5" dirty="0">
                <a:latin typeface="Calibri"/>
                <a:cs typeface="Calibri"/>
              </a:rPr>
              <a:t>Biologists </a:t>
            </a:r>
            <a:r>
              <a:rPr sz="3600" dirty="0">
                <a:latin typeface="Calibri"/>
                <a:cs typeface="Calibri"/>
              </a:rPr>
              <a:t>in </a:t>
            </a:r>
            <a:r>
              <a:rPr sz="3600" spc="-10" dirty="0">
                <a:latin typeface="Calibri"/>
                <a:cs typeface="Calibri"/>
              </a:rPr>
              <a:t>the </a:t>
            </a:r>
            <a:r>
              <a:rPr sz="3600" spc="-25" dirty="0">
                <a:latin typeface="Calibri"/>
                <a:cs typeface="Calibri"/>
              </a:rPr>
              <a:t>first strong </a:t>
            </a:r>
            <a:r>
              <a:rPr sz="3600" spc="-10" dirty="0">
                <a:latin typeface="Calibri"/>
                <a:cs typeface="Calibri"/>
              </a:rPr>
              <a:t>gives </a:t>
            </a:r>
            <a:r>
              <a:rPr sz="3600" dirty="0">
                <a:latin typeface="Calibri"/>
                <a:cs typeface="Calibri"/>
              </a:rPr>
              <a:t>us </a:t>
            </a:r>
            <a:r>
              <a:rPr sz="3600" spc="-20" dirty="0">
                <a:latin typeface="Calibri"/>
                <a:cs typeface="Calibri"/>
              </a:rPr>
              <a:t>four </a:t>
            </a:r>
            <a:r>
              <a:rPr sz="3600" spc="-10" dirty="0">
                <a:latin typeface="Calibri"/>
                <a:cs typeface="Calibri"/>
              </a:rPr>
              <a:t>kingdoms,  </a:t>
            </a:r>
            <a:r>
              <a:rPr sz="3600" dirty="0">
                <a:latin typeface="Calibri"/>
                <a:cs typeface="Calibri"/>
              </a:rPr>
              <a:t>which </a:t>
            </a:r>
            <a:r>
              <a:rPr sz="3600" spc="-25" dirty="0">
                <a:latin typeface="Calibri"/>
                <a:cs typeface="Calibri"/>
              </a:rPr>
              <a:t>we </a:t>
            </a:r>
            <a:r>
              <a:rPr sz="3600" spc="-10" dirty="0">
                <a:latin typeface="Calibri"/>
                <a:cs typeface="Calibri"/>
              </a:rPr>
              <a:t>can call the </a:t>
            </a:r>
            <a:r>
              <a:rPr sz="3600" spc="-5" dirty="0">
                <a:latin typeface="Calibri"/>
                <a:cs typeface="Calibri"/>
              </a:rPr>
              <a:t>animal </a:t>
            </a:r>
            <a:r>
              <a:rPr sz="3600" spc="-10" dirty="0">
                <a:latin typeface="Calibri"/>
                <a:cs typeface="Calibri"/>
              </a:rPr>
              <a:t>kingdom, </a:t>
            </a:r>
            <a:r>
              <a:rPr sz="3600" dirty="0">
                <a:latin typeface="Calibri"/>
                <a:cs typeface="Calibri"/>
              </a:rPr>
              <a:t>the </a:t>
            </a:r>
            <a:r>
              <a:rPr sz="3600" spc="-10" dirty="0">
                <a:latin typeface="Calibri"/>
                <a:cs typeface="Calibri"/>
              </a:rPr>
              <a:t>plant  kingdom, </a:t>
            </a:r>
            <a:r>
              <a:rPr sz="3600" spc="-15" dirty="0">
                <a:latin typeface="Calibri"/>
                <a:cs typeface="Calibri"/>
              </a:rPr>
              <a:t>monera </a:t>
            </a:r>
            <a:r>
              <a:rPr sz="3600" spc="-10" dirty="0">
                <a:latin typeface="Calibri"/>
                <a:cs typeface="Calibri"/>
              </a:rPr>
              <a:t>kingdom, </a:t>
            </a:r>
            <a:r>
              <a:rPr sz="3600" dirty="0">
                <a:latin typeface="Calibri"/>
                <a:cs typeface="Calibri"/>
              </a:rPr>
              <a:t>and </a:t>
            </a:r>
            <a:r>
              <a:rPr sz="3600" spc="-25" dirty="0">
                <a:latin typeface="Calibri"/>
                <a:cs typeface="Calibri"/>
              </a:rPr>
              <a:t>Protista </a:t>
            </a:r>
            <a:r>
              <a:rPr sz="3600" spc="-10" dirty="0">
                <a:latin typeface="Calibri"/>
                <a:cs typeface="Calibri"/>
              </a:rPr>
              <a:t>kingdom,  </a:t>
            </a:r>
            <a:r>
              <a:rPr sz="3600" dirty="0">
                <a:latin typeface="Calibri"/>
                <a:cs typeface="Calibri"/>
              </a:rPr>
              <a:t>each </a:t>
            </a:r>
            <a:r>
              <a:rPr sz="3600" spc="-10" dirty="0">
                <a:latin typeface="Calibri"/>
                <a:cs typeface="Calibri"/>
              </a:rPr>
              <a:t>one </a:t>
            </a:r>
            <a:r>
              <a:rPr sz="3600" spc="-5" dirty="0">
                <a:latin typeface="Calibri"/>
                <a:cs typeface="Calibri"/>
              </a:rPr>
              <a:t>of </a:t>
            </a:r>
            <a:r>
              <a:rPr sz="3600" spc="-10" dirty="0">
                <a:latin typeface="Calibri"/>
                <a:cs typeface="Calibri"/>
              </a:rPr>
              <a:t>these kingdoms </a:t>
            </a:r>
            <a:r>
              <a:rPr sz="3600" spc="-15" dirty="0">
                <a:latin typeface="Calibri"/>
                <a:cs typeface="Calibri"/>
              </a:rPr>
              <a:t>are </a:t>
            </a:r>
            <a:r>
              <a:rPr sz="3600" spc="-30" dirty="0">
                <a:latin typeface="Calibri"/>
                <a:cs typeface="Calibri"/>
              </a:rPr>
              <a:t>differ </a:t>
            </a:r>
            <a:r>
              <a:rPr sz="3600" spc="-20" dirty="0">
                <a:latin typeface="Calibri"/>
                <a:cs typeface="Calibri"/>
              </a:rPr>
              <a:t>from </a:t>
            </a:r>
            <a:r>
              <a:rPr sz="3600" dirty="0">
                <a:latin typeface="Calibri"/>
                <a:cs typeface="Calibri"/>
              </a:rPr>
              <a:t>the  </a:t>
            </a:r>
            <a:r>
              <a:rPr sz="3600" spc="-15" dirty="0">
                <a:latin typeface="Calibri"/>
                <a:cs typeface="Calibri"/>
              </a:rPr>
              <a:t>others </a:t>
            </a:r>
            <a:r>
              <a:rPr sz="3600" spc="-5" dirty="0">
                <a:latin typeface="Calibri"/>
                <a:cs typeface="Calibri"/>
              </a:rPr>
              <a:t>by some distinguished</a:t>
            </a:r>
            <a:r>
              <a:rPr sz="3600" spc="-60" dirty="0">
                <a:latin typeface="Calibri"/>
                <a:cs typeface="Calibri"/>
              </a:rPr>
              <a:t> </a:t>
            </a:r>
            <a:r>
              <a:rPr sz="3600" spc="-20" dirty="0">
                <a:latin typeface="Calibri"/>
                <a:cs typeface="Calibri"/>
              </a:rPr>
              <a:t>characters.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0"/>
            <a:ext cx="1122045" cy="5329555"/>
          </a:xfrm>
          <a:custGeom>
            <a:avLst/>
            <a:gdLst/>
            <a:ahLst/>
            <a:cxnLst/>
            <a:rect l="l" t="t" r="r" b="b"/>
            <a:pathLst>
              <a:path w="1122045" h="5329555">
                <a:moveTo>
                  <a:pt x="1121664" y="0"/>
                </a:moveTo>
                <a:lnTo>
                  <a:pt x="867791" y="0"/>
                </a:lnTo>
                <a:lnTo>
                  <a:pt x="0" y="5286502"/>
                </a:lnTo>
                <a:lnTo>
                  <a:pt x="247497" y="5329428"/>
                </a:lnTo>
                <a:lnTo>
                  <a:pt x="1121664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50876" y="0"/>
            <a:ext cx="1117600" cy="5278120"/>
          </a:xfrm>
          <a:custGeom>
            <a:avLst/>
            <a:gdLst/>
            <a:ahLst/>
            <a:cxnLst/>
            <a:rect l="l" t="t" r="r" b="b"/>
            <a:pathLst>
              <a:path w="1117600" h="5278120">
                <a:moveTo>
                  <a:pt x="1117092" y="0"/>
                </a:moveTo>
                <a:lnTo>
                  <a:pt x="864793" y="0"/>
                </a:lnTo>
                <a:lnTo>
                  <a:pt x="0" y="5239512"/>
                </a:lnTo>
                <a:lnTo>
                  <a:pt x="249123" y="5277612"/>
                </a:lnTo>
                <a:lnTo>
                  <a:pt x="1117092" y="0"/>
                </a:lnTo>
                <a:close/>
              </a:path>
            </a:pathLst>
          </a:custGeom>
          <a:solidFill>
            <a:srgbClr val="58585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50876" y="5239511"/>
            <a:ext cx="1228725" cy="1618615"/>
          </a:xfrm>
          <a:custGeom>
            <a:avLst/>
            <a:gdLst/>
            <a:ahLst/>
            <a:cxnLst/>
            <a:rect l="l" t="t" r="r" b="b"/>
            <a:pathLst>
              <a:path w="1228725" h="1618615">
                <a:moveTo>
                  <a:pt x="0" y="0"/>
                </a:moveTo>
                <a:lnTo>
                  <a:pt x="1174369" y="1618487"/>
                </a:lnTo>
                <a:lnTo>
                  <a:pt x="1228344" y="1618487"/>
                </a:lnTo>
                <a:lnTo>
                  <a:pt x="0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7200" y="5291328"/>
            <a:ext cx="1495425" cy="1567180"/>
          </a:xfrm>
          <a:custGeom>
            <a:avLst/>
            <a:gdLst/>
            <a:ahLst/>
            <a:cxnLst/>
            <a:rect l="l" t="t" r="r" b="b"/>
            <a:pathLst>
              <a:path w="1495425" h="1567179">
                <a:moveTo>
                  <a:pt x="0" y="0"/>
                </a:moveTo>
                <a:lnTo>
                  <a:pt x="1442720" y="1566672"/>
                </a:lnTo>
                <a:lnTo>
                  <a:pt x="1495044" y="1566672"/>
                </a:lnTo>
                <a:lnTo>
                  <a:pt x="0" y="0"/>
                </a:lnTo>
                <a:close/>
              </a:path>
            </a:pathLst>
          </a:custGeom>
          <a:solidFill>
            <a:srgbClr val="0C5A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7200" y="5286755"/>
            <a:ext cx="2131060" cy="1571625"/>
          </a:xfrm>
          <a:custGeom>
            <a:avLst/>
            <a:gdLst/>
            <a:ahLst/>
            <a:cxnLst/>
            <a:rect l="l" t="t" r="r" b="b"/>
            <a:pathLst>
              <a:path w="2131060" h="1571625">
                <a:moveTo>
                  <a:pt x="0" y="0"/>
                </a:moveTo>
                <a:lnTo>
                  <a:pt x="0" y="4699"/>
                </a:lnTo>
                <a:lnTo>
                  <a:pt x="1495552" y="1571243"/>
                </a:lnTo>
                <a:lnTo>
                  <a:pt x="2130552" y="1571243"/>
                </a:lnTo>
                <a:lnTo>
                  <a:pt x="247662" y="42799"/>
                </a:lnTo>
                <a:lnTo>
                  <a:pt x="0" y="0"/>
                </a:lnTo>
                <a:close/>
              </a:path>
            </a:pathLst>
          </a:custGeom>
          <a:solidFill>
            <a:srgbClr val="1286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0876" y="5239511"/>
            <a:ext cx="1694814" cy="1618615"/>
          </a:xfrm>
          <a:custGeom>
            <a:avLst/>
            <a:gdLst/>
            <a:ahLst/>
            <a:cxnLst/>
            <a:rect l="l" t="t" r="r" b="b"/>
            <a:pathLst>
              <a:path w="1694814" h="1618615">
                <a:moveTo>
                  <a:pt x="0" y="0"/>
                </a:moveTo>
                <a:lnTo>
                  <a:pt x="1228217" y="1618487"/>
                </a:lnTo>
                <a:lnTo>
                  <a:pt x="1694688" y="1618487"/>
                </a:lnTo>
                <a:lnTo>
                  <a:pt x="291973" y="95250"/>
                </a:lnTo>
                <a:lnTo>
                  <a:pt x="244360" y="42799"/>
                </a:lnTo>
                <a:lnTo>
                  <a:pt x="249123" y="42799"/>
                </a:lnTo>
                <a:lnTo>
                  <a:pt x="249123" y="38100"/>
                </a:lnTo>
                <a:lnTo>
                  <a:pt x="24436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40404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600200" y="264160"/>
            <a:ext cx="50457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006FC0"/>
                </a:solidFill>
              </a:rPr>
              <a:t>Classification </a:t>
            </a:r>
            <a:r>
              <a:rPr sz="3600" dirty="0">
                <a:solidFill>
                  <a:srgbClr val="006FC0"/>
                </a:solidFill>
              </a:rPr>
              <a:t>of</a:t>
            </a:r>
            <a:r>
              <a:rPr sz="3600" spc="-65" dirty="0">
                <a:solidFill>
                  <a:srgbClr val="006FC0"/>
                </a:solidFill>
              </a:rPr>
              <a:t> </a:t>
            </a:r>
            <a:r>
              <a:rPr sz="3600" spc="-15" dirty="0">
                <a:solidFill>
                  <a:srgbClr val="006FC0"/>
                </a:solidFill>
              </a:rPr>
              <a:t>organisms</a:t>
            </a:r>
            <a:endParaRPr sz="3600" dirty="0"/>
          </a:p>
        </p:txBody>
      </p:sp>
      <p:sp>
        <p:nvSpPr>
          <p:cNvPr id="10" name="object 10"/>
          <p:cNvSpPr txBox="1"/>
          <p:nvPr/>
        </p:nvSpPr>
        <p:spPr>
          <a:xfrm>
            <a:off x="1610994" y="1005978"/>
            <a:ext cx="10200006" cy="51662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12470" algn="just">
              <a:lnSpc>
                <a:spcPct val="107100"/>
              </a:lnSpc>
              <a:spcBef>
                <a:spcPts val="100"/>
              </a:spcBef>
            </a:pPr>
            <a:r>
              <a:rPr sz="2800" b="1" spc="-10" dirty="0">
                <a:latin typeface="Calibri"/>
                <a:cs typeface="Calibri"/>
              </a:rPr>
              <a:t>Classification </a:t>
            </a:r>
            <a:r>
              <a:rPr sz="2800" b="1" dirty="0">
                <a:latin typeface="Calibri"/>
                <a:cs typeface="Calibri"/>
              </a:rPr>
              <a:t>is a </a:t>
            </a:r>
            <a:r>
              <a:rPr sz="2800" b="1" spc="-10" dirty="0">
                <a:latin typeface="Calibri"/>
                <a:cs typeface="Calibri"/>
              </a:rPr>
              <a:t>man </a:t>
            </a:r>
            <a:r>
              <a:rPr sz="2800" b="1" spc="-25" dirty="0">
                <a:latin typeface="Calibri"/>
                <a:cs typeface="Calibri"/>
              </a:rPr>
              <a:t>make </a:t>
            </a:r>
            <a:r>
              <a:rPr sz="2800" b="1" spc="-30" dirty="0">
                <a:latin typeface="Calibri"/>
                <a:cs typeface="Calibri"/>
              </a:rPr>
              <a:t>system </a:t>
            </a:r>
            <a:r>
              <a:rPr sz="2800" b="1" spc="-20" dirty="0">
                <a:latin typeface="Calibri"/>
                <a:cs typeface="Calibri"/>
              </a:rPr>
              <a:t>for </a:t>
            </a:r>
            <a:r>
              <a:rPr sz="2800" b="1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orderly </a:t>
            </a:r>
            <a:r>
              <a:rPr sz="2800" b="1" spc="-25" dirty="0">
                <a:latin typeface="Calibri"/>
                <a:cs typeface="Calibri"/>
              </a:rPr>
              <a:t>storage </a:t>
            </a:r>
            <a:r>
              <a:rPr sz="2800" b="1" spc="-5" dirty="0">
                <a:latin typeface="Calibri"/>
                <a:cs typeface="Calibri"/>
              </a:rPr>
              <a:t>and  </a:t>
            </a:r>
            <a:r>
              <a:rPr sz="2800" b="1" spc="-15" dirty="0">
                <a:latin typeface="Calibri"/>
                <a:cs typeface="Calibri"/>
              </a:rPr>
              <a:t>retrieval </a:t>
            </a:r>
            <a:r>
              <a:rPr sz="2800" b="1" dirty="0">
                <a:latin typeface="Calibri"/>
                <a:cs typeface="Calibri"/>
              </a:rPr>
              <a:t>of things or bits of </a:t>
            </a:r>
            <a:r>
              <a:rPr sz="2800" b="1" spc="-15" dirty="0">
                <a:latin typeface="Calibri"/>
                <a:cs typeface="Calibri"/>
              </a:rPr>
              <a:t>information </a:t>
            </a:r>
            <a:r>
              <a:rPr sz="2800" b="1" spc="-5" dirty="0">
                <a:latin typeface="Calibri"/>
                <a:cs typeface="Calibri"/>
              </a:rPr>
              <a:t>about </a:t>
            </a:r>
            <a:r>
              <a:rPr sz="2800" b="1" dirty="0">
                <a:latin typeface="Calibri"/>
                <a:cs typeface="Calibri"/>
              </a:rPr>
              <a:t>them.</a:t>
            </a:r>
            <a:endParaRPr sz="2800" dirty="0">
              <a:latin typeface="Calibri"/>
              <a:cs typeface="Calibri"/>
            </a:endParaRPr>
          </a:p>
          <a:p>
            <a:pPr marL="12700" marR="5080" algn="just">
              <a:lnSpc>
                <a:spcPct val="107000"/>
              </a:lnSpc>
              <a:spcBef>
                <a:spcPts val="790"/>
              </a:spcBef>
            </a:pPr>
            <a:r>
              <a:rPr sz="2800" b="1" dirty="0">
                <a:latin typeface="Calibri"/>
                <a:cs typeface="Calibri"/>
              </a:rPr>
              <a:t>In </a:t>
            </a:r>
            <a:r>
              <a:rPr sz="2800" b="1" spc="-5" dirty="0">
                <a:latin typeface="Calibri"/>
                <a:cs typeface="Calibri"/>
              </a:rPr>
              <a:t>biology </a:t>
            </a:r>
            <a:r>
              <a:rPr sz="2800" b="1" dirty="0">
                <a:latin typeface="Calibri"/>
                <a:cs typeface="Calibri"/>
              </a:rPr>
              <a:t>the </a:t>
            </a:r>
            <a:r>
              <a:rPr sz="2800" b="1" spc="-20" dirty="0">
                <a:latin typeface="Calibri"/>
                <a:cs typeface="Calibri"/>
              </a:rPr>
              <a:t>different </a:t>
            </a:r>
            <a:r>
              <a:rPr sz="2800" b="1" spc="-5" dirty="0">
                <a:latin typeface="Calibri"/>
                <a:cs typeface="Calibri"/>
              </a:rPr>
              <a:t>kinds </a:t>
            </a:r>
            <a:r>
              <a:rPr sz="2800" b="1" dirty="0">
                <a:latin typeface="Calibri"/>
                <a:cs typeface="Calibri"/>
              </a:rPr>
              <a:t>of </a:t>
            </a:r>
            <a:r>
              <a:rPr sz="2800" b="1" spc="-15" dirty="0">
                <a:latin typeface="Calibri"/>
                <a:cs typeface="Calibri"/>
              </a:rPr>
              <a:t>organism </a:t>
            </a:r>
            <a:r>
              <a:rPr sz="2800" b="1" spc="-5" dirty="0">
                <a:latin typeface="Calibri"/>
                <a:cs typeface="Calibri"/>
              </a:rPr>
              <a:t>run </a:t>
            </a:r>
            <a:r>
              <a:rPr sz="2800" b="1" spc="-15" dirty="0">
                <a:latin typeface="Calibri"/>
                <a:cs typeface="Calibri"/>
              </a:rPr>
              <a:t>into </a:t>
            </a:r>
            <a:r>
              <a:rPr sz="2800" b="1" spc="-10" dirty="0">
                <a:latin typeface="Calibri"/>
                <a:cs typeface="Calibri"/>
              </a:rPr>
              <a:t>millions. </a:t>
            </a:r>
            <a:r>
              <a:rPr sz="2800" b="1" spc="-20" dirty="0">
                <a:latin typeface="Calibri"/>
                <a:cs typeface="Calibri"/>
              </a:rPr>
              <a:t>before  we </a:t>
            </a:r>
            <a:r>
              <a:rPr sz="2800" b="1" spc="-5" dirty="0">
                <a:latin typeface="Calibri"/>
                <a:cs typeface="Calibri"/>
              </a:rPr>
              <a:t>can </a:t>
            </a:r>
            <a:r>
              <a:rPr sz="2800" b="1" spc="-25" dirty="0">
                <a:latin typeface="Calibri"/>
                <a:cs typeface="Calibri"/>
              </a:rPr>
              <a:t>refer </a:t>
            </a:r>
            <a:r>
              <a:rPr sz="2800" b="1" spc="-15" dirty="0">
                <a:latin typeface="Calibri"/>
                <a:cs typeface="Calibri"/>
              </a:rPr>
              <a:t>to </a:t>
            </a:r>
            <a:r>
              <a:rPr sz="2800" b="1" dirty="0">
                <a:latin typeface="Calibri"/>
                <a:cs typeface="Calibri"/>
              </a:rPr>
              <a:t>them </a:t>
            </a:r>
            <a:r>
              <a:rPr sz="2800" b="1" spc="-5" dirty="0">
                <a:latin typeface="Calibri"/>
                <a:cs typeface="Calibri"/>
              </a:rPr>
              <a:t>each has </a:t>
            </a:r>
            <a:r>
              <a:rPr sz="2800" b="1" spc="-10" dirty="0">
                <a:latin typeface="Calibri"/>
                <a:cs typeface="Calibri"/>
              </a:rPr>
              <a:t>to </a:t>
            </a:r>
            <a:r>
              <a:rPr sz="2800" b="1" spc="-25" dirty="0">
                <a:latin typeface="Calibri"/>
                <a:cs typeface="Calibri"/>
              </a:rPr>
              <a:t>have </a:t>
            </a:r>
            <a:r>
              <a:rPr sz="2800" b="1" dirty="0">
                <a:latin typeface="Calibri"/>
                <a:cs typeface="Calibri"/>
              </a:rPr>
              <a:t>a </a:t>
            </a:r>
            <a:r>
              <a:rPr sz="2800" b="1" spc="-5" dirty="0">
                <a:latin typeface="Calibri"/>
                <a:cs typeface="Calibri"/>
              </a:rPr>
              <a:t>name and </a:t>
            </a:r>
            <a:r>
              <a:rPr sz="2800" b="1" spc="-20" dirty="0">
                <a:latin typeface="Calibri"/>
                <a:cs typeface="Calibri"/>
              </a:rPr>
              <a:t>preferably </a:t>
            </a:r>
            <a:r>
              <a:rPr sz="2800" b="1" dirty="0">
                <a:latin typeface="Calibri"/>
                <a:cs typeface="Calibri"/>
              </a:rPr>
              <a:t>an  </a:t>
            </a:r>
            <a:r>
              <a:rPr sz="2800" b="1" spc="-15" dirty="0">
                <a:latin typeface="Calibri"/>
                <a:cs typeface="Calibri"/>
              </a:rPr>
              <a:t>allotted </a:t>
            </a:r>
            <a:r>
              <a:rPr sz="2800" b="1" dirty="0">
                <a:latin typeface="Calibri"/>
                <a:cs typeface="Calibri"/>
              </a:rPr>
              <a:t>place </a:t>
            </a:r>
            <a:r>
              <a:rPr sz="2800" b="1" spc="-10" dirty="0">
                <a:latin typeface="Calibri"/>
                <a:cs typeface="Calibri"/>
              </a:rPr>
              <a:t>in </a:t>
            </a:r>
            <a:r>
              <a:rPr sz="2800" b="1" spc="-5" dirty="0">
                <a:latin typeface="Calibri"/>
                <a:cs typeface="Calibri"/>
              </a:rPr>
              <a:t>classification </a:t>
            </a:r>
            <a:r>
              <a:rPr sz="2800" b="1" spc="-25" dirty="0">
                <a:latin typeface="Calibri"/>
                <a:cs typeface="Calibri"/>
              </a:rPr>
              <a:t>system </a:t>
            </a:r>
            <a:r>
              <a:rPr sz="2800" b="1" spc="-5" dirty="0">
                <a:latin typeface="Calibri"/>
                <a:cs typeface="Calibri"/>
              </a:rPr>
              <a:t>which </a:t>
            </a:r>
            <a:r>
              <a:rPr sz="2800" b="1" spc="-10" dirty="0">
                <a:latin typeface="Calibri"/>
                <a:cs typeface="Calibri"/>
              </a:rPr>
              <a:t>shows </a:t>
            </a:r>
            <a:r>
              <a:rPr sz="2800" b="1" dirty="0">
                <a:latin typeface="Calibri"/>
                <a:cs typeface="Calibri"/>
              </a:rPr>
              <a:t>its </a:t>
            </a:r>
            <a:r>
              <a:rPr sz="2800" b="1" spc="-10" dirty="0">
                <a:latin typeface="Calibri"/>
                <a:cs typeface="Calibri"/>
              </a:rPr>
              <a:t>relationship  </a:t>
            </a:r>
            <a:r>
              <a:rPr sz="2800" b="1" spc="-5" dirty="0">
                <a:latin typeface="Calibri"/>
                <a:cs typeface="Calibri"/>
              </a:rPr>
              <a:t>with </a:t>
            </a:r>
            <a:r>
              <a:rPr sz="2800" b="1" dirty="0">
                <a:latin typeface="Calibri"/>
                <a:cs typeface="Calibri"/>
              </a:rPr>
              <a:t>other </a:t>
            </a:r>
            <a:r>
              <a:rPr sz="2800" b="1" spc="-10" dirty="0">
                <a:latin typeface="Calibri"/>
                <a:cs typeface="Calibri"/>
              </a:rPr>
              <a:t>organisms. </a:t>
            </a:r>
            <a:r>
              <a:rPr sz="2800" b="1" spc="-5" dirty="0">
                <a:latin typeface="Calibri"/>
                <a:cs typeface="Calibri"/>
              </a:rPr>
              <a:t>Naming </a:t>
            </a:r>
            <a:r>
              <a:rPr sz="2800" b="1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classification </a:t>
            </a:r>
            <a:r>
              <a:rPr sz="2800" b="1" spc="-15" dirty="0">
                <a:latin typeface="Calibri"/>
                <a:cs typeface="Calibri"/>
              </a:rPr>
              <a:t>provide </a:t>
            </a:r>
            <a:r>
              <a:rPr lang="ar-IQ" sz="2800" b="1" spc="-15" dirty="0">
                <a:latin typeface="Calibri"/>
                <a:cs typeface="Calibri"/>
              </a:rPr>
              <a:t/>
            </a:r>
            <a:br>
              <a:rPr lang="ar-IQ" sz="2800" b="1" spc="-15" dirty="0">
                <a:latin typeface="Calibri"/>
                <a:cs typeface="Calibri"/>
              </a:rPr>
            </a:br>
            <a:r>
              <a:rPr sz="2800" b="1" dirty="0" smtClean="0">
                <a:latin typeface="Calibri"/>
                <a:cs typeface="Calibri"/>
              </a:rPr>
              <a:t>a </a:t>
            </a:r>
            <a:r>
              <a:rPr sz="2800" b="1" spc="-10" dirty="0">
                <a:latin typeface="Calibri"/>
                <a:cs typeface="Calibri"/>
              </a:rPr>
              <a:t>terminology essential </a:t>
            </a:r>
            <a:r>
              <a:rPr sz="2800" b="1" dirty="0">
                <a:latin typeface="Calibri"/>
                <a:cs typeface="Calibri"/>
              </a:rPr>
              <a:t>in the </a:t>
            </a:r>
            <a:r>
              <a:rPr sz="2800" b="1" spc="-25" dirty="0">
                <a:latin typeface="Calibri"/>
                <a:cs typeface="Calibri"/>
              </a:rPr>
              <a:t>exchange </a:t>
            </a:r>
            <a:r>
              <a:rPr sz="2800" b="1" dirty="0">
                <a:latin typeface="Calibri"/>
                <a:cs typeface="Calibri"/>
              </a:rPr>
              <a:t>of </a:t>
            </a:r>
            <a:r>
              <a:rPr sz="2800" b="1" spc="-10" dirty="0">
                <a:latin typeface="Calibri"/>
                <a:cs typeface="Calibri"/>
              </a:rPr>
              <a:t>knowledge </a:t>
            </a:r>
            <a:r>
              <a:rPr sz="2800" b="1" spc="-5" dirty="0">
                <a:latin typeface="Calibri"/>
                <a:cs typeface="Calibri"/>
              </a:rPr>
              <a:t>and ideas </a:t>
            </a:r>
            <a:r>
              <a:rPr sz="2800" b="1" dirty="0">
                <a:latin typeface="Calibri"/>
                <a:cs typeface="Calibri"/>
              </a:rPr>
              <a:t>in  </a:t>
            </a:r>
            <a:r>
              <a:rPr sz="2800" b="1" spc="-15" dirty="0">
                <a:latin typeface="Calibri"/>
                <a:cs typeface="Calibri"/>
              </a:rPr>
              <a:t>research </a:t>
            </a:r>
            <a:r>
              <a:rPr sz="2800" b="1" spc="-5" dirty="0">
                <a:latin typeface="Calibri"/>
                <a:cs typeface="Calibri"/>
              </a:rPr>
              <a:t>and </a:t>
            </a:r>
            <a:r>
              <a:rPr sz="2800" b="1" spc="-10" dirty="0">
                <a:latin typeface="Calibri"/>
                <a:cs typeface="Calibri"/>
              </a:rPr>
              <a:t>teaching. </a:t>
            </a:r>
            <a:r>
              <a:rPr sz="2800" b="1" spc="-5" dirty="0">
                <a:latin typeface="Calibri"/>
                <a:cs typeface="Calibri"/>
              </a:rPr>
              <a:t>The </a:t>
            </a:r>
            <a:r>
              <a:rPr sz="2800" b="1" spc="-10" dirty="0">
                <a:latin typeface="Calibri"/>
                <a:cs typeface="Calibri"/>
              </a:rPr>
              <a:t>terminology </a:t>
            </a:r>
            <a:r>
              <a:rPr sz="2800" b="1" dirty="0">
                <a:latin typeface="Calibri"/>
                <a:cs typeface="Calibri"/>
              </a:rPr>
              <a:t>of </a:t>
            </a:r>
            <a:r>
              <a:rPr sz="2800" b="1" spc="-5" dirty="0">
                <a:latin typeface="Calibri"/>
                <a:cs typeface="Calibri"/>
              </a:rPr>
              <a:t>classification </a:t>
            </a:r>
            <a:r>
              <a:rPr sz="2800" b="1" dirty="0">
                <a:latin typeface="Calibri"/>
                <a:cs typeface="Calibri"/>
              </a:rPr>
              <a:t>is part of  the </a:t>
            </a:r>
            <a:r>
              <a:rPr sz="2800" b="1" spc="-10" dirty="0">
                <a:latin typeface="Calibri"/>
                <a:cs typeface="Calibri"/>
              </a:rPr>
              <a:t>language </a:t>
            </a:r>
            <a:r>
              <a:rPr sz="2800" b="1" dirty="0">
                <a:latin typeface="Calibri"/>
                <a:cs typeface="Calibri"/>
              </a:rPr>
              <a:t>of the science </a:t>
            </a:r>
            <a:r>
              <a:rPr sz="2800" b="1" spc="-10" dirty="0">
                <a:latin typeface="Calibri"/>
                <a:cs typeface="Calibri"/>
              </a:rPr>
              <a:t>of </a:t>
            </a:r>
            <a:r>
              <a:rPr sz="2800" b="1" spc="-30" dirty="0">
                <a:latin typeface="Calibri"/>
                <a:cs typeface="Calibri"/>
              </a:rPr>
              <a:t>biology. </a:t>
            </a:r>
            <a:r>
              <a:rPr sz="2800" b="1" spc="-5" dirty="0">
                <a:solidFill>
                  <a:srgbClr val="006FC0"/>
                </a:solidFill>
                <a:latin typeface="Calibri"/>
                <a:cs typeface="Calibri"/>
              </a:rPr>
              <a:t>The Linnaean </a:t>
            </a:r>
            <a:r>
              <a:rPr sz="2800" b="1" spc="-20" dirty="0">
                <a:solidFill>
                  <a:srgbClr val="006FC0"/>
                </a:solidFill>
                <a:latin typeface="Calibri"/>
                <a:cs typeface="Calibri"/>
              </a:rPr>
              <a:t>hierarchy </a:t>
            </a:r>
            <a:r>
              <a:rPr sz="2800" b="1" spc="-5" dirty="0">
                <a:latin typeface="Calibri"/>
                <a:cs typeface="Calibri"/>
              </a:rPr>
              <a:t>has  </a:t>
            </a:r>
            <a:r>
              <a:rPr sz="2800" b="1" dirty="0">
                <a:latin typeface="Calibri"/>
                <a:cs typeface="Calibri"/>
              </a:rPr>
              <a:t>thus been </a:t>
            </a:r>
            <a:r>
              <a:rPr sz="2800" b="1" spc="-10" dirty="0">
                <a:latin typeface="Calibri"/>
                <a:cs typeface="Calibri"/>
              </a:rPr>
              <a:t>to </a:t>
            </a:r>
            <a:r>
              <a:rPr sz="2800" b="1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give </a:t>
            </a:r>
            <a:r>
              <a:rPr sz="2800" b="1" dirty="0">
                <a:latin typeface="Calibri"/>
                <a:cs typeface="Calibri"/>
              </a:rPr>
              <a:t>the </a:t>
            </a:r>
            <a:r>
              <a:rPr sz="2800" b="1" spc="-15" dirty="0">
                <a:latin typeface="Calibri"/>
                <a:cs typeface="Calibri"/>
              </a:rPr>
              <a:t>following </a:t>
            </a:r>
            <a:r>
              <a:rPr sz="2800" b="1" spc="-10" dirty="0">
                <a:latin typeface="Calibri"/>
                <a:cs typeface="Calibri"/>
              </a:rPr>
              <a:t>seven </a:t>
            </a:r>
            <a:r>
              <a:rPr sz="2800" b="1" spc="-15" dirty="0">
                <a:latin typeface="Calibri"/>
                <a:cs typeface="Calibri"/>
              </a:rPr>
              <a:t>obligatory categories into  </a:t>
            </a:r>
            <a:r>
              <a:rPr sz="2800" b="1" spc="-5" dirty="0">
                <a:latin typeface="Calibri"/>
                <a:cs typeface="Calibri"/>
              </a:rPr>
              <a:t>which </a:t>
            </a:r>
            <a:r>
              <a:rPr sz="2800" b="1" dirty="0">
                <a:latin typeface="Calibri"/>
                <a:cs typeface="Calibri"/>
              </a:rPr>
              <a:t>in </a:t>
            </a:r>
            <a:r>
              <a:rPr sz="2800" b="1" spc="-5" dirty="0">
                <a:latin typeface="Calibri"/>
                <a:cs typeface="Calibri"/>
              </a:rPr>
              <a:t>modern </a:t>
            </a:r>
            <a:r>
              <a:rPr sz="2800" b="1" spc="-20" dirty="0">
                <a:latin typeface="Calibri"/>
                <a:cs typeface="Calibri"/>
              </a:rPr>
              <a:t>taxonomic </a:t>
            </a:r>
            <a:r>
              <a:rPr sz="2800" b="1" spc="-10" dirty="0">
                <a:latin typeface="Calibri"/>
                <a:cs typeface="Calibri"/>
              </a:rPr>
              <a:t>practice </a:t>
            </a:r>
            <a:r>
              <a:rPr sz="2800" b="1" spc="-5" dirty="0">
                <a:latin typeface="Calibri"/>
                <a:cs typeface="Calibri"/>
              </a:rPr>
              <a:t>all </a:t>
            </a:r>
            <a:r>
              <a:rPr sz="2800" b="1" spc="-10" dirty="0">
                <a:latin typeface="Calibri"/>
                <a:cs typeface="Calibri"/>
              </a:rPr>
              <a:t>animals </a:t>
            </a:r>
            <a:r>
              <a:rPr sz="2800" b="1" spc="-15" dirty="0">
                <a:latin typeface="Calibri"/>
                <a:cs typeface="Calibri"/>
              </a:rPr>
              <a:t>must </a:t>
            </a:r>
            <a:r>
              <a:rPr sz="2800" b="1" dirty="0">
                <a:latin typeface="Calibri"/>
                <a:cs typeface="Calibri"/>
              </a:rPr>
              <a:t>be</a:t>
            </a:r>
            <a:r>
              <a:rPr sz="2800" b="1" spc="45" dirty="0">
                <a:latin typeface="Calibri"/>
                <a:cs typeface="Calibri"/>
              </a:rPr>
              <a:t> </a:t>
            </a:r>
            <a:r>
              <a:rPr sz="2800" b="1" spc="-5" dirty="0">
                <a:latin typeface="Calibri"/>
                <a:cs typeface="Calibri"/>
              </a:rPr>
              <a:t>classified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340864" y="222506"/>
            <a:ext cx="2940558" cy="11163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84320" y="718566"/>
            <a:ext cx="2242566" cy="11163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651251" y="409017"/>
            <a:ext cx="3352800" cy="1069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110"/>
              </a:lnSpc>
              <a:spcBef>
                <a:spcPts val="95"/>
              </a:spcBef>
            </a:pPr>
            <a:r>
              <a:rPr sz="4000" b="0" spc="-5" dirty="0">
                <a:solidFill>
                  <a:srgbClr val="000000"/>
                </a:solidFill>
                <a:latin typeface="Corbel"/>
                <a:cs typeface="Corbel"/>
              </a:rPr>
              <a:t>Kingdome</a:t>
            </a:r>
            <a:endParaRPr sz="4000" dirty="0">
              <a:latin typeface="Corbel"/>
              <a:cs typeface="Corbel"/>
            </a:endParaRPr>
          </a:p>
          <a:p>
            <a:pPr marL="1755775">
              <a:lnSpc>
                <a:spcPts val="4110"/>
              </a:lnSpc>
            </a:pPr>
            <a:r>
              <a:rPr sz="4000" b="0" spc="-5" dirty="0">
                <a:solidFill>
                  <a:srgbClr val="000000"/>
                </a:solidFill>
                <a:latin typeface="Corbel"/>
                <a:cs typeface="Corbel"/>
              </a:rPr>
              <a:t>phyl</a:t>
            </a:r>
            <a:r>
              <a:rPr sz="4000" b="0" spc="-20" dirty="0">
                <a:solidFill>
                  <a:srgbClr val="000000"/>
                </a:solidFill>
                <a:latin typeface="Corbel"/>
                <a:cs typeface="Corbel"/>
              </a:rPr>
              <a:t>u</a:t>
            </a:r>
            <a:r>
              <a:rPr sz="4000" b="0" spc="-5" dirty="0">
                <a:solidFill>
                  <a:srgbClr val="000000"/>
                </a:solidFill>
                <a:latin typeface="Corbel"/>
                <a:cs typeface="Corbel"/>
              </a:rPr>
              <a:t>m</a:t>
            </a:r>
            <a:endParaRPr sz="4000" dirty="0">
              <a:latin typeface="Corbel"/>
              <a:cs typeface="Corbe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268467" y="1152907"/>
            <a:ext cx="1658874" cy="111632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577585" y="1278002"/>
            <a:ext cx="102361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orbel"/>
                <a:cs typeface="Corbel"/>
              </a:rPr>
              <a:t>class</a:t>
            </a:r>
            <a:endParaRPr sz="4000">
              <a:latin typeface="Corbel"/>
              <a:cs typeface="Corbe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865876" y="1512571"/>
            <a:ext cx="1796033" cy="111633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635495" y="2000251"/>
            <a:ext cx="1968246" cy="111632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438643" y="2465070"/>
            <a:ext cx="2090166" cy="111633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175628" y="1689100"/>
            <a:ext cx="2926715" cy="15875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4320"/>
              </a:lnSpc>
              <a:spcBef>
                <a:spcPts val="95"/>
              </a:spcBef>
            </a:pPr>
            <a:r>
              <a:rPr sz="4000" spc="-10" dirty="0">
                <a:latin typeface="Corbel"/>
                <a:cs typeface="Corbel"/>
              </a:rPr>
              <a:t>order</a:t>
            </a:r>
            <a:endParaRPr sz="4000" dirty="0">
              <a:latin typeface="Corbel"/>
              <a:cs typeface="Corbel"/>
            </a:endParaRPr>
          </a:p>
          <a:p>
            <a:pPr marL="782320">
              <a:lnSpc>
                <a:spcPts val="3750"/>
              </a:lnSpc>
            </a:pPr>
            <a:r>
              <a:rPr sz="4000" spc="-5" dirty="0">
                <a:latin typeface="Corbel"/>
                <a:cs typeface="Corbel"/>
              </a:rPr>
              <a:t>family</a:t>
            </a:r>
            <a:endParaRPr sz="4000" dirty="0">
              <a:latin typeface="Corbel"/>
              <a:cs typeface="Corbel"/>
            </a:endParaRPr>
          </a:p>
          <a:p>
            <a:pPr marL="1584960">
              <a:lnSpc>
                <a:spcPts val="4230"/>
              </a:lnSpc>
            </a:pPr>
            <a:r>
              <a:rPr sz="4000" spc="-5" dirty="0">
                <a:latin typeface="Corbel"/>
                <a:cs typeface="Corbel"/>
              </a:rPr>
              <a:t>Genus</a:t>
            </a:r>
            <a:endParaRPr sz="4000" dirty="0">
              <a:latin typeface="Corbel"/>
              <a:cs typeface="Corbe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360664" y="2971800"/>
            <a:ext cx="2032253" cy="111633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8671686" y="3098800"/>
            <a:ext cx="129921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latin typeface="Corbel"/>
                <a:cs typeface="Corbel"/>
              </a:rPr>
              <a:t>spic</a:t>
            </a:r>
            <a:r>
              <a:rPr sz="4000" spc="5" dirty="0">
                <a:latin typeface="Corbel"/>
                <a:cs typeface="Corbel"/>
              </a:rPr>
              <a:t>e</a:t>
            </a:r>
            <a:r>
              <a:rPr sz="4000" spc="-5" dirty="0">
                <a:latin typeface="Corbel"/>
                <a:cs typeface="Corbel"/>
              </a:rPr>
              <a:t>s</a:t>
            </a:r>
            <a:endParaRPr sz="4000" dirty="0">
              <a:latin typeface="Corbel"/>
              <a:cs typeface="Corbel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2116326" y="3505200"/>
            <a:ext cx="9295131" cy="2987997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sz="2800" spc="-5" dirty="0"/>
              <a:t>The kingdom </a:t>
            </a:r>
            <a:r>
              <a:rPr sz="2800" dirty="0"/>
              <a:t>of</a:t>
            </a:r>
            <a:r>
              <a:rPr sz="2800" spc="-35" dirty="0"/>
              <a:t> </a:t>
            </a:r>
            <a:r>
              <a:rPr sz="2800" spc="-15" dirty="0"/>
              <a:t>life</a:t>
            </a:r>
          </a:p>
          <a:p>
            <a:pPr marL="12700" marR="5080">
              <a:lnSpc>
                <a:spcPct val="107000"/>
              </a:lnSpc>
              <a:spcBef>
                <a:spcPts val="800"/>
              </a:spcBef>
            </a:pPr>
            <a:r>
              <a:rPr sz="2800" b="0" spc="-5" dirty="0">
                <a:latin typeface="Calibri"/>
                <a:cs typeface="Calibri"/>
              </a:rPr>
              <a:t>Since 1969 </a:t>
            </a:r>
            <a:r>
              <a:rPr sz="2800" b="0" dirty="0">
                <a:latin typeface="Calibri"/>
                <a:cs typeface="Calibri"/>
              </a:rPr>
              <a:t>the </a:t>
            </a:r>
            <a:r>
              <a:rPr sz="2800" b="0" spc="-15" dirty="0">
                <a:latin typeface="Calibri"/>
                <a:cs typeface="Calibri"/>
              </a:rPr>
              <a:t>scientist </a:t>
            </a:r>
            <a:r>
              <a:rPr sz="2800" b="0" spc="-25" dirty="0">
                <a:solidFill>
                  <a:srgbClr val="00AFEF"/>
                </a:solidFill>
                <a:latin typeface="Calibri"/>
                <a:cs typeface="Calibri"/>
              </a:rPr>
              <a:t>Whittaker </a:t>
            </a:r>
            <a:r>
              <a:rPr sz="2800" b="0" spc="-15" dirty="0">
                <a:latin typeface="Calibri"/>
                <a:cs typeface="Calibri"/>
              </a:rPr>
              <a:t>suggested </a:t>
            </a:r>
            <a:r>
              <a:rPr sz="2800" b="0" spc="-30" dirty="0">
                <a:latin typeface="Calibri"/>
                <a:cs typeface="Calibri"/>
              </a:rPr>
              <a:t>system </a:t>
            </a:r>
            <a:r>
              <a:rPr sz="2800" b="0" spc="-5" dirty="0">
                <a:latin typeface="Calibri"/>
                <a:cs typeface="Calibri"/>
              </a:rPr>
              <a:t>of </a:t>
            </a:r>
            <a:r>
              <a:rPr sz="2800" b="0" spc="-15" dirty="0">
                <a:latin typeface="Calibri"/>
                <a:cs typeface="Calibri"/>
              </a:rPr>
              <a:t>five  </a:t>
            </a:r>
            <a:r>
              <a:rPr sz="2800" b="0" spc="-5" dirty="0">
                <a:latin typeface="Calibri"/>
                <a:cs typeface="Calibri"/>
              </a:rPr>
              <a:t>kingdoms </a:t>
            </a:r>
            <a:r>
              <a:rPr sz="2800" b="0" dirty="0">
                <a:latin typeface="Calibri"/>
                <a:cs typeface="Calibri"/>
              </a:rPr>
              <a:t>as </a:t>
            </a:r>
            <a:r>
              <a:rPr sz="2800" b="0" spc="-5" dirty="0">
                <a:latin typeface="Calibri"/>
                <a:cs typeface="Calibri"/>
              </a:rPr>
              <a:t>kingdom </a:t>
            </a:r>
            <a:r>
              <a:rPr sz="2800" b="0" dirty="0">
                <a:latin typeface="Calibri"/>
                <a:cs typeface="Calibri"/>
              </a:rPr>
              <a:t>of </a:t>
            </a:r>
            <a:r>
              <a:rPr sz="2800" b="0" spc="-20" dirty="0">
                <a:latin typeface="Calibri"/>
                <a:cs typeface="Calibri"/>
              </a:rPr>
              <a:t>life. </a:t>
            </a:r>
            <a:r>
              <a:rPr sz="2800" b="0" dirty="0">
                <a:latin typeface="Calibri"/>
                <a:cs typeface="Calibri"/>
              </a:rPr>
              <a:t>He </a:t>
            </a:r>
            <a:r>
              <a:rPr sz="2800" b="0" spc="-5" dirty="0">
                <a:latin typeface="Calibri"/>
                <a:cs typeface="Calibri"/>
              </a:rPr>
              <a:t>put </a:t>
            </a:r>
            <a:r>
              <a:rPr sz="2800" b="0" dirty="0">
                <a:latin typeface="Calibri"/>
                <a:cs typeface="Calibri"/>
              </a:rPr>
              <a:t>the </a:t>
            </a:r>
            <a:r>
              <a:rPr sz="2800" b="0" spc="-5" dirty="0">
                <a:latin typeface="Calibri"/>
                <a:cs typeface="Calibri"/>
              </a:rPr>
              <a:t>kingdom </a:t>
            </a:r>
            <a:r>
              <a:rPr sz="2800" b="0" spc="-10" dirty="0">
                <a:solidFill>
                  <a:srgbClr val="FF0000"/>
                </a:solidFill>
                <a:latin typeface="Calibri"/>
                <a:cs typeface="Calibri"/>
              </a:rPr>
              <a:t>Monera </a:t>
            </a:r>
            <a:r>
              <a:rPr sz="2800" b="0" dirty="0">
                <a:latin typeface="Calibri"/>
                <a:cs typeface="Calibri"/>
              </a:rPr>
              <a:t>as a  </a:t>
            </a:r>
            <a:r>
              <a:rPr sz="2800" b="0" spc="-25" dirty="0">
                <a:latin typeface="Calibri"/>
                <a:cs typeface="Calibri"/>
              </a:rPr>
              <a:t>first </a:t>
            </a:r>
            <a:r>
              <a:rPr sz="2800" b="0" spc="-10" dirty="0">
                <a:latin typeface="Calibri"/>
                <a:cs typeface="Calibri"/>
              </a:rPr>
              <a:t>evolutional </a:t>
            </a:r>
            <a:r>
              <a:rPr sz="2800" b="0" spc="-40" dirty="0">
                <a:latin typeface="Calibri"/>
                <a:cs typeface="Calibri"/>
              </a:rPr>
              <a:t>category, </a:t>
            </a:r>
            <a:r>
              <a:rPr sz="2800" b="0" spc="-20" dirty="0">
                <a:latin typeface="Calibri"/>
                <a:cs typeface="Calibri"/>
              </a:rPr>
              <a:t>followed </a:t>
            </a:r>
            <a:r>
              <a:rPr sz="2800" b="0" spc="-5" dirty="0">
                <a:latin typeface="Calibri"/>
                <a:cs typeface="Calibri"/>
              </a:rPr>
              <a:t>by </a:t>
            </a:r>
            <a:r>
              <a:rPr sz="2800" b="0" spc="-10" dirty="0">
                <a:latin typeface="Calibri"/>
                <a:cs typeface="Calibri"/>
              </a:rPr>
              <a:t>kingdom </a:t>
            </a:r>
            <a:r>
              <a:rPr sz="2800" b="0" spc="-20" dirty="0">
                <a:solidFill>
                  <a:srgbClr val="FF0000"/>
                </a:solidFill>
                <a:latin typeface="Calibri"/>
                <a:cs typeface="Calibri"/>
              </a:rPr>
              <a:t>Protista </a:t>
            </a:r>
            <a:r>
              <a:rPr sz="2800" b="0" dirty="0">
                <a:latin typeface="Calibri"/>
                <a:cs typeface="Calibri"/>
              </a:rPr>
              <a:t>and  </a:t>
            </a:r>
            <a:r>
              <a:rPr sz="2800" b="0" spc="-15" dirty="0">
                <a:latin typeface="Calibri"/>
                <a:cs typeface="Calibri"/>
              </a:rPr>
              <a:t>completed by </a:t>
            </a:r>
            <a:r>
              <a:rPr sz="2800" b="0" spc="-5" dirty="0">
                <a:latin typeface="Calibri"/>
                <a:cs typeface="Calibri"/>
              </a:rPr>
              <a:t>kingdoms </a:t>
            </a:r>
            <a:r>
              <a:rPr sz="2800" b="0" spc="-5" dirty="0">
                <a:solidFill>
                  <a:srgbClr val="FF0000"/>
                </a:solidFill>
                <a:latin typeface="Calibri"/>
                <a:cs typeface="Calibri"/>
              </a:rPr>
              <a:t>Fungi</a:t>
            </a:r>
            <a:r>
              <a:rPr sz="2800" b="0" spc="-5" dirty="0">
                <a:latin typeface="Calibri"/>
                <a:cs typeface="Calibri"/>
              </a:rPr>
              <a:t>, </a:t>
            </a:r>
            <a:r>
              <a:rPr sz="2800" b="0" spc="-10" dirty="0">
                <a:solidFill>
                  <a:srgbClr val="FF0000"/>
                </a:solidFill>
                <a:latin typeface="Calibri"/>
                <a:cs typeface="Calibri"/>
              </a:rPr>
              <a:t>plant </a:t>
            </a:r>
            <a:r>
              <a:rPr sz="2800" b="0" dirty="0">
                <a:latin typeface="Calibri"/>
                <a:cs typeface="Calibri"/>
              </a:rPr>
              <a:t>and </a:t>
            </a:r>
            <a:r>
              <a:rPr sz="2800" b="0" spc="-5" dirty="0">
                <a:solidFill>
                  <a:srgbClr val="FF0000"/>
                </a:solidFill>
                <a:latin typeface="Calibri"/>
                <a:cs typeface="Calibri"/>
              </a:rPr>
              <a:t>Animalia </a:t>
            </a:r>
            <a:r>
              <a:rPr sz="2800" b="0" spc="-5" dirty="0">
                <a:latin typeface="Calibri"/>
                <a:cs typeface="Calibri"/>
              </a:rPr>
              <a:t>see </a:t>
            </a:r>
            <a:r>
              <a:rPr sz="2800" b="0" dirty="0">
                <a:latin typeface="Calibri"/>
                <a:cs typeface="Calibri"/>
              </a:rPr>
              <a:t>the  </a:t>
            </a:r>
            <a:r>
              <a:rPr sz="2800" b="0" spc="-15" dirty="0">
                <a:latin typeface="Calibri"/>
                <a:cs typeface="Calibri"/>
              </a:rPr>
              <a:t>following</a:t>
            </a:r>
            <a:r>
              <a:rPr sz="2800" b="0" spc="5" dirty="0">
                <a:latin typeface="Calibri"/>
                <a:cs typeface="Calibri"/>
              </a:rPr>
              <a:t> </a:t>
            </a:r>
            <a:r>
              <a:rPr sz="2800" b="0" spc="-60" dirty="0">
                <a:latin typeface="Calibri"/>
                <a:cs typeface="Calibri"/>
              </a:rPr>
              <a:t>draw.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39492" y="1086992"/>
            <a:ext cx="6085840" cy="3779520"/>
          </a:xfrm>
          <a:custGeom>
            <a:avLst/>
            <a:gdLst/>
            <a:ahLst/>
            <a:cxnLst/>
            <a:rect l="l" t="t" r="r" b="b"/>
            <a:pathLst>
              <a:path w="6085840" h="3779520">
                <a:moveTo>
                  <a:pt x="3469884" y="17653"/>
                </a:moveTo>
                <a:lnTo>
                  <a:pt x="3454400" y="17653"/>
                </a:lnTo>
                <a:lnTo>
                  <a:pt x="4927346" y="2129917"/>
                </a:lnTo>
                <a:lnTo>
                  <a:pt x="4699381" y="2288921"/>
                </a:lnTo>
                <a:lnTo>
                  <a:pt x="6085332" y="3779520"/>
                </a:lnTo>
                <a:lnTo>
                  <a:pt x="5246075" y="2122678"/>
                </a:lnTo>
                <a:lnTo>
                  <a:pt x="4937759" y="2122678"/>
                </a:lnTo>
                <a:lnTo>
                  <a:pt x="3469884" y="17653"/>
                </a:lnTo>
                <a:close/>
              </a:path>
              <a:path w="6085840" h="3779520">
                <a:moveTo>
                  <a:pt x="1490598" y="1032764"/>
                </a:moveTo>
                <a:lnTo>
                  <a:pt x="0" y="2418715"/>
                </a:lnTo>
                <a:lnTo>
                  <a:pt x="1815719" y="1499108"/>
                </a:lnTo>
                <a:lnTo>
                  <a:pt x="1656842" y="1271143"/>
                </a:lnTo>
                <a:lnTo>
                  <a:pt x="1671776" y="1260729"/>
                </a:lnTo>
                <a:lnTo>
                  <a:pt x="1649603" y="1260729"/>
                </a:lnTo>
                <a:lnTo>
                  <a:pt x="1490598" y="1032764"/>
                </a:lnTo>
                <a:close/>
              </a:path>
              <a:path w="6085840" h="3779520">
                <a:moveTo>
                  <a:pt x="5165598" y="1963801"/>
                </a:moveTo>
                <a:lnTo>
                  <a:pt x="4937759" y="2122678"/>
                </a:lnTo>
                <a:lnTo>
                  <a:pt x="5246075" y="2122678"/>
                </a:lnTo>
                <a:lnTo>
                  <a:pt x="5165598" y="1963801"/>
                </a:lnTo>
                <a:close/>
              </a:path>
              <a:path w="6085840" h="3779520">
                <a:moveTo>
                  <a:pt x="3457575" y="0"/>
                </a:moveTo>
                <a:lnTo>
                  <a:pt x="1649603" y="1260729"/>
                </a:lnTo>
                <a:lnTo>
                  <a:pt x="1671776" y="1260729"/>
                </a:lnTo>
                <a:lnTo>
                  <a:pt x="3454400" y="17653"/>
                </a:lnTo>
                <a:lnTo>
                  <a:pt x="3469884" y="17653"/>
                </a:lnTo>
                <a:lnTo>
                  <a:pt x="3457575" y="0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039492" y="1086992"/>
            <a:ext cx="6085840" cy="3779520"/>
          </a:xfrm>
          <a:custGeom>
            <a:avLst/>
            <a:gdLst/>
            <a:ahLst/>
            <a:cxnLst/>
            <a:rect l="l" t="t" r="r" b="b"/>
            <a:pathLst>
              <a:path w="6085840" h="3779520">
                <a:moveTo>
                  <a:pt x="6085332" y="3779520"/>
                </a:moveTo>
                <a:lnTo>
                  <a:pt x="4699381" y="2288921"/>
                </a:lnTo>
                <a:lnTo>
                  <a:pt x="4927346" y="2129917"/>
                </a:lnTo>
                <a:lnTo>
                  <a:pt x="3454400" y="17653"/>
                </a:lnTo>
                <a:lnTo>
                  <a:pt x="1656842" y="1271143"/>
                </a:lnTo>
                <a:lnTo>
                  <a:pt x="1815719" y="1499108"/>
                </a:lnTo>
                <a:lnTo>
                  <a:pt x="0" y="2418715"/>
                </a:lnTo>
                <a:lnTo>
                  <a:pt x="1490598" y="1032764"/>
                </a:lnTo>
                <a:lnTo>
                  <a:pt x="1649603" y="1260729"/>
                </a:lnTo>
                <a:lnTo>
                  <a:pt x="3457575" y="0"/>
                </a:lnTo>
                <a:lnTo>
                  <a:pt x="4937759" y="2122678"/>
                </a:lnTo>
                <a:lnTo>
                  <a:pt x="5165598" y="1963801"/>
                </a:lnTo>
                <a:lnTo>
                  <a:pt x="6085332" y="3779520"/>
                </a:lnTo>
                <a:close/>
              </a:path>
            </a:pathLst>
          </a:custGeom>
          <a:ln w="15875">
            <a:solidFill>
              <a:srgbClr val="1F7C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6790" y="1116202"/>
            <a:ext cx="5029200" cy="3573145"/>
          </a:xfrm>
          <a:custGeom>
            <a:avLst/>
            <a:gdLst/>
            <a:ahLst/>
            <a:cxnLst/>
            <a:rect l="l" t="t" r="r" b="b"/>
            <a:pathLst>
              <a:path w="5029200" h="3573145">
                <a:moveTo>
                  <a:pt x="596138" y="1984756"/>
                </a:moveTo>
                <a:lnTo>
                  <a:pt x="0" y="3572637"/>
                </a:lnTo>
                <a:lnTo>
                  <a:pt x="1018539" y="2216404"/>
                </a:lnTo>
                <a:lnTo>
                  <a:pt x="812038" y="2103120"/>
                </a:lnTo>
                <a:lnTo>
                  <a:pt x="814824" y="2098040"/>
                </a:lnTo>
                <a:lnTo>
                  <a:pt x="802639" y="2098040"/>
                </a:lnTo>
                <a:lnTo>
                  <a:pt x="596138" y="1984756"/>
                </a:lnTo>
                <a:close/>
              </a:path>
              <a:path w="5029200" h="3573145">
                <a:moveTo>
                  <a:pt x="1953387" y="0"/>
                </a:moveTo>
                <a:lnTo>
                  <a:pt x="802639" y="2098040"/>
                </a:lnTo>
                <a:lnTo>
                  <a:pt x="814824" y="2098040"/>
                </a:lnTo>
                <a:lnTo>
                  <a:pt x="1957577" y="14477"/>
                </a:lnTo>
                <a:lnTo>
                  <a:pt x="1979784" y="14477"/>
                </a:lnTo>
                <a:lnTo>
                  <a:pt x="1953387" y="0"/>
                </a:lnTo>
                <a:close/>
              </a:path>
              <a:path w="5029200" h="3573145">
                <a:moveTo>
                  <a:pt x="1979784" y="14477"/>
                </a:moveTo>
                <a:lnTo>
                  <a:pt x="1957577" y="14477"/>
                </a:lnTo>
                <a:lnTo>
                  <a:pt x="3554476" y="890270"/>
                </a:lnTo>
                <a:lnTo>
                  <a:pt x="3441191" y="1096772"/>
                </a:lnTo>
                <a:lnTo>
                  <a:pt x="5029073" y="1692910"/>
                </a:lnTo>
                <a:lnTo>
                  <a:pt x="3947841" y="880999"/>
                </a:lnTo>
                <a:lnTo>
                  <a:pt x="3559683" y="880999"/>
                </a:lnTo>
                <a:lnTo>
                  <a:pt x="1979784" y="14477"/>
                </a:lnTo>
                <a:close/>
              </a:path>
              <a:path w="5029200" h="3573145">
                <a:moveTo>
                  <a:pt x="3672840" y="674497"/>
                </a:moveTo>
                <a:lnTo>
                  <a:pt x="3559683" y="880999"/>
                </a:lnTo>
                <a:lnTo>
                  <a:pt x="3947841" y="880999"/>
                </a:lnTo>
                <a:lnTo>
                  <a:pt x="3672840" y="674497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526790" y="1116202"/>
            <a:ext cx="5029200" cy="3573145"/>
          </a:xfrm>
          <a:custGeom>
            <a:avLst/>
            <a:gdLst/>
            <a:ahLst/>
            <a:cxnLst/>
            <a:rect l="l" t="t" r="r" b="b"/>
            <a:pathLst>
              <a:path w="5029200" h="3573145">
                <a:moveTo>
                  <a:pt x="5029073" y="1692910"/>
                </a:moveTo>
                <a:lnTo>
                  <a:pt x="3441191" y="1096772"/>
                </a:lnTo>
                <a:lnTo>
                  <a:pt x="3554476" y="890270"/>
                </a:lnTo>
                <a:lnTo>
                  <a:pt x="1957577" y="14477"/>
                </a:lnTo>
                <a:lnTo>
                  <a:pt x="812038" y="2103120"/>
                </a:lnTo>
                <a:lnTo>
                  <a:pt x="1018539" y="2216404"/>
                </a:lnTo>
                <a:lnTo>
                  <a:pt x="0" y="3572637"/>
                </a:lnTo>
                <a:lnTo>
                  <a:pt x="596138" y="1984756"/>
                </a:lnTo>
                <a:lnTo>
                  <a:pt x="802639" y="2098040"/>
                </a:lnTo>
                <a:lnTo>
                  <a:pt x="1953387" y="0"/>
                </a:lnTo>
                <a:lnTo>
                  <a:pt x="3559683" y="880999"/>
                </a:lnTo>
                <a:lnTo>
                  <a:pt x="3672840" y="674497"/>
                </a:lnTo>
                <a:lnTo>
                  <a:pt x="5029073" y="1692910"/>
                </a:lnTo>
                <a:close/>
              </a:path>
            </a:pathLst>
          </a:custGeom>
          <a:ln w="15875">
            <a:solidFill>
              <a:srgbClr val="1F7C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92608" y="2958083"/>
            <a:ext cx="1658874" cy="15019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66800" y="2958083"/>
            <a:ext cx="3156966" cy="15019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12723" y="3129533"/>
            <a:ext cx="307022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latin typeface="Corbel"/>
                <a:cs typeface="Corbel"/>
              </a:rPr>
              <a:t>K.</a:t>
            </a:r>
            <a:r>
              <a:rPr sz="5400" b="1" spc="-100" dirty="0">
                <a:latin typeface="Corbel"/>
                <a:cs typeface="Corbel"/>
              </a:rPr>
              <a:t> </a:t>
            </a:r>
            <a:r>
              <a:rPr sz="5400" b="1" spc="-5" dirty="0">
                <a:latin typeface="Corbel"/>
                <a:cs typeface="Corbel"/>
              </a:rPr>
              <a:t>Monera</a:t>
            </a:r>
            <a:endParaRPr sz="5400">
              <a:latin typeface="Corbel"/>
              <a:cs typeface="Corbe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30452" y="4268723"/>
            <a:ext cx="1658874" cy="150190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104644" y="4268723"/>
            <a:ext cx="3251454" cy="150190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40935" y="5141976"/>
            <a:ext cx="1658874" cy="1501902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215128" y="5141976"/>
            <a:ext cx="2542794" cy="150190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750822" y="4389802"/>
            <a:ext cx="5567680" cy="1772285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5400" b="1" dirty="0">
                <a:latin typeface="Corbel"/>
                <a:cs typeface="Corbel"/>
              </a:rPr>
              <a:t>K.</a:t>
            </a:r>
            <a:r>
              <a:rPr sz="5400" b="1" spc="-20" dirty="0">
                <a:latin typeface="Corbel"/>
                <a:cs typeface="Corbel"/>
              </a:rPr>
              <a:t> </a:t>
            </a:r>
            <a:r>
              <a:rPr sz="5400" b="1" dirty="0">
                <a:latin typeface="Corbel"/>
                <a:cs typeface="Corbel"/>
              </a:rPr>
              <a:t>Protista</a:t>
            </a:r>
            <a:endParaRPr sz="5400">
              <a:latin typeface="Corbel"/>
              <a:cs typeface="Corbel"/>
            </a:endParaRPr>
          </a:p>
          <a:p>
            <a:pPr marL="3122930">
              <a:lnSpc>
                <a:spcPct val="100000"/>
              </a:lnSpc>
              <a:spcBef>
                <a:spcPts val="400"/>
              </a:spcBef>
            </a:pPr>
            <a:r>
              <a:rPr sz="5400" b="1" dirty="0">
                <a:latin typeface="Corbel"/>
                <a:cs typeface="Corbel"/>
              </a:rPr>
              <a:t>K.</a:t>
            </a:r>
            <a:r>
              <a:rPr sz="5400" b="1" spc="-95" dirty="0">
                <a:latin typeface="Corbel"/>
                <a:cs typeface="Corbel"/>
              </a:rPr>
              <a:t> </a:t>
            </a:r>
            <a:r>
              <a:rPr sz="5400" b="1" spc="-5" dirty="0">
                <a:latin typeface="Corbel"/>
                <a:cs typeface="Corbel"/>
              </a:rPr>
              <a:t>Fungi</a:t>
            </a:r>
            <a:endParaRPr sz="5400">
              <a:latin typeface="Corbel"/>
              <a:cs typeface="Corbe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7988807" y="2481072"/>
            <a:ext cx="1629918" cy="150190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734043" y="2481072"/>
            <a:ext cx="1887474" cy="150190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736835" y="2481072"/>
            <a:ext cx="2455162" cy="150190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409813" y="2651201"/>
            <a:ext cx="3408679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latin typeface="Corbel"/>
                <a:cs typeface="Corbel"/>
              </a:rPr>
              <a:t>K.</a:t>
            </a:r>
            <a:r>
              <a:rPr sz="5400" b="1" spc="-305" dirty="0">
                <a:latin typeface="Corbel"/>
                <a:cs typeface="Corbel"/>
              </a:rPr>
              <a:t> </a:t>
            </a:r>
            <a:r>
              <a:rPr sz="5400" b="1" spc="-5" dirty="0">
                <a:latin typeface="Corbel"/>
                <a:cs typeface="Corbel"/>
              </a:rPr>
              <a:t>Animalia</a:t>
            </a:r>
            <a:endParaRPr sz="5400">
              <a:latin typeface="Corbel"/>
              <a:cs typeface="Corbe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563611" y="4547615"/>
            <a:ext cx="1658874" cy="150190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337804" y="4547615"/>
            <a:ext cx="2430018" cy="150190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7984617" y="4719269"/>
            <a:ext cx="234505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dirty="0">
                <a:latin typeface="Corbel"/>
                <a:cs typeface="Corbel"/>
              </a:rPr>
              <a:t>K.</a:t>
            </a:r>
            <a:r>
              <a:rPr sz="5400" b="1" spc="-95" dirty="0">
                <a:latin typeface="Corbel"/>
                <a:cs typeface="Corbel"/>
              </a:rPr>
              <a:t> </a:t>
            </a:r>
            <a:r>
              <a:rPr sz="5400" b="1" dirty="0">
                <a:latin typeface="Corbel"/>
                <a:cs typeface="Corbel"/>
              </a:rPr>
              <a:t>plant</a:t>
            </a:r>
            <a:endParaRPr sz="5400">
              <a:latin typeface="Corbel"/>
              <a:cs typeface="Corbe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350002" y="1160780"/>
            <a:ext cx="614045" cy="4213860"/>
          </a:xfrm>
          <a:custGeom>
            <a:avLst/>
            <a:gdLst/>
            <a:ahLst/>
            <a:cxnLst/>
            <a:rect l="l" t="t" r="r" b="b"/>
            <a:pathLst>
              <a:path w="614045" h="4213860">
                <a:moveTo>
                  <a:pt x="140588" y="0"/>
                </a:moveTo>
                <a:lnTo>
                  <a:pt x="128015" y="1016"/>
                </a:lnTo>
                <a:lnTo>
                  <a:pt x="300736" y="2249805"/>
                </a:lnTo>
                <a:lnTo>
                  <a:pt x="0" y="2272919"/>
                </a:lnTo>
                <a:lnTo>
                  <a:pt x="457962" y="4213733"/>
                </a:lnTo>
                <a:lnTo>
                  <a:pt x="612230" y="2248789"/>
                </a:lnTo>
                <a:lnTo>
                  <a:pt x="313309" y="2248789"/>
                </a:lnTo>
                <a:lnTo>
                  <a:pt x="140588" y="0"/>
                </a:lnTo>
                <a:close/>
              </a:path>
              <a:path w="614045" h="4213860">
                <a:moveTo>
                  <a:pt x="614045" y="2225675"/>
                </a:moveTo>
                <a:lnTo>
                  <a:pt x="313309" y="2248789"/>
                </a:lnTo>
                <a:lnTo>
                  <a:pt x="612230" y="2248789"/>
                </a:lnTo>
                <a:lnTo>
                  <a:pt x="614045" y="2225675"/>
                </a:lnTo>
                <a:close/>
              </a:path>
            </a:pathLst>
          </a:custGeom>
          <a:solidFill>
            <a:srgbClr val="2FACE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50002" y="1160780"/>
            <a:ext cx="614045" cy="4213860"/>
          </a:xfrm>
          <a:custGeom>
            <a:avLst/>
            <a:gdLst/>
            <a:ahLst/>
            <a:cxnLst/>
            <a:rect l="l" t="t" r="r" b="b"/>
            <a:pathLst>
              <a:path w="614045" h="4213860">
                <a:moveTo>
                  <a:pt x="140588" y="0"/>
                </a:moveTo>
                <a:lnTo>
                  <a:pt x="313309" y="2248789"/>
                </a:lnTo>
                <a:lnTo>
                  <a:pt x="614045" y="2225675"/>
                </a:lnTo>
                <a:lnTo>
                  <a:pt x="457962" y="4213733"/>
                </a:lnTo>
                <a:lnTo>
                  <a:pt x="0" y="2272919"/>
                </a:lnTo>
                <a:lnTo>
                  <a:pt x="300736" y="2249805"/>
                </a:lnTo>
                <a:lnTo>
                  <a:pt x="128015" y="1016"/>
                </a:lnTo>
                <a:lnTo>
                  <a:pt x="140588" y="0"/>
                </a:lnTo>
                <a:close/>
              </a:path>
            </a:pathLst>
          </a:custGeom>
          <a:ln w="15875">
            <a:solidFill>
              <a:srgbClr val="1F7CA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887723" y="0"/>
            <a:ext cx="3549396" cy="200710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4575428" y="0"/>
            <a:ext cx="215328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" dirty="0">
                <a:solidFill>
                  <a:srgbClr val="000000"/>
                </a:solidFill>
                <a:latin typeface="Corbel"/>
                <a:cs typeface="Corbel"/>
              </a:rPr>
              <a:t>LIFE</a:t>
            </a:r>
            <a:endParaRPr sz="8800">
              <a:latin typeface="Corbel"/>
              <a:cs typeface="Corbel"/>
            </a:endParaRPr>
          </a:p>
        </p:txBody>
      </p:sp>
    </p:spTree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738</Words>
  <Application>Microsoft Office PowerPoint</Application>
  <PresentationFormat>مخصص</PresentationFormat>
  <Paragraphs>76</Paragraphs>
  <Slides>16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Office Theme</vt:lpstr>
      <vt:lpstr>عرض تقديمي في PowerPoint</vt:lpstr>
      <vt:lpstr>The science of Biology</vt:lpstr>
      <vt:lpstr>General Biology Some sub-division of biology</vt:lpstr>
      <vt:lpstr>عرض تقديمي في PowerPoint</vt:lpstr>
      <vt:lpstr>Home works:-Tray to find any knowledge about the following-: </vt:lpstr>
      <vt:lpstr>The kingdom of living things:-</vt:lpstr>
      <vt:lpstr>Classification of organisms</vt:lpstr>
      <vt:lpstr>Kingdome phylum</vt:lpstr>
      <vt:lpstr>LIFE</vt:lpstr>
      <vt:lpstr>عرض تقديمي في PowerPoint</vt:lpstr>
      <vt:lpstr>The main characters of the five kingdom</vt:lpstr>
      <vt:lpstr>Nostoc cells</vt:lpstr>
      <vt:lpstr>The five kingdoms schemes of classification:- The scientist Pommerville, 2004 describe the universal  ancestor for the all living organisms in two lines.</vt:lpstr>
      <vt:lpstr>Tree of life :  universal  ancestor</vt:lpstr>
      <vt:lpstr>عرض تقديمي في PowerPoint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HaiDar A</dc:creator>
  <cp:lastModifiedBy>Maher</cp:lastModifiedBy>
  <cp:revision>5</cp:revision>
  <dcterms:created xsi:type="dcterms:W3CDTF">2019-10-10T08:23:45Z</dcterms:created>
  <dcterms:modified xsi:type="dcterms:W3CDTF">2019-11-09T14:50:28Z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2018-12-22T00:00:00Z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2019-10-10T00:00:00Z</vt:filetime>
  </property>
</Properties>
</file>